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223bf73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223bf73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d20cddd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d20cddd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20cddd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20cddd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d2c0db2c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d2c0db2c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d20cddd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d20cddd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d20cddd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d20cddd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d20cddd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d20cddd3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d20cddd3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d20cddd3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egeringen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elskammaren.com/2017/01/27/problematiken-kring-granskontrollerna-vart-fjarde-foretag-paverk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50" y="1574300"/>
            <a:ext cx="4799824" cy="26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73700" y="6253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/>
              <a:t>Internal borders of Schengen: Sweden-Denmark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Temporary Border Controls within Schengen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A maximum of 2 years discontinuation is allowed</a:t>
            </a:r>
            <a:endParaRPr sz="20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Foreseeable events (30 days): such as sport events</a:t>
            </a:r>
            <a:endParaRPr sz="20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Denmark and Sweden:</a:t>
            </a:r>
            <a:endParaRPr sz="2000" dirty="0">
              <a:latin typeface="Economica" panose="020B0604020202020204" charset="0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v" sz="2000" dirty="0">
                <a:latin typeface="Economica" panose="020B0604020202020204" charset="0"/>
              </a:rPr>
              <a:t>“Case of serious threat to public order/policy and internal security”</a:t>
            </a:r>
            <a:endParaRPr sz="20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Art. 29 of the Schengen Border Code: serious deficiencies in the carrying out of external border control</a:t>
            </a:r>
            <a:endParaRPr sz="2000" dirty="0">
              <a:latin typeface="Economica" panose="020B0604020202020204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Schengen Crisis 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Official statement: </a:t>
            </a:r>
            <a:r>
              <a:rPr lang="sv" sz="2000" dirty="0">
                <a:solidFill>
                  <a:srgbClr val="434343"/>
                </a:solidFill>
                <a:latin typeface="Economica" panose="020B0604020202020204" charset="0"/>
              </a:rPr>
              <a:t>“Shortcomings of the EU's external borders”</a:t>
            </a:r>
            <a:endParaRPr sz="2000" dirty="0">
              <a:solidFill>
                <a:srgbClr val="434343"/>
              </a:solidFill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SBC states that these are last resort measures</a:t>
            </a:r>
            <a:endParaRPr sz="20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Tanja Fajon (MEP): “</a:t>
            </a:r>
            <a:r>
              <a:rPr lang="sv" sz="2000" dirty="0">
                <a:solidFill>
                  <a:srgbClr val="505154"/>
                </a:solidFill>
                <a:highlight>
                  <a:srgbClr val="FFFFFF"/>
                </a:highlight>
                <a:latin typeface="Economica" panose="020B0604020202020204" charset="0"/>
              </a:rPr>
              <a:t>These prolongations are not justified and there is no evidence to prove they are.”</a:t>
            </a:r>
            <a:endParaRPr sz="2000" dirty="0">
              <a:solidFill>
                <a:srgbClr val="505154"/>
              </a:solidFill>
              <a:highlight>
                <a:srgbClr val="FFFFFF"/>
              </a:highlight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05154"/>
              </a:buClr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Adopted amendment of  29 Nov 2018: “</a:t>
            </a:r>
            <a:r>
              <a:rPr lang="sv" sz="2000" i="1" dirty="0">
                <a:solidFill>
                  <a:srgbClr val="666666"/>
                </a:solidFill>
                <a:highlight>
                  <a:srgbClr val="FFFFFF"/>
                </a:highlight>
                <a:latin typeface="Economica" panose="020B0604020202020204" charset="0"/>
              </a:rPr>
              <a:t>Migration and the crossing of external borders by a large number of third-country nationals should not, per se, be considered to be a threat to public policy or internal security.”</a:t>
            </a:r>
            <a:r>
              <a:rPr lang="sv" sz="2000" dirty="0">
                <a:latin typeface="Economica" panose="020B0604020202020204" charset="0"/>
              </a:rPr>
              <a:t> </a:t>
            </a:r>
            <a:endParaRPr sz="2000" dirty="0">
              <a:solidFill>
                <a:srgbClr val="505154"/>
              </a:solidFill>
              <a:highlight>
                <a:srgbClr val="FFFFFF"/>
              </a:highlight>
              <a:latin typeface="Economica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284700" y="4724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 b="1"/>
              <a:t>ÖRESUND REGION</a:t>
            </a:r>
            <a:endParaRPr sz="3000" b="1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99" y="1223625"/>
            <a:ext cx="7307123" cy="342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723300" y="410149"/>
            <a:ext cx="7697400" cy="11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v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94550" y="302125"/>
            <a:ext cx="86205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 b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Cross border cooperation between Denmark and Sweden in the Öresund region</a:t>
            </a:r>
            <a:endParaRPr sz="24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-"/>
            </a:pPr>
            <a:r>
              <a:rPr lang="sv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Vision -  to see the Øresund Region emerge as a new European powerhouse – in cultural as well as in economic terms</a:t>
            </a:r>
            <a:endParaRPr sz="18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-"/>
            </a:pPr>
            <a:r>
              <a:rPr lang="sv" sz="1800" dirty="0">
                <a:latin typeface="Economica"/>
                <a:ea typeface="Economica"/>
                <a:cs typeface="Economica"/>
                <a:sym typeface="Economica"/>
              </a:rPr>
              <a:t>Helsingborg ↔ Helsingør (ferry), 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-"/>
            </a:pPr>
            <a:r>
              <a:rPr lang="sv" sz="1800" dirty="0">
                <a:latin typeface="Economica"/>
                <a:ea typeface="Economica"/>
                <a:cs typeface="Economica"/>
                <a:sym typeface="Economica"/>
              </a:rPr>
              <a:t>Malmö </a:t>
            </a:r>
            <a:r>
              <a:rPr lang="sv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↔ Copenhagen (oresund bridge)</a:t>
            </a:r>
            <a:endParaRPr sz="18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-"/>
            </a:pPr>
            <a:r>
              <a:rPr lang="sv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Increased economic integration since year 2000</a:t>
            </a:r>
            <a:endParaRPr sz="18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-"/>
            </a:pPr>
            <a:r>
              <a:rPr lang="sv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Boosting employability</a:t>
            </a:r>
            <a:endParaRPr sz="18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-"/>
            </a:pPr>
            <a:r>
              <a:rPr lang="sv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More than 15 000 commuters a day  (in 2014 was 93% of the commuters living in Sweden and commuting to Denmark)</a:t>
            </a:r>
            <a:endParaRPr sz="18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Char char="-"/>
            </a:pPr>
            <a:r>
              <a:rPr lang="sv" sz="1800" dirty="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Economic hub, accounting for around 25 % of total gross domestic product in both countries.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100" dirty="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sv" sz="1100" u="sng" dirty="0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https://webgate.ec.europa.eu</a:t>
            </a:r>
            <a:r>
              <a:rPr lang="sv" sz="1100" dirty="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Border controls in the Öresund region</a:t>
            </a:r>
            <a:endParaRPr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66225" y="1147225"/>
            <a:ext cx="8414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sv" sz="2400" dirty="0">
                <a:latin typeface="Economica" panose="020B0604020202020204" charset="0"/>
              </a:rPr>
              <a:t>When? </a:t>
            </a:r>
            <a:endParaRPr sz="2400" dirty="0">
              <a:latin typeface="Economica" panose="020B0604020202020204" charset="0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First introduced November 12th 2015 </a:t>
            </a:r>
            <a:endParaRPr sz="2000" dirty="0">
              <a:latin typeface="Economica" panose="020B0604020202020204" charset="0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Continuously new extensions every 10 day</a:t>
            </a:r>
            <a:r>
              <a:rPr lang="sv-SE" sz="2000" dirty="0">
                <a:latin typeface="Economica" panose="020B0604020202020204" charset="0"/>
              </a:rPr>
              <a:t>s</a:t>
            </a:r>
            <a:r>
              <a:rPr lang="sv" sz="2000" dirty="0">
                <a:latin typeface="Economica" panose="020B0604020202020204" charset="0"/>
              </a:rPr>
              <a:t>, 30 day,</a:t>
            </a:r>
            <a:r>
              <a:rPr lang="sv-SE" sz="2000" dirty="0">
                <a:latin typeface="Economica" panose="020B0604020202020204" charset="0"/>
              </a:rPr>
              <a:t>s</a:t>
            </a:r>
            <a:r>
              <a:rPr lang="sv" sz="2000" dirty="0">
                <a:latin typeface="Economica" panose="020B0604020202020204" charset="0"/>
              </a:rPr>
              <a:t> 6 month</a:t>
            </a:r>
            <a:r>
              <a:rPr lang="sv-SE" sz="2000" dirty="0">
                <a:latin typeface="Economica" panose="020B0604020202020204" charset="0"/>
              </a:rPr>
              <a:t>s</a:t>
            </a:r>
            <a:r>
              <a:rPr lang="sv" sz="2000" dirty="0">
                <a:latin typeface="Economica" panose="020B0604020202020204" charset="0"/>
              </a:rPr>
              <a:t>, 3 month</a:t>
            </a:r>
            <a:r>
              <a:rPr lang="sv-SE" sz="2000" dirty="0">
                <a:latin typeface="Economica" panose="020B0604020202020204" charset="0"/>
              </a:rPr>
              <a:t>s</a:t>
            </a:r>
            <a:endParaRPr sz="2000" dirty="0">
              <a:latin typeface="Economica" panose="020B0604020202020204" charset="0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sv" sz="2400" dirty="0">
                <a:latin typeface="Economica" panose="020B0604020202020204" charset="0"/>
              </a:rPr>
              <a:t>Why? </a:t>
            </a:r>
            <a:endParaRPr sz="2400" dirty="0">
              <a:latin typeface="Economica" panose="020B0604020202020204" charset="0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v" sz="2000" dirty="0">
                <a:latin typeface="Economica" panose="020B0604020202020204" charset="0"/>
              </a:rPr>
              <a:t>Several changes in the arguments and reasoning of the Swedish government </a:t>
            </a:r>
            <a:endParaRPr sz="24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74300" y="430050"/>
            <a:ext cx="86640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/>
              <a:t>Time line - Decisions and reasoning of the Swedish gov. </a:t>
            </a:r>
            <a:endParaRPr sz="24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9050"/>
            <a:ext cx="9144000" cy="422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37300" y="4818050"/>
            <a:ext cx="3267300" cy="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sv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www.regeringen.se</a:t>
            </a:r>
            <a:r>
              <a:rPr lang="sv" sz="800">
                <a:latin typeface="Lato"/>
                <a:ea typeface="Lato"/>
                <a:cs typeface="Lato"/>
                <a:sym typeface="Lato"/>
              </a:rPr>
              <a:t> &amp;  www. migrationsverket.se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Economica"/>
                <a:ea typeface="Economica"/>
                <a:cs typeface="Economica"/>
                <a:sym typeface="Economica"/>
              </a:rPr>
              <a:t>-Ineffective borders controls resulting in severe delays and fewer train departures 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dirty="0">
                <a:latin typeface="Economica"/>
                <a:ea typeface="Economica"/>
                <a:cs typeface="Economica"/>
                <a:sym typeface="Economica"/>
              </a:rPr>
              <a:t>- Significant economic loss both for individuals as well as transport companies operating in the region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dirty="0">
                <a:latin typeface="Economica"/>
                <a:ea typeface="Economica"/>
                <a:cs typeface="Economica"/>
                <a:sym typeface="Economica"/>
              </a:rPr>
              <a:t>-Increase in commutes by car over the bridge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dirty="0">
                <a:latin typeface="Economica"/>
                <a:ea typeface="Economica"/>
                <a:cs typeface="Economica"/>
                <a:sym typeface="Economica"/>
              </a:rPr>
              <a:t>-Many people gave up on commuting and moved to Denmark (40% increase of people moving from Skåne to eastern Denmark in 2017 in comparison to earlier years )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 dirty="0">
                <a:latin typeface="Economica"/>
                <a:ea typeface="Economica"/>
                <a:cs typeface="Economica"/>
                <a:sym typeface="Economica"/>
              </a:rPr>
              <a:t>-Of the companies that have business between Sweden and Denmark,  23% responded that they were negatively affected by the the border controls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 sz="1100" dirty="0">
                <a:latin typeface="Economica"/>
                <a:ea typeface="Economica"/>
                <a:cs typeface="Economica"/>
                <a:sym typeface="Economica"/>
              </a:rPr>
              <a:t>source: </a:t>
            </a:r>
            <a:r>
              <a:rPr lang="sv" sz="1100" u="sng" dirty="0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https://handelskammaren.com/2017/01/27/problematiken-kring-granskontrollerna-vart-fjarde-foretag-paverkas/</a:t>
            </a:r>
            <a:r>
              <a:rPr lang="sv" sz="11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1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 b="1"/>
              <a:t>Negative consequences</a:t>
            </a:r>
            <a:r>
              <a:rPr lang="sv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is the EU saying? 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 sz="2400" dirty="0">
                <a:latin typeface="Economica" panose="020B0604020202020204" charset="0"/>
              </a:rPr>
              <a:t>Back to Schengen - a road map</a:t>
            </a:r>
            <a:endParaRPr sz="24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 sz="2400" dirty="0">
                <a:latin typeface="Economica" panose="020B0604020202020204" charset="0"/>
              </a:rPr>
              <a:t>On preserving and strengthening Schengen</a:t>
            </a:r>
            <a:endParaRPr sz="24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 sz="2400" dirty="0">
                <a:latin typeface="Economica" panose="020B0604020202020204" charset="0"/>
              </a:rPr>
              <a:t>European Parliament Resolution on 30 May 2018</a:t>
            </a:r>
            <a:endParaRPr sz="2400" dirty="0">
              <a:latin typeface="Economica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v" sz="2400" dirty="0">
                <a:latin typeface="Economica" panose="020B0604020202020204" charset="0"/>
              </a:rPr>
              <a:t>Evaluation of Sweden in the Field of Management of the External Borders</a:t>
            </a:r>
            <a:endParaRPr sz="2400" dirty="0">
              <a:latin typeface="Economica" panose="020B060402020202020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471</Words>
  <Application>Microsoft Office PowerPoint</Application>
  <PresentationFormat>Bildspel på skärmen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Open Sans</vt:lpstr>
      <vt:lpstr>Economica</vt:lpstr>
      <vt:lpstr>Arial</vt:lpstr>
      <vt:lpstr>Lato</vt:lpstr>
      <vt:lpstr>Luxe</vt:lpstr>
      <vt:lpstr>Internal borders of Schengen: Sweden-Denmark</vt:lpstr>
      <vt:lpstr>Temporary Border Controls within Schengen</vt:lpstr>
      <vt:lpstr>Schengen Crisis </vt:lpstr>
      <vt:lpstr>PowerPoint-presentation</vt:lpstr>
      <vt:lpstr>PowerPoint-presentation</vt:lpstr>
      <vt:lpstr>Border controls in the Öresund region</vt:lpstr>
      <vt:lpstr>Time line - Decisions and reasoning of the Swedish gov. </vt:lpstr>
      <vt:lpstr>Negative consequences </vt:lpstr>
      <vt:lpstr>What is the EU saying?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borders of Schengen: Sweden-Denmark</dc:title>
  <dc:creator>Användaren</dc:creator>
  <cp:lastModifiedBy>Hilda Gustafsson</cp:lastModifiedBy>
  <cp:revision>4</cp:revision>
  <dcterms:modified xsi:type="dcterms:W3CDTF">2019-03-18T07:48:35Z</dcterms:modified>
</cp:coreProperties>
</file>