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7" r:id="rId5"/>
    <p:sldId id="268" r:id="rId6"/>
    <p:sldId id="259" r:id="rId7"/>
    <p:sldId id="282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11" r:id="rId16"/>
    <p:sldId id="326" r:id="rId17"/>
    <p:sldId id="327" r:id="rId18"/>
    <p:sldId id="328" r:id="rId19"/>
    <p:sldId id="329" r:id="rId20"/>
    <p:sldId id="318" r:id="rId21"/>
    <p:sldId id="298" r:id="rId22"/>
    <p:sldId id="269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61" r:id="rId31"/>
    <p:sldId id="263" r:id="rId32"/>
    <p:sldId id="264" r:id="rId33"/>
    <p:sldId id="266" r:id="rId34"/>
    <p:sldId id="265" r:id="rId35"/>
    <p:sldId id="262" r:id="rId36"/>
    <p:sldId id="278" r:id="rId37"/>
    <p:sldId id="279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EA6F6B9-8779-456A-BA9A-16CF47C3A10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3644CA-D414-4EB1-897C-11996CE189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F6B9-8779-456A-BA9A-16CF47C3A10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44CA-D414-4EB1-897C-11996CE189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F6B9-8779-456A-BA9A-16CF47C3A10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44CA-D414-4EB1-897C-11996CE189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A6F6B9-8779-456A-BA9A-16CF47C3A10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3644CA-D414-4EB1-897C-11996CE189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EA6F6B9-8779-456A-BA9A-16CF47C3A10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3644CA-D414-4EB1-897C-11996CE189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F6B9-8779-456A-BA9A-16CF47C3A10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44CA-D414-4EB1-897C-11996CE189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F6B9-8779-456A-BA9A-16CF47C3A10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44CA-D414-4EB1-897C-11996CE189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A6F6B9-8779-456A-BA9A-16CF47C3A10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3644CA-D414-4EB1-897C-11996CE189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F6B9-8779-456A-BA9A-16CF47C3A10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44CA-D414-4EB1-897C-11996CE189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A6F6B9-8779-456A-BA9A-16CF47C3A10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3644CA-D414-4EB1-897C-11996CE189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A6F6B9-8779-456A-BA9A-16CF47C3A10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3644CA-D414-4EB1-897C-11996CE189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A6F6B9-8779-456A-BA9A-16CF47C3A10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3644CA-D414-4EB1-897C-11996CE189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404664"/>
            <a:ext cx="6550496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European identity face to the diversity of identities in Europe : </a:t>
            </a:r>
            <a:r>
              <a:rPr lang="en-US" b="0" dirty="0" smtClean="0">
                <a:solidFill>
                  <a:schemeClr val="tx1"/>
                </a:solidFill>
              </a:rPr>
              <a:t/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/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sz="2700" b="0" dirty="0" smtClean="0">
                <a:solidFill>
                  <a:schemeClr val="tx1"/>
                </a:solidFill>
              </a:rPr>
              <a:t>towards</a:t>
            </a:r>
            <a:r>
              <a:rPr lang="en-US" sz="2700" b="0" i="1" dirty="0" smtClean="0">
                <a:solidFill>
                  <a:schemeClr val="tx1"/>
                </a:solidFill>
              </a:rPr>
              <a:t> </a:t>
            </a:r>
            <a:r>
              <a:rPr lang="en-US" sz="2700" b="0" dirty="0" smtClean="0">
                <a:solidFill>
                  <a:schemeClr val="tx1"/>
                </a:solidFill>
              </a:rPr>
              <a:t>re-</a:t>
            </a:r>
            <a:r>
              <a:rPr lang="en-US" sz="2700" b="0" dirty="0" err="1" smtClean="0">
                <a:solidFill>
                  <a:schemeClr val="tx1"/>
                </a:solidFill>
              </a:rPr>
              <a:t>emmergence</a:t>
            </a:r>
            <a:r>
              <a:rPr lang="en-US" sz="2700" b="0" dirty="0" smtClean="0">
                <a:solidFill>
                  <a:schemeClr val="tx1"/>
                </a:solidFill>
              </a:rPr>
              <a:t> of borders ?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332656"/>
            <a:ext cx="16916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/>
              <a:t>MARCK Kévin</a:t>
            </a:r>
          </a:p>
          <a:p>
            <a:r>
              <a:rPr lang="fr-FR" sz="1300" dirty="0" smtClean="0"/>
              <a:t>MEYER Justine</a:t>
            </a:r>
          </a:p>
          <a:p>
            <a:r>
              <a:rPr lang="fr-FR" sz="1300" dirty="0" smtClean="0"/>
              <a:t>PERRIET Morgane</a:t>
            </a:r>
            <a:endParaRPr lang="fr-FR" sz="1300" dirty="0"/>
          </a:p>
        </p:txBody>
      </p:sp>
      <p:pic>
        <p:nvPicPr>
          <p:cNvPr id="6" name="Image 5" descr="Euroscepticism_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092952"/>
            <a:ext cx="5832648" cy="314435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I : AN IDENTITY UNDER CONSTRUCTION</a:t>
            </a:r>
            <a:endParaRPr lang="fr-FR" sz="24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55576" y="1412776"/>
            <a:ext cx="746760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ClrTx/>
              <a:buSzPct val="100000"/>
              <a:buNone/>
            </a:pPr>
            <a:r>
              <a:rPr lang="fr-FR" sz="2400" b="1" dirty="0" smtClean="0">
                <a:cs typeface="Arial" panose="020B0604020202020204" pitchFamily="34" charset="0"/>
              </a:rPr>
              <a:t>A) The </a:t>
            </a:r>
            <a:r>
              <a:rPr lang="fr-FR" sz="2400" b="1" dirty="0" err="1" smtClean="0">
                <a:cs typeface="Arial" panose="020B0604020202020204" pitchFamily="34" charset="0"/>
              </a:rPr>
              <a:t>European</a:t>
            </a:r>
            <a:r>
              <a:rPr lang="fr-FR" sz="2400" b="1" dirty="0" smtClean="0"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cs typeface="Arial" panose="020B0604020202020204" pitchFamily="34" charset="0"/>
              </a:rPr>
              <a:t>identity</a:t>
            </a:r>
            <a:r>
              <a:rPr lang="fr-FR" sz="2400" b="1" dirty="0" smtClean="0">
                <a:cs typeface="Arial" panose="020B0604020202020204" pitchFamily="34" charset="0"/>
              </a:rPr>
              <a:t> in the </a:t>
            </a:r>
            <a:r>
              <a:rPr lang="fr-FR" sz="2400" b="1" dirty="0" err="1" smtClean="0">
                <a:cs typeface="Arial" panose="020B0604020202020204" pitchFamily="34" charset="0"/>
              </a:rPr>
              <a:t>texts</a:t>
            </a:r>
            <a:endParaRPr lang="fr-FR" sz="2400" b="1" dirty="0" smtClean="0">
              <a:cs typeface="Arial" panose="020B0604020202020204" pitchFamily="34" charset="0"/>
            </a:endParaRPr>
          </a:p>
          <a:p>
            <a:pPr marL="640080" lvl="2" indent="0">
              <a:buClrTx/>
              <a:buSzPct val="100000"/>
              <a:buNone/>
            </a:pPr>
            <a:endParaRPr lang="fr-FR" sz="1100" dirty="0" smtClean="0"/>
          </a:p>
          <a:p>
            <a:pPr marL="1097280" lvl="2" indent="-457200">
              <a:buClrTx/>
              <a:buSzPct val="100000"/>
              <a:buFont typeface="+mj-lt"/>
              <a:buAutoNum type="arabicPeriod"/>
            </a:pPr>
            <a:endParaRPr lang="fr-FR" sz="2400" dirty="0" smtClean="0"/>
          </a:p>
          <a:p>
            <a:pPr marL="822960" lvl="1" indent="-457200">
              <a:buClrTx/>
              <a:buSzPct val="100000"/>
              <a:buFont typeface="+mj-lt"/>
              <a:buAutoNum type="alphaUcPeriod"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75656" y="1988840"/>
            <a:ext cx="5793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2 - Common values as a component of the European identity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5576" y="2819837"/>
            <a:ext cx="72981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dirty="0"/>
              <a:t>Article 2 </a:t>
            </a:r>
            <a:r>
              <a:rPr lang="en-US" sz="2400" dirty="0" smtClean="0"/>
              <a:t>of the Treaty </a:t>
            </a:r>
            <a:r>
              <a:rPr lang="en-US" sz="2400" dirty="0"/>
              <a:t>on European </a:t>
            </a:r>
            <a:r>
              <a:rPr lang="en-US" sz="2400" dirty="0" smtClean="0"/>
              <a:t>Union (TEU)-Preamble </a:t>
            </a:r>
            <a:r>
              <a:rPr lang="en-US" sz="2400" dirty="0"/>
              <a:t>of the  European Charter </a:t>
            </a:r>
            <a:r>
              <a:rPr lang="en-US" sz="2400" dirty="0" smtClean="0"/>
              <a:t>of Fundamental Rights </a:t>
            </a:r>
          </a:p>
          <a:p>
            <a:pPr>
              <a:buClr>
                <a:schemeClr val="accent1"/>
              </a:buClr>
              <a:buSzPct val="80000"/>
            </a:pPr>
            <a:r>
              <a:rPr lang="en-US" sz="2400" b="1" dirty="0" smtClean="0"/>
              <a:t>	Respect </a:t>
            </a:r>
            <a:r>
              <a:rPr lang="en-US" sz="2400" b="1" dirty="0"/>
              <a:t>for human </a:t>
            </a:r>
            <a:r>
              <a:rPr lang="en-US" sz="2400" b="1" dirty="0" smtClean="0"/>
              <a:t>dignity</a:t>
            </a:r>
            <a:endParaRPr lang="en-US" sz="2400" dirty="0" smtClean="0"/>
          </a:p>
          <a:p>
            <a:r>
              <a:rPr lang="en-US" sz="2400" b="1" dirty="0" smtClean="0"/>
              <a:t>	Freedom</a:t>
            </a:r>
          </a:p>
          <a:p>
            <a:r>
              <a:rPr lang="en-US" sz="2400" b="1" dirty="0" smtClean="0"/>
              <a:t>	Democracy</a:t>
            </a:r>
          </a:p>
          <a:p>
            <a:r>
              <a:rPr lang="en-US" sz="2400" b="1" dirty="0" smtClean="0"/>
              <a:t>	Equality</a:t>
            </a:r>
          </a:p>
          <a:p>
            <a:r>
              <a:rPr lang="en-US" sz="2400" b="1" dirty="0" smtClean="0"/>
              <a:t>	Rule </a:t>
            </a:r>
            <a:r>
              <a:rPr lang="en-US" sz="2400" b="1" dirty="0"/>
              <a:t>of law </a:t>
            </a:r>
            <a:endParaRPr lang="en-US" sz="2400" b="1" dirty="0" smtClean="0"/>
          </a:p>
          <a:p>
            <a:r>
              <a:rPr lang="en-US" sz="2400" b="1" dirty="0" smtClean="0"/>
              <a:t>	Respect </a:t>
            </a:r>
            <a:r>
              <a:rPr lang="en-US" sz="2400" b="1" dirty="0"/>
              <a:t>for human </a:t>
            </a:r>
            <a:r>
              <a:rPr lang="en-US" sz="2400" b="1" dirty="0" smtClean="0"/>
              <a:t>rights</a:t>
            </a:r>
          </a:p>
          <a:p>
            <a:r>
              <a:rPr lang="en-US" sz="2400" b="1" dirty="0" smtClean="0"/>
              <a:t>	The </a:t>
            </a:r>
            <a:r>
              <a:rPr lang="en-US" sz="2400" b="1" dirty="0"/>
              <a:t>rights of persons belonging to </a:t>
            </a:r>
            <a:r>
              <a:rPr lang="en-US" sz="2400" b="1" dirty="0" smtClean="0"/>
              <a:t>	minorities…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6526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I : AN IDENTITY UNDER CONSTRUCTION</a:t>
            </a:r>
            <a:endParaRPr lang="fr-FR" sz="24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55576" y="1412776"/>
            <a:ext cx="746760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ClrTx/>
              <a:buSzPct val="100000"/>
              <a:buNone/>
            </a:pPr>
            <a:r>
              <a:rPr lang="fr-FR" sz="2400" b="1" dirty="0" smtClean="0">
                <a:cs typeface="Arial" panose="020B0604020202020204" pitchFamily="34" charset="0"/>
              </a:rPr>
              <a:t>A) The </a:t>
            </a:r>
            <a:r>
              <a:rPr lang="fr-FR" sz="2400" b="1" dirty="0" err="1" smtClean="0">
                <a:cs typeface="Arial" panose="020B0604020202020204" pitchFamily="34" charset="0"/>
              </a:rPr>
              <a:t>European</a:t>
            </a:r>
            <a:r>
              <a:rPr lang="fr-FR" sz="2400" b="1" dirty="0" smtClean="0"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cs typeface="Arial" panose="020B0604020202020204" pitchFamily="34" charset="0"/>
              </a:rPr>
              <a:t>identity</a:t>
            </a:r>
            <a:r>
              <a:rPr lang="fr-FR" sz="2400" b="1" dirty="0" smtClean="0">
                <a:cs typeface="Arial" panose="020B0604020202020204" pitchFamily="34" charset="0"/>
              </a:rPr>
              <a:t> in the </a:t>
            </a:r>
            <a:r>
              <a:rPr lang="fr-FR" sz="2400" b="1" dirty="0" err="1" smtClean="0">
                <a:cs typeface="Arial" panose="020B0604020202020204" pitchFamily="34" charset="0"/>
              </a:rPr>
              <a:t>texts</a:t>
            </a:r>
            <a:endParaRPr lang="fr-FR" sz="2400" b="1" dirty="0" smtClean="0">
              <a:cs typeface="Arial" panose="020B0604020202020204" pitchFamily="34" charset="0"/>
            </a:endParaRPr>
          </a:p>
          <a:p>
            <a:pPr marL="640080" lvl="2" indent="0">
              <a:buClrTx/>
              <a:buSzPct val="100000"/>
              <a:buNone/>
            </a:pPr>
            <a:endParaRPr lang="fr-FR" sz="1100" dirty="0" smtClean="0"/>
          </a:p>
          <a:p>
            <a:pPr marL="1097280" lvl="2" indent="-457200">
              <a:buClrTx/>
              <a:buSzPct val="100000"/>
              <a:buFont typeface="+mj-lt"/>
              <a:buAutoNum type="arabicPeriod"/>
            </a:pPr>
            <a:endParaRPr lang="fr-FR" sz="2400" dirty="0" smtClean="0"/>
          </a:p>
          <a:p>
            <a:pPr marL="822960" lvl="1" indent="-457200">
              <a:buClrTx/>
              <a:buSzPct val="100000"/>
              <a:buFont typeface="+mj-lt"/>
              <a:buAutoNum type="alphaUcPeriod"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75656" y="1988840"/>
            <a:ext cx="5802616" cy="84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2 - Common values as a component of the European identity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5576" y="2809432"/>
            <a:ext cx="729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dirty="0"/>
              <a:t>Article 2 of the Treaty on European Union (TEU)-Preamble of the  European Charter of Fundamental Rights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4192" y="4014321"/>
            <a:ext cx="717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dirty="0"/>
              <a:t>A membership criterion (article 49 TEU)</a:t>
            </a:r>
          </a:p>
        </p:txBody>
      </p:sp>
    </p:spTree>
    <p:extLst>
      <p:ext uri="{BB962C8B-B14F-4D97-AF65-F5344CB8AC3E}">
        <p14:creationId xmlns:p14="http://schemas.microsoft.com/office/powerpoint/2010/main" xmlns="" val="363999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I : AN IDENTITY UNDER CONSTRUCTION</a:t>
            </a:r>
            <a:endParaRPr lang="fr-FR" sz="24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55576" y="1378283"/>
            <a:ext cx="7467600" cy="61055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ClrTx/>
              <a:buSzPct val="100000"/>
              <a:buNone/>
            </a:pPr>
            <a:r>
              <a:rPr lang="fr-FR" sz="2400" b="1" dirty="0" smtClean="0">
                <a:cs typeface="Arial" panose="020B0604020202020204" pitchFamily="34" charset="0"/>
              </a:rPr>
              <a:t>A) The </a:t>
            </a:r>
            <a:r>
              <a:rPr lang="fr-FR" sz="2400" b="1" dirty="0" err="1" smtClean="0">
                <a:cs typeface="Arial" panose="020B0604020202020204" pitchFamily="34" charset="0"/>
              </a:rPr>
              <a:t>European</a:t>
            </a:r>
            <a:r>
              <a:rPr lang="fr-FR" sz="2400" b="1" dirty="0" smtClean="0"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cs typeface="Arial" panose="020B0604020202020204" pitchFamily="34" charset="0"/>
              </a:rPr>
              <a:t>identity</a:t>
            </a:r>
            <a:r>
              <a:rPr lang="fr-FR" sz="2400" b="1" dirty="0" smtClean="0">
                <a:cs typeface="Arial" panose="020B0604020202020204" pitchFamily="34" charset="0"/>
              </a:rPr>
              <a:t> in the </a:t>
            </a:r>
            <a:r>
              <a:rPr lang="fr-FR" sz="2400" b="1" dirty="0" err="1" smtClean="0">
                <a:cs typeface="Arial" panose="020B0604020202020204" pitchFamily="34" charset="0"/>
              </a:rPr>
              <a:t>texts</a:t>
            </a:r>
            <a:endParaRPr lang="fr-FR" sz="2400" b="1" dirty="0" smtClean="0">
              <a:cs typeface="Arial" panose="020B0604020202020204" pitchFamily="34" charset="0"/>
            </a:endParaRPr>
          </a:p>
          <a:p>
            <a:pPr marL="640080" lvl="2" indent="0">
              <a:buClrTx/>
              <a:buSzPct val="100000"/>
              <a:buNone/>
            </a:pPr>
            <a:endParaRPr lang="fr-FR" sz="1100" dirty="0" smtClean="0"/>
          </a:p>
          <a:p>
            <a:pPr marL="1097280" lvl="2" indent="-457200">
              <a:buClrTx/>
              <a:buSzPct val="100000"/>
              <a:buFont typeface="+mj-lt"/>
              <a:buAutoNum type="arabicPeriod"/>
            </a:pPr>
            <a:endParaRPr lang="fr-FR" sz="2400" dirty="0" smtClean="0"/>
          </a:p>
          <a:p>
            <a:pPr marL="822960" lvl="1" indent="-457200">
              <a:buClrTx/>
              <a:buSzPct val="100000"/>
              <a:buFont typeface="+mj-lt"/>
              <a:buAutoNum type="alphaUcPeriod"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475656" y="1988840"/>
            <a:ext cx="5878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3 </a:t>
            </a:r>
            <a:r>
              <a:rPr lang="en-US" sz="2400" dirty="0"/>
              <a:t>- European citizenship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5576" y="249289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dirty="0"/>
              <a:t>Traditional definition of the citizenship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576" y="2954561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dirty="0" smtClean="0"/>
              <a:t>The European citizenship: Rights </a:t>
            </a:r>
            <a:r>
              <a:rPr lang="en-US" sz="2400" dirty="0"/>
              <a:t>and duties</a:t>
            </a:r>
          </a:p>
          <a:p>
            <a:pPr>
              <a:buClr>
                <a:schemeClr val="accent1"/>
              </a:buClr>
              <a:buSzPct val="80000"/>
            </a:pPr>
            <a:r>
              <a:rPr lang="en-US" sz="2400" dirty="0" smtClean="0"/>
              <a:t>Article 20§1(TFEU</a:t>
            </a:r>
            <a:r>
              <a:rPr lang="en-US" sz="2400" dirty="0"/>
              <a:t>)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61384" y="370773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400" dirty="0"/>
              <a:t>Freedom of </a:t>
            </a:r>
            <a:r>
              <a:rPr lang="en-US" sz="2400" dirty="0" smtClean="0"/>
              <a:t>movement</a:t>
            </a:r>
            <a:endParaRPr lang="en-US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55576" y="410481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400" dirty="0"/>
              <a:t>Voting and eligibility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55576" y="4574382"/>
            <a:ext cx="517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400" dirty="0"/>
              <a:t>Diplomatic protection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55576" y="503604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400" dirty="0"/>
              <a:t>Petitions and Mediator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22736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I : AN IDENTITY UNDER CONSTRUCTION</a:t>
            </a:r>
            <a:endParaRPr lang="fr-FR" sz="24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55576" y="1412776"/>
            <a:ext cx="7467600" cy="7920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ClrTx/>
              <a:buSzPct val="100000"/>
              <a:buNone/>
            </a:pPr>
            <a:r>
              <a:rPr lang="fr-FR" sz="2400" b="1" dirty="0" smtClean="0">
                <a:cs typeface="Arial" panose="020B0604020202020204" pitchFamily="34" charset="0"/>
              </a:rPr>
              <a:t>B) An </a:t>
            </a:r>
            <a:r>
              <a:rPr lang="fr-FR" sz="2400" b="1" dirty="0" err="1" smtClean="0">
                <a:cs typeface="Arial" panose="020B0604020202020204" pitchFamily="34" charset="0"/>
              </a:rPr>
              <a:t>identity</a:t>
            </a:r>
            <a:r>
              <a:rPr lang="fr-FR" sz="2400" b="1" dirty="0" smtClean="0"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cs typeface="Arial" panose="020B0604020202020204" pitchFamily="34" charset="0"/>
              </a:rPr>
              <a:t>challenged</a:t>
            </a:r>
            <a:r>
              <a:rPr lang="fr-FR" sz="2400" b="1" dirty="0" smtClean="0">
                <a:cs typeface="Arial" panose="020B0604020202020204" pitchFamily="34" charset="0"/>
              </a:rPr>
              <a:t> and </a:t>
            </a:r>
            <a:r>
              <a:rPr lang="fr-FR" sz="2400" b="1" dirty="0" err="1" smtClean="0">
                <a:cs typeface="Arial" panose="020B0604020202020204" pitchFamily="34" charset="0"/>
              </a:rPr>
              <a:t>weakened</a:t>
            </a:r>
            <a:r>
              <a:rPr lang="fr-FR" sz="2400" b="1" dirty="0" smtClean="0">
                <a:cs typeface="Arial" panose="020B0604020202020204" pitchFamily="34" charset="0"/>
              </a:rPr>
              <a:t> by the </a:t>
            </a:r>
            <a:r>
              <a:rPr lang="fr-FR" sz="2400" b="1" dirty="0" err="1" smtClean="0">
                <a:cs typeface="Arial" panose="020B0604020202020204" pitchFamily="34" charset="0"/>
              </a:rPr>
              <a:t>very</a:t>
            </a:r>
            <a:r>
              <a:rPr lang="fr-FR" sz="2400" b="1" dirty="0" smtClean="0">
                <a:cs typeface="Arial" panose="020B0604020202020204" pitchFamily="34" charset="0"/>
              </a:rPr>
              <a:t> nature of the Union </a:t>
            </a:r>
          </a:p>
          <a:p>
            <a:pPr marL="640080" lvl="2" indent="0">
              <a:buClrTx/>
              <a:buSzPct val="100000"/>
              <a:buNone/>
            </a:pPr>
            <a:endParaRPr lang="fr-FR" sz="1100" dirty="0" smtClean="0"/>
          </a:p>
          <a:p>
            <a:pPr marL="1097280" lvl="2" indent="-457200">
              <a:buClrTx/>
              <a:buSzPct val="100000"/>
              <a:buFont typeface="+mj-lt"/>
              <a:buAutoNum type="arabicPeriod"/>
            </a:pPr>
            <a:endParaRPr lang="fr-FR" sz="2400" dirty="0" smtClean="0"/>
          </a:p>
          <a:p>
            <a:pPr marL="822960" lvl="1" indent="-457200">
              <a:buClrTx/>
              <a:buSzPct val="100000"/>
              <a:buFont typeface="+mj-lt"/>
              <a:buAutoNum type="alphaUcPeriod"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96176" y="222141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lvl="2" indent="0">
              <a:buClrTx/>
              <a:buSzPct val="100000"/>
              <a:buNone/>
            </a:pPr>
            <a:r>
              <a:rPr lang="en-US" sz="2400" dirty="0"/>
              <a:t>1 - </a:t>
            </a:r>
            <a:r>
              <a:rPr lang="fr-FR" sz="2400" dirty="0" err="1">
                <a:cs typeface="Arial" panose="020B0604020202020204" pitchFamily="34" charset="0"/>
              </a:rPr>
              <a:t>European</a:t>
            </a:r>
            <a:r>
              <a:rPr lang="fr-FR" sz="2400" dirty="0">
                <a:cs typeface="Arial" panose="020B0604020202020204" pitchFamily="34" charset="0"/>
              </a:rPr>
              <a:t> </a:t>
            </a:r>
            <a:r>
              <a:rPr lang="fr-FR" sz="2400" dirty="0" err="1">
                <a:cs typeface="Arial" panose="020B0604020202020204" pitchFamily="34" charset="0"/>
              </a:rPr>
              <a:t>identity</a:t>
            </a:r>
            <a:r>
              <a:rPr lang="fr-FR" sz="2400" dirty="0">
                <a:cs typeface="Arial" panose="020B0604020202020204" pitchFamily="34" charset="0"/>
              </a:rPr>
              <a:t> </a:t>
            </a:r>
            <a:r>
              <a:rPr lang="fr-FR" sz="2400" dirty="0" err="1">
                <a:cs typeface="Arial" panose="020B0604020202020204" pitchFamily="34" charset="0"/>
              </a:rPr>
              <a:t>facing</a:t>
            </a:r>
            <a:r>
              <a:rPr lang="fr-FR" sz="2400" dirty="0">
                <a:cs typeface="Arial" panose="020B0604020202020204" pitchFamily="34" charset="0"/>
              </a:rPr>
              <a:t> the recognition of the national </a:t>
            </a:r>
            <a:r>
              <a:rPr lang="fr-FR" sz="2400" dirty="0" err="1">
                <a:cs typeface="Arial" panose="020B0604020202020204" pitchFamily="34" charset="0"/>
              </a:rPr>
              <a:t>identities</a:t>
            </a:r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3068961"/>
            <a:ext cx="7632848" cy="461665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pPr marL="525780" lvl="1" indent="-3429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fr-FR" sz="2400" dirty="0"/>
              <a:t>The</a:t>
            </a:r>
            <a:r>
              <a:rPr lang="fr-FR" sz="2400" dirty="0">
                <a:cs typeface="Arial" panose="020B0604020202020204" pitchFamily="34" charset="0"/>
              </a:rPr>
              <a:t> </a:t>
            </a:r>
            <a:r>
              <a:rPr lang="fr-FR" sz="2400" dirty="0" err="1">
                <a:cs typeface="Arial" panose="020B0604020202020204" pitchFamily="34" charset="0"/>
              </a:rPr>
              <a:t>european</a:t>
            </a:r>
            <a:r>
              <a:rPr lang="fr-FR" sz="2400" dirty="0">
                <a:cs typeface="Arial" panose="020B0604020202020204" pitchFamily="34" charset="0"/>
              </a:rPr>
              <a:t> </a:t>
            </a:r>
            <a:r>
              <a:rPr lang="fr-FR" sz="2400" dirty="0" err="1">
                <a:cs typeface="Arial" panose="020B0604020202020204" pitchFamily="34" charset="0"/>
              </a:rPr>
              <a:t>citizenship</a:t>
            </a:r>
            <a:r>
              <a:rPr lang="fr-FR" sz="2400" dirty="0">
                <a:cs typeface="Arial" panose="020B0604020202020204" pitchFamily="34" charset="0"/>
              </a:rPr>
              <a:t>: a </a:t>
            </a:r>
            <a:r>
              <a:rPr lang="fr-FR" sz="2400" dirty="0" err="1">
                <a:cs typeface="Arial" panose="020B0604020202020204" pitchFamily="34" charset="0"/>
              </a:rPr>
              <a:t>limited</a:t>
            </a:r>
            <a:r>
              <a:rPr lang="fr-FR" sz="2400" dirty="0">
                <a:cs typeface="Arial" panose="020B0604020202020204" pitchFamily="34" charset="0"/>
              </a:rPr>
              <a:t> scope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7544" y="3642992"/>
            <a:ext cx="76454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buClr>
                <a:schemeClr val="accent1"/>
              </a:buClr>
              <a:buSzPct val="100000"/>
            </a:pPr>
            <a:r>
              <a:rPr lang="fr-FR" sz="2000" dirty="0">
                <a:cs typeface="Arial" panose="020B0604020202020204" pitchFamily="34" charset="0"/>
              </a:rPr>
              <a:t>Article </a:t>
            </a:r>
            <a:r>
              <a:rPr lang="fr-FR" sz="2000" dirty="0" smtClean="0">
                <a:cs typeface="Arial" panose="020B0604020202020204" pitchFamily="34" charset="0"/>
              </a:rPr>
              <a:t>20§2 </a:t>
            </a:r>
            <a:r>
              <a:rPr lang="fr-FR" sz="2000" dirty="0">
                <a:cs typeface="Arial" panose="020B0604020202020204" pitchFamily="34" charset="0"/>
              </a:rPr>
              <a:t>(TFEU</a:t>
            </a:r>
            <a:r>
              <a:rPr lang="fr-FR" sz="2000" dirty="0" smtClean="0">
                <a:cs typeface="Arial" panose="020B0604020202020204" pitchFamily="34" charset="0"/>
              </a:rPr>
              <a:t>):</a:t>
            </a:r>
          </a:p>
          <a:p>
            <a:pPr indent="-274320" algn="just">
              <a:buClr>
                <a:schemeClr val="accent1"/>
              </a:buClr>
              <a:buSzPct val="100000"/>
            </a:pPr>
            <a:r>
              <a:rPr lang="fr-FR" sz="2400" dirty="0" smtClean="0">
                <a:cs typeface="Arial" panose="020B0604020202020204" pitchFamily="34" charset="0"/>
              </a:rPr>
              <a:t> 	</a:t>
            </a:r>
            <a:r>
              <a:rPr lang="fr-FR" sz="2000" dirty="0" smtClean="0">
                <a:cs typeface="Arial" panose="020B0604020202020204" pitchFamily="34" charset="0"/>
              </a:rPr>
              <a:t>«</a:t>
            </a:r>
            <a:r>
              <a:rPr lang="fr-FR" sz="2000" dirty="0" err="1" smtClean="0">
                <a:cs typeface="Arial" panose="020B0604020202020204" pitchFamily="34" charset="0"/>
              </a:rPr>
              <a:t>Citizenship</a:t>
            </a:r>
            <a:r>
              <a:rPr lang="fr-FR" sz="2000" dirty="0" smtClean="0">
                <a:cs typeface="Arial" panose="020B0604020202020204" pitchFamily="34" charset="0"/>
              </a:rPr>
              <a:t> </a:t>
            </a:r>
            <a:r>
              <a:rPr lang="fr-FR" sz="2000" dirty="0">
                <a:cs typeface="Arial" panose="020B0604020202020204" pitchFamily="34" charset="0"/>
              </a:rPr>
              <a:t>of the Union </a:t>
            </a:r>
            <a:r>
              <a:rPr lang="fr-FR" sz="2000" b="1" dirty="0" err="1">
                <a:cs typeface="Arial" panose="020B0604020202020204" pitchFamily="34" charset="0"/>
              </a:rPr>
              <a:t>shall</a:t>
            </a:r>
            <a:r>
              <a:rPr lang="fr-FR" sz="2000" b="1" dirty="0">
                <a:cs typeface="Arial" panose="020B0604020202020204" pitchFamily="34" charset="0"/>
              </a:rPr>
              <a:t> </a:t>
            </a:r>
            <a:r>
              <a:rPr lang="fr-FR" sz="2000" b="1" dirty="0" err="1">
                <a:cs typeface="Arial" panose="020B0604020202020204" pitchFamily="34" charset="0"/>
              </a:rPr>
              <a:t>be</a:t>
            </a:r>
            <a:r>
              <a:rPr lang="fr-FR" sz="2000" b="1" dirty="0"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cs typeface="Arial" panose="020B0604020202020204" pitchFamily="34" charset="0"/>
              </a:rPr>
              <a:t>additional</a:t>
            </a:r>
            <a:r>
              <a:rPr lang="fr-FR" sz="2000" b="1" dirty="0" smtClean="0">
                <a:cs typeface="Arial" panose="020B0604020202020204" pitchFamily="34" charset="0"/>
              </a:rPr>
              <a:t> to </a:t>
            </a:r>
            <a:r>
              <a:rPr lang="fr-FR" sz="2000" b="1" dirty="0">
                <a:cs typeface="Arial" panose="020B0604020202020204" pitchFamily="34" charset="0"/>
              </a:rPr>
              <a:t>and not replace national </a:t>
            </a:r>
            <a:r>
              <a:rPr lang="fr-FR" sz="2000" b="1" dirty="0" err="1">
                <a:cs typeface="Arial" panose="020B0604020202020204" pitchFamily="34" charset="0"/>
              </a:rPr>
              <a:t>citizenship</a:t>
            </a:r>
            <a:r>
              <a:rPr lang="fr-FR" sz="2000" dirty="0">
                <a:cs typeface="Arial" panose="020B0604020202020204" pitchFamily="34" charset="0"/>
              </a:rPr>
              <a:t> »</a:t>
            </a:r>
            <a:r>
              <a:rPr lang="fr-FR" sz="24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6152" y="4785458"/>
            <a:ext cx="77556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buClr>
                <a:schemeClr val="accent1"/>
              </a:buClr>
              <a:buSzPct val="100000"/>
            </a:pPr>
            <a:r>
              <a:rPr lang="en-US" sz="2400" dirty="0" smtClean="0">
                <a:cs typeface="Arial" panose="020B0604020202020204" pitchFamily="34" charset="0"/>
              </a:rPr>
              <a:t>                         </a:t>
            </a:r>
          </a:p>
          <a:p>
            <a:pPr indent="-274320">
              <a:buClr>
                <a:schemeClr val="accent1"/>
              </a:buClr>
              <a:buSzPct val="100000"/>
            </a:pPr>
            <a:r>
              <a:rPr lang="en-US" sz="2000" dirty="0" smtClean="0">
                <a:cs typeface="Arial" panose="020B0604020202020204" pitchFamily="34" charset="0"/>
              </a:rPr>
              <a:t>Article </a:t>
            </a:r>
            <a:r>
              <a:rPr lang="en-US" sz="2000" dirty="0">
                <a:cs typeface="Arial" panose="020B0604020202020204" pitchFamily="34" charset="0"/>
              </a:rPr>
              <a:t>4§2 (TEU</a:t>
            </a:r>
            <a:r>
              <a:rPr lang="en-US" sz="2000" dirty="0" smtClean="0">
                <a:cs typeface="Arial" panose="020B0604020202020204" pitchFamily="34" charset="0"/>
              </a:rPr>
              <a:t>): </a:t>
            </a:r>
            <a:endParaRPr lang="en-US" sz="2000" dirty="0">
              <a:cs typeface="Arial" panose="020B0604020202020204" pitchFamily="34" charset="0"/>
            </a:endParaRPr>
          </a:p>
          <a:p>
            <a:pPr indent="-274320" algn="just">
              <a:buClr>
                <a:schemeClr val="accent1"/>
              </a:buClr>
              <a:buSzPct val="100000"/>
            </a:pPr>
            <a:r>
              <a:rPr lang="en-US" dirty="0" smtClean="0">
                <a:cs typeface="Arial" panose="020B0604020202020204" pitchFamily="34" charset="0"/>
              </a:rPr>
              <a:t>	</a:t>
            </a:r>
            <a:r>
              <a:rPr lang="fr-FR" dirty="0" smtClean="0">
                <a:cs typeface="Arial" panose="020B0604020202020204" pitchFamily="34" charset="0"/>
              </a:rPr>
              <a:t> « </a:t>
            </a:r>
            <a:r>
              <a:rPr lang="en-US" dirty="0" smtClean="0">
                <a:cs typeface="Arial" panose="020B0604020202020204" pitchFamily="34" charset="0"/>
              </a:rPr>
              <a:t>The </a:t>
            </a:r>
            <a:r>
              <a:rPr lang="en-US" dirty="0">
                <a:cs typeface="Arial" panose="020B0604020202020204" pitchFamily="34" charset="0"/>
              </a:rPr>
              <a:t>Union respects the </a:t>
            </a:r>
            <a:r>
              <a:rPr lang="en-US" dirty="0" smtClean="0">
                <a:cs typeface="Arial" panose="020B0604020202020204" pitchFamily="34" charset="0"/>
              </a:rPr>
              <a:t>Member «states national identities</a:t>
            </a:r>
            <a:r>
              <a:rPr lang="en-US" dirty="0">
                <a:cs typeface="Arial" panose="020B0604020202020204" pitchFamily="34" charset="0"/>
              </a:rPr>
              <a:t>, inherent in their fundamental structures, political and constitutional, inclusive of regional and local self-government.»</a:t>
            </a:r>
          </a:p>
        </p:txBody>
      </p:sp>
    </p:spTree>
    <p:extLst>
      <p:ext uri="{BB962C8B-B14F-4D97-AF65-F5344CB8AC3E}">
        <p14:creationId xmlns:p14="http://schemas.microsoft.com/office/powerpoint/2010/main" xmlns="" val="264282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I : AN IDENTITY UNDER CONSTRUCTION</a:t>
            </a:r>
            <a:endParaRPr lang="fr-FR" sz="24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55576" y="1412776"/>
            <a:ext cx="7467600" cy="7920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ClrTx/>
              <a:buSzPct val="100000"/>
              <a:buNone/>
            </a:pPr>
            <a:r>
              <a:rPr lang="fr-FR" sz="2400" b="1" dirty="0" smtClean="0">
                <a:cs typeface="Arial" panose="020B0604020202020204" pitchFamily="34" charset="0"/>
              </a:rPr>
              <a:t>B) An </a:t>
            </a:r>
            <a:r>
              <a:rPr lang="fr-FR" sz="2400" b="1" dirty="0" err="1" smtClean="0">
                <a:cs typeface="Arial" panose="020B0604020202020204" pitchFamily="34" charset="0"/>
              </a:rPr>
              <a:t>identity</a:t>
            </a:r>
            <a:r>
              <a:rPr lang="fr-FR" sz="2400" b="1" dirty="0" smtClean="0"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cs typeface="Arial" panose="020B0604020202020204" pitchFamily="34" charset="0"/>
              </a:rPr>
              <a:t>challenged</a:t>
            </a:r>
            <a:r>
              <a:rPr lang="fr-FR" sz="2400" b="1" dirty="0" smtClean="0">
                <a:cs typeface="Arial" panose="020B0604020202020204" pitchFamily="34" charset="0"/>
              </a:rPr>
              <a:t> and </a:t>
            </a:r>
            <a:r>
              <a:rPr lang="fr-FR" sz="2400" b="1" dirty="0" err="1" smtClean="0">
                <a:cs typeface="Arial" panose="020B0604020202020204" pitchFamily="34" charset="0"/>
              </a:rPr>
              <a:t>weakened</a:t>
            </a:r>
            <a:r>
              <a:rPr lang="fr-FR" sz="2400" b="1" dirty="0" smtClean="0">
                <a:cs typeface="Arial" panose="020B0604020202020204" pitchFamily="34" charset="0"/>
              </a:rPr>
              <a:t> by the </a:t>
            </a:r>
            <a:r>
              <a:rPr lang="fr-FR" sz="2400" b="1" dirty="0" err="1" smtClean="0">
                <a:cs typeface="Arial" panose="020B0604020202020204" pitchFamily="34" charset="0"/>
              </a:rPr>
              <a:t>very</a:t>
            </a:r>
            <a:r>
              <a:rPr lang="fr-FR" sz="2400" b="1" dirty="0" smtClean="0">
                <a:cs typeface="Arial" panose="020B0604020202020204" pitchFamily="34" charset="0"/>
              </a:rPr>
              <a:t> nature of the Union </a:t>
            </a:r>
          </a:p>
          <a:p>
            <a:pPr marL="640080" lvl="2" indent="0">
              <a:buClrTx/>
              <a:buSzPct val="100000"/>
              <a:buNone/>
            </a:pPr>
            <a:endParaRPr lang="fr-FR" sz="1100" dirty="0" smtClean="0"/>
          </a:p>
          <a:p>
            <a:pPr marL="1097280" lvl="2" indent="-457200">
              <a:buClrTx/>
              <a:buSzPct val="100000"/>
              <a:buFont typeface="+mj-lt"/>
              <a:buAutoNum type="arabicPeriod"/>
            </a:pPr>
            <a:endParaRPr lang="fr-FR" sz="2400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96176" y="222141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lvl="2" indent="0">
              <a:buClrTx/>
              <a:buSzPct val="100000"/>
              <a:buNone/>
            </a:pPr>
            <a:r>
              <a:rPr lang="en-US" sz="2400" dirty="0" smtClean="0"/>
              <a:t>2 – </a:t>
            </a:r>
            <a:r>
              <a:rPr lang="fr-FR" sz="2400" dirty="0" smtClean="0">
                <a:cs typeface="Arial" panose="020B0604020202020204" pitchFamily="34" charset="0"/>
              </a:rPr>
              <a:t>An </a:t>
            </a:r>
            <a:r>
              <a:rPr lang="fr-FR" sz="2400" dirty="0" err="1" smtClean="0">
                <a:cs typeface="Arial" panose="020B0604020202020204" pitchFamily="34" charset="0"/>
              </a:rPr>
              <a:t>elusive</a:t>
            </a:r>
            <a:r>
              <a:rPr lang="fr-FR" sz="2400" dirty="0" smtClean="0"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cs typeface="Arial" panose="020B0604020202020204" pitchFamily="34" charset="0"/>
              </a:rPr>
              <a:t>territory</a:t>
            </a:r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480152" y="2683079"/>
            <a:ext cx="7632848" cy="461665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pPr marL="525780" lvl="1" indent="-3429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dirty="0" smtClean="0"/>
              <a:t>A </a:t>
            </a:r>
            <a:r>
              <a:rPr lang="en-US" sz="2400" dirty="0"/>
              <a:t>consequence of a differentiated </a:t>
            </a:r>
            <a:r>
              <a:rPr lang="en-US" sz="2400" dirty="0" smtClean="0"/>
              <a:t>integration</a:t>
            </a:r>
            <a:endParaRPr lang="en-US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696176" y="314474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5780" lvl="1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2400" dirty="0" err="1"/>
              <a:t>Definition</a:t>
            </a:r>
            <a:r>
              <a:rPr lang="fr-FR" sz="2400" dirty="0"/>
              <a:t> of the </a:t>
            </a:r>
            <a:r>
              <a:rPr lang="fr-FR" sz="2400" dirty="0" err="1"/>
              <a:t>differentiation</a:t>
            </a:r>
            <a:r>
              <a:rPr lang="fr-FR" sz="2400" dirty="0"/>
              <a:t> </a:t>
            </a:r>
            <a:r>
              <a:rPr lang="fr-FR" sz="2400" dirty="0" err="1"/>
              <a:t>method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67586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AN ELUSIVE TERRITORY</a:t>
            </a:r>
            <a:endParaRPr lang="fr-FR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Espace réservé du contenu 5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23299" t="23136" r="37987" b="25448"/>
          <a:stretch/>
        </p:blipFill>
        <p:spPr bwMode="auto">
          <a:xfrm>
            <a:off x="929110" y="1600200"/>
            <a:ext cx="6523780" cy="4873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680450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AN ELUSIVE TERRITORY</a:t>
            </a:r>
            <a:endParaRPr lang="fr-FR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68984" y="1556792"/>
            <a:ext cx="6444031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2896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AN ELUSIVE TERRITORY</a:t>
            </a:r>
            <a:endParaRPr lang="fr-FR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56791" y="1700808"/>
            <a:ext cx="6468417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033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I : AN IDENTITY UNDER CONSTRUCTION</a:t>
            </a:r>
            <a:endParaRPr lang="fr-FR" sz="24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55576" y="1412776"/>
            <a:ext cx="7467600" cy="7920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ClrTx/>
              <a:buSzPct val="100000"/>
              <a:buNone/>
            </a:pPr>
            <a:r>
              <a:rPr lang="fr-FR" sz="2400" b="1" dirty="0" smtClean="0">
                <a:cs typeface="Arial" panose="020B0604020202020204" pitchFamily="34" charset="0"/>
              </a:rPr>
              <a:t>B) An </a:t>
            </a:r>
            <a:r>
              <a:rPr lang="fr-FR" sz="2400" b="1" dirty="0" err="1" smtClean="0">
                <a:cs typeface="Arial" panose="020B0604020202020204" pitchFamily="34" charset="0"/>
              </a:rPr>
              <a:t>identity</a:t>
            </a:r>
            <a:r>
              <a:rPr lang="fr-FR" sz="2400" b="1" dirty="0" smtClean="0"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cs typeface="Arial" panose="020B0604020202020204" pitchFamily="34" charset="0"/>
              </a:rPr>
              <a:t>challenged</a:t>
            </a:r>
            <a:r>
              <a:rPr lang="fr-FR" sz="2400" b="1" dirty="0" smtClean="0">
                <a:cs typeface="Arial" panose="020B0604020202020204" pitchFamily="34" charset="0"/>
              </a:rPr>
              <a:t> and </a:t>
            </a:r>
            <a:r>
              <a:rPr lang="fr-FR" sz="2400" b="1" dirty="0" err="1" smtClean="0">
                <a:cs typeface="Arial" panose="020B0604020202020204" pitchFamily="34" charset="0"/>
              </a:rPr>
              <a:t>weakened</a:t>
            </a:r>
            <a:r>
              <a:rPr lang="fr-FR" sz="2400" b="1" dirty="0" smtClean="0">
                <a:cs typeface="Arial" panose="020B0604020202020204" pitchFamily="34" charset="0"/>
              </a:rPr>
              <a:t> by the </a:t>
            </a:r>
            <a:r>
              <a:rPr lang="fr-FR" sz="2400" b="1" dirty="0" err="1" smtClean="0">
                <a:cs typeface="Arial" panose="020B0604020202020204" pitchFamily="34" charset="0"/>
              </a:rPr>
              <a:t>very</a:t>
            </a:r>
            <a:r>
              <a:rPr lang="fr-FR" sz="2400" b="1" dirty="0" smtClean="0">
                <a:cs typeface="Arial" panose="020B0604020202020204" pitchFamily="34" charset="0"/>
              </a:rPr>
              <a:t> nature of the Union </a:t>
            </a:r>
          </a:p>
          <a:p>
            <a:pPr marL="640080" lvl="2" indent="0">
              <a:buClrTx/>
              <a:buSzPct val="100000"/>
              <a:buNone/>
            </a:pPr>
            <a:endParaRPr lang="fr-FR" sz="1100" dirty="0" smtClean="0"/>
          </a:p>
          <a:p>
            <a:pPr marL="1097280" lvl="2" indent="-457200">
              <a:buClrTx/>
              <a:buSzPct val="100000"/>
              <a:buFont typeface="+mj-lt"/>
              <a:buAutoNum type="arabicPeriod"/>
            </a:pPr>
            <a:endParaRPr lang="fr-FR" sz="2400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96176" y="222141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lvl="2" indent="0">
              <a:buClrTx/>
              <a:buSzPct val="100000"/>
              <a:buNone/>
            </a:pPr>
            <a:r>
              <a:rPr lang="en-US" sz="2400" dirty="0" smtClean="0"/>
              <a:t>2 – </a:t>
            </a:r>
            <a:r>
              <a:rPr lang="fr-FR" sz="2400" dirty="0" smtClean="0">
                <a:cs typeface="Arial" panose="020B0604020202020204" pitchFamily="34" charset="0"/>
              </a:rPr>
              <a:t>An </a:t>
            </a:r>
            <a:r>
              <a:rPr lang="fr-FR" sz="2400" dirty="0" err="1" smtClean="0">
                <a:cs typeface="Arial" panose="020B0604020202020204" pitchFamily="34" charset="0"/>
              </a:rPr>
              <a:t>elusive</a:t>
            </a:r>
            <a:r>
              <a:rPr lang="fr-FR" sz="2400" dirty="0" smtClean="0"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cs typeface="Arial" panose="020B0604020202020204" pitchFamily="34" charset="0"/>
              </a:rPr>
              <a:t>territory</a:t>
            </a:r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480152" y="2683079"/>
            <a:ext cx="7632848" cy="461665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pPr marL="525780" lvl="1" indent="-3429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dirty="0" smtClean="0"/>
              <a:t>A </a:t>
            </a:r>
            <a:r>
              <a:rPr lang="en-US" sz="2400" dirty="0"/>
              <a:t>consequence of a differentiated </a:t>
            </a:r>
            <a:r>
              <a:rPr lang="en-US" sz="2400" dirty="0" smtClean="0"/>
              <a:t>integration</a:t>
            </a:r>
            <a:endParaRPr lang="en-US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696176" y="314474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5780" lvl="1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2400" dirty="0" err="1"/>
              <a:t>Definition</a:t>
            </a:r>
            <a:r>
              <a:rPr lang="fr-FR" sz="2400" dirty="0"/>
              <a:t> of the </a:t>
            </a:r>
            <a:r>
              <a:rPr lang="fr-FR" sz="2400" dirty="0" err="1"/>
              <a:t>differentiation</a:t>
            </a:r>
            <a:r>
              <a:rPr lang="fr-FR" sz="2400" dirty="0"/>
              <a:t> </a:t>
            </a:r>
            <a:r>
              <a:rPr lang="fr-FR" sz="2400" dirty="0" err="1"/>
              <a:t>method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848576" y="4013448"/>
            <a:ext cx="7238968" cy="441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5536" y="3622959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5780" lvl="1" indent="-3429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fr-FR" sz="2400" dirty="0"/>
              <a:t>The respect of </a:t>
            </a:r>
            <a:r>
              <a:rPr lang="fr-FR" sz="2400" dirty="0" err="1"/>
              <a:t>European</a:t>
            </a:r>
            <a:r>
              <a:rPr lang="fr-FR" sz="2400" dirty="0"/>
              <a:t> values: a </a:t>
            </a:r>
            <a:r>
              <a:rPr lang="fr-FR" sz="2400" dirty="0" err="1"/>
              <a:t>blurry</a:t>
            </a:r>
            <a:r>
              <a:rPr lang="fr-FR" sz="2400" dirty="0"/>
              <a:t> border</a:t>
            </a:r>
          </a:p>
        </p:txBody>
      </p:sp>
    </p:spTree>
    <p:extLst>
      <p:ext uri="{BB962C8B-B14F-4D97-AF65-F5344CB8AC3E}">
        <p14:creationId xmlns:p14="http://schemas.microsoft.com/office/powerpoint/2010/main" xmlns="" val="1889680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I : AN IDENTITY UNDER CONSTRUCTION</a:t>
            </a:r>
            <a:endParaRPr lang="fr-FR" sz="24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55576" y="1412776"/>
            <a:ext cx="7467600" cy="7920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ClrTx/>
              <a:buSzPct val="100000"/>
              <a:buNone/>
            </a:pPr>
            <a:r>
              <a:rPr lang="fr-FR" sz="2400" b="1" dirty="0" smtClean="0">
                <a:cs typeface="Arial" panose="020B0604020202020204" pitchFamily="34" charset="0"/>
              </a:rPr>
              <a:t>B) An </a:t>
            </a:r>
            <a:r>
              <a:rPr lang="fr-FR" sz="2400" b="1" dirty="0" err="1" smtClean="0">
                <a:cs typeface="Arial" panose="020B0604020202020204" pitchFamily="34" charset="0"/>
              </a:rPr>
              <a:t>identity</a:t>
            </a:r>
            <a:r>
              <a:rPr lang="fr-FR" sz="2400" b="1" dirty="0" smtClean="0"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cs typeface="Arial" panose="020B0604020202020204" pitchFamily="34" charset="0"/>
              </a:rPr>
              <a:t>challenged</a:t>
            </a:r>
            <a:r>
              <a:rPr lang="fr-FR" sz="2400" b="1" dirty="0" smtClean="0">
                <a:cs typeface="Arial" panose="020B0604020202020204" pitchFamily="34" charset="0"/>
              </a:rPr>
              <a:t> and </a:t>
            </a:r>
            <a:r>
              <a:rPr lang="fr-FR" sz="2400" b="1" dirty="0" err="1" smtClean="0">
                <a:cs typeface="Arial" panose="020B0604020202020204" pitchFamily="34" charset="0"/>
              </a:rPr>
              <a:t>weakened</a:t>
            </a:r>
            <a:r>
              <a:rPr lang="fr-FR" sz="2400" b="1" dirty="0" smtClean="0">
                <a:cs typeface="Arial" panose="020B0604020202020204" pitchFamily="34" charset="0"/>
              </a:rPr>
              <a:t> by the </a:t>
            </a:r>
            <a:r>
              <a:rPr lang="fr-FR" sz="2400" b="1" dirty="0" err="1" smtClean="0">
                <a:cs typeface="Arial" panose="020B0604020202020204" pitchFamily="34" charset="0"/>
              </a:rPr>
              <a:t>very</a:t>
            </a:r>
            <a:r>
              <a:rPr lang="fr-FR" sz="2400" b="1" dirty="0" smtClean="0">
                <a:cs typeface="Arial" panose="020B0604020202020204" pitchFamily="34" charset="0"/>
              </a:rPr>
              <a:t> nature of the Union </a:t>
            </a:r>
          </a:p>
          <a:p>
            <a:pPr marL="640080" lvl="2" indent="0">
              <a:buClrTx/>
              <a:buSzPct val="100000"/>
              <a:buNone/>
            </a:pPr>
            <a:endParaRPr lang="fr-FR" sz="1100" dirty="0" smtClean="0"/>
          </a:p>
          <a:p>
            <a:pPr marL="1097280" lvl="2" indent="-457200">
              <a:buClrTx/>
              <a:buSzPct val="100000"/>
              <a:buFont typeface="+mj-lt"/>
              <a:buAutoNum type="arabicPeriod"/>
            </a:pPr>
            <a:endParaRPr lang="fr-FR" sz="2400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55576" y="2221415"/>
            <a:ext cx="733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lvl="2" indent="0">
              <a:buClrTx/>
              <a:buSzPct val="100000"/>
              <a:buNone/>
            </a:pPr>
            <a:r>
              <a:rPr lang="en-US" sz="2400" dirty="0" smtClean="0"/>
              <a:t>3 – </a:t>
            </a:r>
            <a:r>
              <a:rPr lang="en-US" sz="2400" dirty="0" smtClean="0">
                <a:cs typeface="Arial" panose="020B0604020202020204" pitchFamily="34" charset="0"/>
              </a:rPr>
              <a:t> European </a:t>
            </a:r>
            <a:r>
              <a:rPr lang="en-US" sz="2400" dirty="0">
                <a:cs typeface="Arial" panose="020B0604020202020204" pitchFamily="34" charset="0"/>
              </a:rPr>
              <a:t>Identity: an unfinished political project </a:t>
            </a:r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899592" y="3067279"/>
            <a:ext cx="7187952" cy="461665"/>
          </a:xfrm>
          <a:prstGeom prst="rect">
            <a:avLst/>
          </a:prstGeom>
          <a:noFill/>
        </p:spPr>
        <p:txBody>
          <a:bodyPr wrap="square" lIns="90000" rtlCol="0" anchor="t" anchorCtr="0">
            <a:spAutoFit/>
          </a:bodyPr>
          <a:lstStyle/>
          <a:p>
            <a:pPr marL="342900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/>
              <a:t>An identity which remains to be built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99592" y="3705862"/>
            <a:ext cx="718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2400" dirty="0" err="1" smtClean="0"/>
              <a:t>Difficulties</a:t>
            </a:r>
            <a:r>
              <a:rPr lang="fr-FR" sz="2400" dirty="0" smtClean="0"/>
              <a:t> to </a:t>
            </a:r>
            <a:r>
              <a:rPr lang="fr-FR" sz="2400" dirty="0" err="1" smtClean="0"/>
              <a:t>find</a:t>
            </a:r>
            <a:r>
              <a:rPr lang="fr-FR" sz="2400" dirty="0" smtClean="0"/>
              <a:t> </a:t>
            </a:r>
            <a:r>
              <a:rPr lang="fr-FR" sz="2400" dirty="0" err="1" smtClean="0"/>
              <a:t>political</a:t>
            </a:r>
            <a:r>
              <a:rPr lang="fr-FR" sz="2400" dirty="0" smtClean="0"/>
              <a:t> </a:t>
            </a:r>
            <a:r>
              <a:rPr lang="fr-FR" sz="2400" dirty="0" err="1" smtClean="0"/>
              <a:t>legitimacy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899592" y="4325113"/>
            <a:ext cx="719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b="1" dirty="0" smtClean="0"/>
              <a:t>Are </a:t>
            </a:r>
            <a:r>
              <a:rPr lang="en-US" sz="2400" b="1" dirty="0"/>
              <a:t>borders a component of </a:t>
            </a:r>
            <a:r>
              <a:rPr lang="en-US" sz="2400" b="1" dirty="0" smtClean="0"/>
              <a:t>identity ?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7057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INTRODUCTION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« Europe will not be made all at once, or according to a single plan. It will be built through concrete achievements which first create a de facto solidarity. » 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1800" dirty="0" smtClean="0"/>
              <a:t>					</a:t>
            </a:r>
            <a:r>
              <a:rPr lang="en-US" sz="1400" dirty="0" smtClean="0"/>
              <a:t>Robert Schuman’s declaration </a:t>
            </a:r>
          </a:p>
          <a:p>
            <a:endParaRPr lang="en-US" dirty="0" smtClean="0"/>
          </a:p>
        </p:txBody>
      </p:sp>
      <p:pic>
        <p:nvPicPr>
          <p:cNvPr id="4" name="Image 3" descr="Jean-Monnet-et-Robert-Schu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429000"/>
            <a:ext cx="4953000" cy="31432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313240" cy="796950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I: AN IDENTITY UNDER CONSTRUCTION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pPr marL="0" indent="0" algn="just">
              <a:buNone/>
            </a:pPr>
            <a:r>
              <a:rPr lang="fr-FR" b="1" dirty="0" smtClean="0"/>
              <a:t>How the </a:t>
            </a:r>
            <a:r>
              <a:rPr lang="fr-FR" b="1" dirty="0" err="1" smtClean="0"/>
              <a:t>strengthening</a:t>
            </a:r>
            <a:r>
              <a:rPr lang="fr-FR" b="1" dirty="0" smtClean="0"/>
              <a:t> of the national </a:t>
            </a:r>
            <a:r>
              <a:rPr lang="fr-FR" b="1" dirty="0" err="1" smtClean="0"/>
              <a:t>identity</a:t>
            </a:r>
            <a:r>
              <a:rPr lang="fr-FR" b="1" dirty="0" smtClean="0"/>
              <a:t> have lead to </a:t>
            </a:r>
            <a:r>
              <a:rPr lang="fr-FR" b="1" dirty="0" err="1" smtClean="0"/>
              <a:t>euroscepticism</a:t>
            </a:r>
            <a:r>
              <a:rPr lang="fr-FR" b="1" dirty="0" smtClean="0"/>
              <a:t> in Europe ?</a:t>
            </a:r>
          </a:p>
          <a:p>
            <a:pPr marL="0" indent="0" algn="just">
              <a:buNone/>
            </a:pPr>
            <a:r>
              <a:rPr lang="fr-FR" b="1" dirty="0" err="1" smtClean="0"/>
              <a:t>Furthemore</a:t>
            </a:r>
            <a:r>
              <a:rPr lang="fr-FR" b="1" dirty="0" smtClean="0"/>
              <a:t>, </a:t>
            </a:r>
            <a:r>
              <a:rPr lang="fr-FR" b="1" dirty="0" err="1" smtClean="0"/>
              <a:t>it</a:t>
            </a:r>
            <a:r>
              <a:rPr lang="fr-FR" b="1" dirty="0" smtClean="0"/>
              <a:t> </a:t>
            </a:r>
            <a:r>
              <a:rPr lang="fr-FR" b="1" dirty="0" err="1" smtClean="0"/>
              <a:t>would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interesting</a:t>
            </a:r>
            <a:r>
              <a:rPr lang="fr-FR" b="1" dirty="0" smtClean="0"/>
              <a:t> to look how the </a:t>
            </a:r>
            <a:r>
              <a:rPr lang="fr-FR" b="1" dirty="0" err="1" smtClean="0"/>
              <a:t>lack</a:t>
            </a:r>
            <a:r>
              <a:rPr lang="fr-FR" b="1" dirty="0" smtClean="0"/>
              <a:t> of </a:t>
            </a:r>
            <a:r>
              <a:rPr lang="fr-FR" b="1" dirty="0" err="1" smtClean="0"/>
              <a:t>democracy</a:t>
            </a:r>
            <a:r>
              <a:rPr lang="fr-FR" b="1" dirty="0" smtClean="0"/>
              <a:t>, the </a:t>
            </a:r>
            <a:r>
              <a:rPr lang="fr-FR" b="1" dirty="0" err="1" smtClean="0"/>
              <a:t>strengthening</a:t>
            </a:r>
            <a:r>
              <a:rPr lang="fr-FR" b="1" dirty="0" smtClean="0"/>
              <a:t> of the national </a:t>
            </a:r>
            <a:r>
              <a:rPr lang="fr-FR" b="1" dirty="0" err="1" smtClean="0"/>
              <a:t>identity</a:t>
            </a:r>
            <a:r>
              <a:rPr lang="fr-FR" b="1" dirty="0" smtClean="0"/>
              <a:t>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also</a:t>
            </a:r>
            <a:r>
              <a:rPr lang="fr-FR" b="1" dirty="0" smtClean="0"/>
              <a:t>, </a:t>
            </a:r>
            <a:r>
              <a:rPr lang="fr-FR" b="1" dirty="0" err="1" smtClean="0"/>
              <a:t>promote</a:t>
            </a:r>
            <a:r>
              <a:rPr lang="fr-FR" b="1" dirty="0" smtClean="0"/>
              <a:t> </a:t>
            </a:r>
            <a:r>
              <a:rPr lang="fr-FR" b="1" dirty="0" err="1" smtClean="0"/>
              <a:t>euroscepticism</a:t>
            </a:r>
            <a:r>
              <a:rPr lang="fr-FR" b="1" dirty="0" smtClean="0"/>
              <a:t>.</a:t>
            </a:r>
          </a:p>
          <a:p>
            <a:pPr marL="0" indent="0" algn="just">
              <a:buNone/>
            </a:pPr>
            <a:r>
              <a:rPr lang="fr-FR" b="1" dirty="0" err="1" smtClean="0"/>
              <a:t>Therefore</a:t>
            </a:r>
            <a:r>
              <a:rPr lang="fr-FR" b="1" dirty="0" smtClean="0"/>
              <a:t>, </a:t>
            </a:r>
            <a:r>
              <a:rPr lang="fr-FR" b="1" dirty="0" err="1" smtClean="0"/>
              <a:t>improving</a:t>
            </a:r>
            <a:r>
              <a:rPr lang="fr-FR" b="1" dirty="0" smtClean="0"/>
              <a:t> the </a:t>
            </a:r>
            <a:r>
              <a:rPr lang="fr-FR" b="1" dirty="0" err="1" smtClean="0"/>
              <a:t>democracy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an important issue to </a:t>
            </a:r>
            <a:r>
              <a:rPr lang="fr-FR" b="1" dirty="0" err="1" smtClean="0"/>
              <a:t>fight</a:t>
            </a:r>
            <a:r>
              <a:rPr lang="fr-FR" b="1" dirty="0" smtClean="0"/>
              <a:t> </a:t>
            </a:r>
            <a:r>
              <a:rPr lang="fr-FR" b="1" dirty="0" err="1" smtClean="0"/>
              <a:t>euroscepticism</a:t>
            </a:r>
            <a:r>
              <a:rPr lang="fr-FR" b="1" dirty="0" smtClean="0"/>
              <a:t>. 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43560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529264" cy="2088232"/>
          </a:xfrm>
        </p:spPr>
        <p:txBody>
          <a:bodyPr>
            <a:normAutofit fontScale="90000"/>
          </a:bodyPr>
          <a:lstStyle/>
          <a:p>
            <a:r>
              <a:rPr lang="fr-FR" dirty="0"/>
              <a:t> </a:t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sz="2700" b="1" dirty="0" smtClean="0">
                <a:solidFill>
                  <a:srgbClr val="FF0000"/>
                </a:solidFill>
              </a:rPr>
              <a:t>II : THE ISSUES TO PERFECT THE CONSTRUCTION OF THE EUROPEAN IDENTITY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b="1" dirty="0" smtClean="0">
                <a:latin typeface="+mj-lt"/>
              </a:rPr>
              <a:t>A) </a:t>
            </a:r>
            <a:r>
              <a:rPr lang="en-US" b="1" dirty="0" err="1" smtClean="0">
                <a:latin typeface="+mj-lt"/>
              </a:rPr>
              <a:t>Euroscepticism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and its </a:t>
            </a:r>
            <a:r>
              <a:rPr lang="en-US" b="1" dirty="0" smtClean="0">
                <a:latin typeface="+mj-lt"/>
              </a:rPr>
              <a:t>consequences</a:t>
            </a:r>
          </a:p>
          <a:p>
            <a:endParaRPr lang="en-US" b="1" dirty="0">
              <a:latin typeface="+mj-lt"/>
            </a:endParaRPr>
          </a:p>
          <a:p>
            <a:r>
              <a:rPr lang="en-US" b="1" dirty="0" smtClean="0">
                <a:latin typeface="+mj-lt"/>
              </a:rPr>
              <a:t>B) </a:t>
            </a:r>
            <a:r>
              <a:rPr lang="en-US" b="1" dirty="0" smtClean="0">
                <a:solidFill>
                  <a:srgbClr val="000000"/>
                </a:solidFill>
                <a:latin typeface="+mj-lt"/>
              </a:rPr>
              <a:t>Transcend 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the borders by improving the democracy</a:t>
            </a:r>
            <a:endParaRPr lang="fr-FR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474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>
                <a:solidFill>
                  <a:srgbClr val="000000"/>
                </a:solidFill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</a:rPr>
              <a:t>) EUROSCEPTICISM AND ITS CONSEQUENCES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>
                <a:solidFill>
                  <a:srgbClr val="000000"/>
                </a:solidFill>
              </a:rPr>
              <a:t>1 - </a:t>
            </a:r>
            <a:r>
              <a:rPr lang="fr-FR" dirty="0" err="1" smtClean="0">
                <a:solidFill>
                  <a:srgbClr val="000000"/>
                </a:solidFill>
              </a:rPr>
              <a:t>Euroscepticism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and </a:t>
            </a:r>
            <a:r>
              <a:rPr lang="fr-FR" dirty="0" err="1" smtClean="0">
                <a:solidFill>
                  <a:srgbClr val="000000"/>
                </a:solidFill>
              </a:rPr>
              <a:t>populism</a:t>
            </a:r>
            <a:endParaRPr lang="fr-FR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2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- </a:t>
            </a:r>
            <a:r>
              <a:rPr lang="fr-FR" dirty="0" smtClean="0"/>
              <a:t>The </a:t>
            </a:r>
            <a:r>
              <a:rPr lang="fr-FR" dirty="0"/>
              <a:t>situation in </a:t>
            </a:r>
            <a:r>
              <a:rPr lang="fr-FR" dirty="0" err="1"/>
              <a:t>Hungary</a:t>
            </a:r>
            <a:r>
              <a:rPr lang="fr-FR" dirty="0"/>
              <a:t> </a:t>
            </a:r>
          </a:p>
          <a:p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3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- </a:t>
            </a:r>
            <a:r>
              <a:rPr lang="fr-FR" dirty="0" err="1" smtClean="0"/>
              <a:t>Euroscepticism</a:t>
            </a:r>
            <a:r>
              <a:rPr lang="fr-FR" dirty="0" smtClean="0"/>
              <a:t> </a:t>
            </a:r>
            <a:r>
              <a:rPr lang="fr-FR" dirty="0"/>
              <a:t>and </a:t>
            </a:r>
            <a:r>
              <a:rPr lang="fr-FR" dirty="0" err="1"/>
              <a:t>Brexit</a:t>
            </a:r>
            <a:r>
              <a:rPr lang="fr-FR" dirty="0"/>
              <a:t> </a:t>
            </a:r>
            <a:endParaRPr lang="fr-FR" dirty="0" smtClean="0"/>
          </a:p>
          <a:p>
            <a:pPr marL="0" indent="0"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10956"/>
            <a:ext cx="2808312" cy="2147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55310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>
                <a:solidFill>
                  <a:srgbClr val="000000"/>
                </a:solidFill>
              </a:rPr>
              <a:t>A</a:t>
            </a:r>
            <a:r>
              <a:rPr lang="en-US" sz="2400" b="1" dirty="0">
                <a:solidFill>
                  <a:srgbClr val="000000"/>
                </a:solidFill>
              </a:rPr>
              <a:t>) </a:t>
            </a:r>
            <a:r>
              <a:rPr lang="en-US" sz="2400" b="1" dirty="0" smtClean="0">
                <a:solidFill>
                  <a:srgbClr val="000000"/>
                </a:solidFill>
              </a:rPr>
              <a:t>EUROSCEPTICISM AND ITS CONSEQUENCES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1900" dirty="0"/>
          </a:p>
          <a:p>
            <a:pPr algn="just"/>
            <a:r>
              <a:rPr lang="fr-FR" sz="1800" b="1" u="sng" dirty="0" err="1" smtClean="0">
                <a:solidFill>
                  <a:srgbClr val="FF0000"/>
                </a:solidFill>
              </a:rPr>
              <a:t>Europhobia</a:t>
            </a:r>
            <a:r>
              <a:rPr lang="fr-FR" sz="1800" b="1" u="sng" dirty="0">
                <a:solidFill>
                  <a:srgbClr val="FF0000"/>
                </a:solidFill>
              </a:rPr>
              <a:t> </a:t>
            </a:r>
            <a:r>
              <a:rPr lang="fr-FR" sz="1800" dirty="0"/>
              <a:t>: </a:t>
            </a:r>
            <a:r>
              <a:rPr lang="fr-FR" sz="1800" dirty="0" err="1"/>
              <a:t>Europhobia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a </a:t>
            </a:r>
            <a:r>
              <a:rPr lang="fr-FR" sz="1800" dirty="0" err="1"/>
              <a:t>fear</a:t>
            </a:r>
            <a:r>
              <a:rPr lang="fr-FR" sz="1800" dirty="0"/>
              <a:t> of Europe. The Europhobes </a:t>
            </a:r>
            <a:r>
              <a:rPr lang="fr-FR" sz="1800" dirty="0" err="1"/>
              <a:t>fear</a:t>
            </a:r>
            <a:r>
              <a:rPr lang="fr-FR" sz="1800" dirty="0"/>
              <a:t> a </a:t>
            </a:r>
            <a:r>
              <a:rPr lang="fr-FR" sz="1800" dirty="0" err="1"/>
              <a:t>disappearance</a:t>
            </a:r>
            <a:r>
              <a:rPr lang="fr-FR" sz="1800" dirty="0"/>
              <a:t> of national cultures and are </a:t>
            </a:r>
            <a:r>
              <a:rPr lang="fr-FR" sz="1800" dirty="0" err="1"/>
              <a:t>therefore</a:t>
            </a:r>
            <a:r>
              <a:rPr lang="fr-FR" sz="1800" dirty="0"/>
              <a:t> </a:t>
            </a:r>
            <a:r>
              <a:rPr lang="fr-FR" sz="1800" dirty="0" err="1"/>
              <a:t>against</a:t>
            </a:r>
            <a:r>
              <a:rPr lang="fr-FR" sz="1800" dirty="0"/>
              <a:t> </a:t>
            </a:r>
            <a:r>
              <a:rPr lang="fr-FR" sz="1800" dirty="0" err="1"/>
              <a:t>European</a:t>
            </a:r>
            <a:r>
              <a:rPr lang="fr-FR" sz="1800" dirty="0"/>
              <a:t> </a:t>
            </a:r>
            <a:r>
              <a:rPr lang="fr-FR" sz="1800" dirty="0" err="1"/>
              <a:t>policies</a:t>
            </a:r>
            <a:r>
              <a:rPr lang="fr-FR" sz="1800" dirty="0"/>
              <a:t>. The Europhobes </a:t>
            </a:r>
            <a:r>
              <a:rPr lang="fr-FR" sz="1800" dirty="0" err="1"/>
              <a:t>want</a:t>
            </a:r>
            <a:r>
              <a:rPr lang="fr-FR" sz="1800" dirty="0"/>
              <a:t> the </a:t>
            </a:r>
            <a:r>
              <a:rPr lang="fr-FR" sz="1800" dirty="0" err="1"/>
              <a:t>preservation</a:t>
            </a:r>
            <a:r>
              <a:rPr lang="fr-FR" sz="1800" dirty="0"/>
              <a:t> of national </a:t>
            </a:r>
            <a:r>
              <a:rPr lang="fr-FR" sz="1800" dirty="0" err="1"/>
              <a:t>identity</a:t>
            </a:r>
            <a:r>
              <a:rPr lang="fr-FR" sz="1800" dirty="0"/>
              <a:t>. </a:t>
            </a:r>
            <a:r>
              <a:rPr lang="fr-FR" sz="1800" dirty="0" err="1"/>
              <a:t>Consequently</a:t>
            </a:r>
            <a:r>
              <a:rPr lang="fr-FR" sz="1800" dirty="0"/>
              <a:t>, the Europhobes </a:t>
            </a:r>
            <a:r>
              <a:rPr lang="fr-FR" sz="1800" dirty="0" err="1"/>
              <a:t>really</a:t>
            </a:r>
            <a:r>
              <a:rPr lang="fr-FR" sz="1800" dirty="0"/>
              <a:t> </a:t>
            </a:r>
            <a:r>
              <a:rPr lang="fr-FR" sz="1800" dirty="0" err="1"/>
              <a:t>wants</a:t>
            </a:r>
            <a:r>
              <a:rPr lang="fr-FR" sz="1800" dirty="0"/>
              <a:t> to </a:t>
            </a:r>
            <a:r>
              <a:rPr lang="fr-FR" sz="1800" dirty="0" err="1"/>
              <a:t>leave</a:t>
            </a:r>
            <a:r>
              <a:rPr lang="fr-FR" sz="1800" dirty="0"/>
              <a:t> the EU, the euro zone and the Schengen </a:t>
            </a:r>
            <a:r>
              <a:rPr lang="fr-FR" sz="1800" dirty="0" smtClean="0"/>
              <a:t>area. </a:t>
            </a:r>
          </a:p>
          <a:p>
            <a:pPr algn="just"/>
            <a:endParaRPr lang="fr-FR" sz="1800" dirty="0" smtClean="0"/>
          </a:p>
          <a:p>
            <a:pPr algn="just"/>
            <a:r>
              <a:rPr lang="fr-FR" sz="1800" b="1" u="sng" dirty="0" err="1" smtClean="0">
                <a:solidFill>
                  <a:srgbClr val="FF0000"/>
                </a:solidFill>
              </a:rPr>
              <a:t>Euroscepticism</a:t>
            </a:r>
            <a:r>
              <a:rPr lang="fr-FR" sz="1800" b="1" u="sng" dirty="0">
                <a:solidFill>
                  <a:srgbClr val="FF0000"/>
                </a:solidFill>
              </a:rPr>
              <a:t> </a:t>
            </a:r>
            <a:r>
              <a:rPr lang="fr-FR" sz="1800" dirty="0"/>
              <a:t>: </a:t>
            </a:r>
            <a:r>
              <a:rPr lang="fr-FR" sz="1800" dirty="0" err="1"/>
              <a:t>Euroscepticism</a:t>
            </a:r>
            <a:r>
              <a:rPr lang="fr-FR" sz="1800" dirty="0"/>
              <a:t> are </a:t>
            </a:r>
            <a:r>
              <a:rPr lang="fr-FR" sz="1800" dirty="0" err="1"/>
              <a:t>doubts</a:t>
            </a:r>
            <a:r>
              <a:rPr lang="fr-FR" sz="1800" dirty="0"/>
              <a:t> or </a:t>
            </a:r>
            <a:r>
              <a:rPr lang="fr-FR" sz="1800" dirty="0" err="1"/>
              <a:t>criticisms</a:t>
            </a:r>
            <a:r>
              <a:rPr lang="fr-FR" sz="1800" dirty="0"/>
              <a:t> of the </a:t>
            </a:r>
            <a:r>
              <a:rPr lang="fr-FR" sz="1800" dirty="0" err="1"/>
              <a:t>effectiveness</a:t>
            </a:r>
            <a:r>
              <a:rPr lang="fr-FR" sz="1800" dirty="0"/>
              <a:t> or </a:t>
            </a:r>
            <a:r>
              <a:rPr lang="fr-FR" sz="1800" dirty="0" err="1"/>
              <a:t>results</a:t>
            </a:r>
            <a:r>
              <a:rPr lang="fr-FR" sz="1800" dirty="0"/>
              <a:t> of the programs of the </a:t>
            </a:r>
            <a:r>
              <a:rPr lang="fr-FR" sz="1800" dirty="0" err="1"/>
              <a:t>European</a:t>
            </a:r>
            <a:r>
              <a:rPr lang="fr-FR" sz="1800" dirty="0"/>
              <a:t> </a:t>
            </a:r>
            <a:r>
              <a:rPr lang="fr-FR" sz="1800" dirty="0" err="1"/>
              <a:t>Communities</a:t>
            </a:r>
            <a:r>
              <a:rPr lang="fr-FR" sz="1800" dirty="0"/>
              <a:t>. The </a:t>
            </a:r>
            <a:r>
              <a:rPr lang="fr-FR" sz="1800" dirty="0" err="1"/>
              <a:t>eurosceptics</a:t>
            </a:r>
            <a:r>
              <a:rPr lang="fr-FR" sz="1800" dirty="0"/>
              <a:t>  </a:t>
            </a:r>
            <a:r>
              <a:rPr lang="fr-FR" sz="1800" dirty="0" err="1"/>
              <a:t>denounce</a:t>
            </a:r>
            <a:r>
              <a:rPr lang="fr-FR" sz="1800" dirty="0"/>
              <a:t> a </a:t>
            </a:r>
            <a:r>
              <a:rPr lang="fr-FR" sz="1800" dirty="0" err="1"/>
              <a:t>too</a:t>
            </a:r>
            <a:r>
              <a:rPr lang="fr-FR" sz="1800" dirty="0"/>
              <a:t> </a:t>
            </a:r>
            <a:r>
              <a:rPr lang="fr-FR" sz="1800" dirty="0" err="1"/>
              <a:t>strong</a:t>
            </a:r>
            <a:r>
              <a:rPr lang="fr-FR" sz="1800" dirty="0"/>
              <a:t> </a:t>
            </a:r>
            <a:r>
              <a:rPr lang="fr-FR" sz="1800" dirty="0" err="1"/>
              <a:t>European</a:t>
            </a:r>
            <a:r>
              <a:rPr lang="fr-FR" sz="1800" dirty="0"/>
              <a:t> </a:t>
            </a:r>
            <a:r>
              <a:rPr lang="fr-FR" sz="1800" dirty="0" err="1"/>
              <a:t>integration</a:t>
            </a:r>
            <a:r>
              <a:rPr lang="fr-FR" sz="1800" dirty="0"/>
              <a:t>. </a:t>
            </a:r>
            <a:r>
              <a:rPr lang="fr-FR" sz="1800" dirty="0" err="1"/>
              <a:t>Indeed</a:t>
            </a:r>
            <a:r>
              <a:rPr lang="fr-FR" sz="1800" dirty="0"/>
              <a:t>, a </a:t>
            </a:r>
            <a:r>
              <a:rPr lang="fr-FR" sz="1800" dirty="0" err="1"/>
              <a:t>too</a:t>
            </a:r>
            <a:r>
              <a:rPr lang="fr-FR" sz="1800" dirty="0"/>
              <a:t> </a:t>
            </a:r>
            <a:r>
              <a:rPr lang="fr-FR" sz="1800" dirty="0" err="1"/>
              <a:t>strong</a:t>
            </a:r>
            <a:r>
              <a:rPr lang="fr-FR" sz="1800" dirty="0"/>
              <a:t> </a:t>
            </a:r>
            <a:r>
              <a:rPr lang="fr-FR" sz="1800" dirty="0" err="1"/>
              <a:t>integration</a:t>
            </a:r>
            <a:r>
              <a:rPr lang="fr-FR" sz="1800" dirty="0"/>
              <a:t> </a:t>
            </a:r>
            <a:r>
              <a:rPr lang="fr-FR" sz="1800" dirty="0" err="1"/>
              <a:t>make</a:t>
            </a:r>
            <a:r>
              <a:rPr lang="fr-FR" sz="1800" dirty="0"/>
              <a:t> </a:t>
            </a:r>
            <a:r>
              <a:rPr lang="fr-FR" sz="1800" dirty="0" err="1"/>
              <a:t>their</a:t>
            </a:r>
            <a:r>
              <a:rPr lang="fr-FR" sz="1800" dirty="0"/>
              <a:t> </a:t>
            </a:r>
            <a:r>
              <a:rPr lang="fr-FR" sz="1800" dirty="0" err="1"/>
              <a:t>fear</a:t>
            </a:r>
            <a:r>
              <a:rPr lang="fr-FR" sz="1800" dirty="0"/>
              <a:t> a </a:t>
            </a:r>
            <a:r>
              <a:rPr lang="fr-FR" sz="1800" dirty="0" err="1"/>
              <a:t>disappearance</a:t>
            </a:r>
            <a:r>
              <a:rPr lang="fr-FR" sz="1800" dirty="0"/>
              <a:t> of  the national </a:t>
            </a:r>
            <a:r>
              <a:rPr lang="fr-FR" sz="1800" dirty="0" err="1"/>
              <a:t>indentity</a:t>
            </a:r>
            <a:r>
              <a:rPr lang="fr-FR" sz="1800" dirty="0"/>
              <a:t> in </a:t>
            </a:r>
            <a:r>
              <a:rPr lang="fr-FR" sz="1800" dirty="0" err="1"/>
              <a:t>favor</a:t>
            </a:r>
            <a:r>
              <a:rPr lang="fr-FR" sz="1800" dirty="0"/>
              <a:t> of a </a:t>
            </a:r>
            <a:r>
              <a:rPr lang="fr-FR" sz="1800" dirty="0" err="1"/>
              <a:t>European</a:t>
            </a:r>
            <a:r>
              <a:rPr lang="fr-FR" sz="1800" dirty="0"/>
              <a:t> </a:t>
            </a:r>
            <a:r>
              <a:rPr lang="fr-FR" sz="1800" dirty="0" err="1"/>
              <a:t>identity</a:t>
            </a:r>
            <a:r>
              <a:rPr lang="fr-FR" sz="1800" dirty="0"/>
              <a:t>. </a:t>
            </a:r>
            <a:r>
              <a:rPr lang="fr-FR" sz="1800" dirty="0" err="1"/>
              <a:t>Therefore</a:t>
            </a:r>
            <a:r>
              <a:rPr lang="fr-FR" sz="1800" dirty="0"/>
              <a:t>, </a:t>
            </a:r>
            <a:r>
              <a:rPr lang="fr-FR" sz="1800" dirty="0" err="1"/>
              <a:t>Euroscepticism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a </a:t>
            </a:r>
            <a:r>
              <a:rPr lang="fr-FR" sz="1800" dirty="0" err="1"/>
              <a:t>criticism</a:t>
            </a:r>
            <a:r>
              <a:rPr lang="fr-FR" sz="1800" dirty="0"/>
              <a:t> of the </a:t>
            </a:r>
            <a:r>
              <a:rPr lang="fr-FR" sz="1800" dirty="0" err="1"/>
              <a:t>European</a:t>
            </a:r>
            <a:r>
              <a:rPr lang="fr-FR" sz="1800" dirty="0"/>
              <a:t> construction. 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62135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dirty="0" smtClean="0">
                <a:solidFill>
                  <a:schemeClr val="tx1"/>
                </a:solidFill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</a:rPr>
              <a:t>1</a:t>
            </a:r>
            <a:r>
              <a:rPr lang="fr-FR" sz="2200" b="1" dirty="0">
                <a:solidFill>
                  <a:schemeClr val="tx1"/>
                </a:solidFill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</a:rPr>
              <a:t>- EUROSCEPTICISM AND POPULISM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fr-FR" sz="2000" dirty="0" err="1" smtClean="0"/>
              <a:t>Populism</a:t>
            </a:r>
            <a:r>
              <a:rPr lang="fr-FR" sz="2000" dirty="0" smtClean="0"/>
              <a:t> </a:t>
            </a:r>
            <a:r>
              <a:rPr lang="fr-FR" sz="2000" dirty="0" err="1"/>
              <a:t>is</a:t>
            </a:r>
            <a:r>
              <a:rPr lang="fr-FR" sz="2000" dirty="0"/>
              <a:t> a rejection of institutions, </a:t>
            </a:r>
            <a:r>
              <a:rPr lang="fr-FR" sz="2000" dirty="0" err="1"/>
              <a:t>European</a:t>
            </a:r>
            <a:r>
              <a:rPr lang="fr-FR" sz="2000" dirty="0"/>
              <a:t> </a:t>
            </a:r>
            <a:r>
              <a:rPr lang="fr-FR" sz="2000" dirty="0" err="1"/>
              <a:t>constraints</a:t>
            </a:r>
            <a:r>
              <a:rPr lang="fr-FR" sz="2000" dirty="0"/>
              <a:t>. </a:t>
            </a:r>
            <a:r>
              <a:rPr lang="fr-FR" sz="2000" dirty="0" err="1"/>
              <a:t>Therefore</a:t>
            </a:r>
            <a:r>
              <a:rPr lang="fr-FR" sz="2000" dirty="0"/>
              <a:t>, </a:t>
            </a:r>
            <a:r>
              <a:rPr lang="fr-FR" sz="2000" dirty="0" err="1"/>
              <a:t>populist</a:t>
            </a:r>
            <a:r>
              <a:rPr lang="fr-FR" sz="2000" dirty="0"/>
              <a:t> </a:t>
            </a:r>
            <a:r>
              <a:rPr lang="fr-FR" sz="2000" dirty="0" err="1"/>
              <a:t>political</a:t>
            </a:r>
            <a:r>
              <a:rPr lang="fr-FR" sz="2000" dirty="0"/>
              <a:t> parties are </a:t>
            </a:r>
            <a:r>
              <a:rPr lang="fr-FR" sz="2000" dirty="0" err="1"/>
              <a:t>generally</a:t>
            </a:r>
            <a:r>
              <a:rPr lang="fr-FR" sz="2000" dirty="0"/>
              <a:t> </a:t>
            </a:r>
            <a:r>
              <a:rPr lang="fr-FR" sz="2000" dirty="0" err="1"/>
              <a:t>eurosceptic</a:t>
            </a:r>
            <a:r>
              <a:rPr lang="fr-FR" sz="2000" dirty="0"/>
              <a:t>.</a:t>
            </a:r>
          </a:p>
          <a:p>
            <a:pPr marL="0" indent="0" algn="just">
              <a:buNone/>
            </a:pPr>
            <a:endParaRPr lang="fr-FR" sz="2000" dirty="0"/>
          </a:p>
          <a:p>
            <a:pPr algn="just"/>
            <a:r>
              <a:rPr lang="fr-FR" sz="2000" dirty="0" err="1"/>
              <a:t>P</a:t>
            </a:r>
            <a:r>
              <a:rPr lang="fr-FR" sz="2000" dirty="0" err="1" smtClean="0"/>
              <a:t>opulists</a:t>
            </a:r>
            <a:r>
              <a:rPr lang="fr-FR" sz="2000" dirty="0" smtClean="0"/>
              <a:t> </a:t>
            </a:r>
            <a:r>
              <a:rPr lang="fr-FR" sz="2000" dirty="0"/>
              <a:t>surf on national </a:t>
            </a:r>
            <a:r>
              <a:rPr lang="fr-FR" sz="2000" dirty="0" err="1"/>
              <a:t>identity</a:t>
            </a:r>
            <a:r>
              <a:rPr lang="fr-FR" sz="2000" dirty="0"/>
              <a:t> to impose a new vision of Europe </a:t>
            </a:r>
            <a:r>
              <a:rPr lang="fr-FR" sz="2000" dirty="0" err="1"/>
              <a:t>which</a:t>
            </a:r>
            <a:r>
              <a:rPr lang="fr-FR" sz="2000" dirty="0"/>
              <a:t> </a:t>
            </a:r>
            <a:r>
              <a:rPr lang="fr-FR" sz="2000" dirty="0" err="1"/>
              <a:t>could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contrary</a:t>
            </a:r>
            <a:r>
              <a:rPr lang="fr-FR" sz="2000" dirty="0"/>
              <a:t> to </a:t>
            </a:r>
            <a:r>
              <a:rPr lang="fr-FR" sz="2000" dirty="0" err="1"/>
              <a:t>its</a:t>
            </a:r>
            <a:r>
              <a:rPr lang="fr-FR" sz="2000" dirty="0"/>
              <a:t> </a:t>
            </a:r>
            <a:r>
              <a:rPr lang="fr-FR" sz="2000" dirty="0" err="1"/>
              <a:t>identity</a:t>
            </a:r>
            <a:r>
              <a:rPr lang="fr-FR" sz="2000" dirty="0"/>
              <a:t> and have </a:t>
            </a:r>
            <a:r>
              <a:rPr lang="fr-FR" sz="2000" dirty="0" err="1"/>
              <a:t>significant</a:t>
            </a:r>
            <a:r>
              <a:rPr lang="fr-FR" sz="2000" dirty="0"/>
              <a:t> impact to </a:t>
            </a:r>
            <a:r>
              <a:rPr lang="fr-FR" sz="2000" dirty="0" err="1"/>
              <a:t>its</a:t>
            </a:r>
            <a:r>
              <a:rPr lang="fr-FR" sz="2000" dirty="0"/>
              <a:t> border. 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err="1"/>
              <a:t>Populist</a:t>
            </a:r>
            <a:r>
              <a:rPr lang="fr-FR" sz="2000" dirty="0"/>
              <a:t> Europe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opposed</a:t>
            </a:r>
            <a:r>
              <a:rPr lang="fr-FR" sz="2000" dirty="0"/>
              <a:t> to </a:t>
            </a:r>
            <a:r>
              <a:rPr lang="fr-FR" sz="2000" dirty="0" err="1"/>
              <a:t>Merkel's</a:t>
            </a:r>
            <a:r>
              <a:rPr lang="fr-FR" sz="2000" dirty="0"/>
              <a:t> </a:t>
            </a:r>
            <a:r>
              <a:rPr lang="fr-FR" sz="2000" dirty="0" err="1"/>
              <a:t>traditional</a:t>
            </a:r>
            <a:r>
              <a:rPr lang="fr-FR" sz="2000" dirty="0"/>
              <a:t> Europe, </a:t>
            </a:r>
            <a:r>
              <a:rPr lang="fr-FR" sz="2000" dirty="0" err="1"/>
              <a:t>which</a:t>
            </a:r>
            <a:r>
              <a:rPr lang="fr-FR" sz="2000" dirty="0"/>
              <a:t> </a:t>
            </a:r>
            <a:r>
              <a:rPr lang="fr-FR" sz="2000" dirty="0" err="1"/>
              <a:t>welcomes</a:t>
            </a:r>
            <a:r>
              <a:rPr lang="fr-FR" sz="2000" dirty="0"/>
              <a:t> migrants and respects the values of the </a:t>
            </a:r>
            <a:r>
              <a:rPr lang="fr-FR" sz="2000" dirty="0" err="1"/>
              <a:t>European</a:t>
            </a:r>
            <a:r>
              <a:rPr lang="fr-FR" sz="2000" dirty="0"/>
              <a:t> Union </a:t>
            </a:r>
            <a:r>
              <a:rPr lang="fr-FR" sz="2000" dirty="0" err="1"/>
              <a:t>such</a:t>
            </a:r>
            <a:r>
              <a:rPr lang="fr-FR" sz="2000" dirty="0"/>
              <a:t> as </a:t>
            </a:r>
            <a:r>
              <a:rPr lang="fr-FR" sz="2000" dirty="0" err="1"/>
              <a:t>Human</a:t>
            </a:r>
            <a:r>
              <a:rPr lang="fr-FR" sz="2000" dirty="0"/>
              <a:t> </a:t>
            </a:r>
            <a:r>
              <a:rPr lang="fr-FR" sz="2000" dirty="0" err="1"/>
              <a:t>Rights</a:t>
            </a:r>
            <a:r>
              <a:rPr lang="fr-FR" sz="2000" dirty="0"/>
              <a:t>. </a:t>
            </a:r>
            <a:r>
              <a:rPr lang="fr-FR" sz="2000" dirty="0" err="1" smtClean="0"/>
              <a:t>Therefore</a:t>
            </a:r>
            <a:r>
              <a:rPr lang="fr-FR" sz="2000" dirty="0"/>
              <a:t>, the protection of national </a:t>
            </a:r>
            <a:r>
              <a:rPr lang="fr-FR" sz="2000" dirty="0" err="1"/>
              <a:t>identity</a:t>
            </a:r>
            <a:r>
              <a:rPr lang="fr-FR" sz="2000" dirty="0"/>
              <a:t> </a:t>
            </a:r>
            <a:r>
              <a:rPr lang="fr-FR" sz="2000" dirty="0" err="1"/>
              <a:t>could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in opposition to  the </a:t>
            </a:r>
            <a:r>
              <a:rPr lang="fr-FR" sz="2000" dirty="0" err="1"/>
              <a:t>European</a:t>
            </a:r>
            <a:r>
              <a:rPr lang="fr-FR" sz="2000" dirty="0"/>
              <a:t> values. </a:t>
            </a:r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  <a:p>
            <a:endParaRPr lang="fr-FR" sz="2200" dirty="0"/>
          </a:p>
          <a:p>
            <a:endParaRPr lang="fr-FR" sz="2200" dirty="0"/>
          </a:p>
        </p:txBody>
      </p:sp>
      <p:pic>
        <p:nvPicPr>
          <p:cNvPr id="4" name="Image 3" descr="mage associé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376264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32775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b="1" dirty="0" smtClean="0">
                <a:solidFill>
                  <a:schemeClr val="tx1"/>
                </a:solidFill>
              </a:rPr>
              <a:t>2 </a:t>
            </a:r>
            <a:r>
              <a:rPr lang="mr-IN" sz="2200" b="1" dirty="0" smtClean="0">
                <a:solidFill>
                  <a:schemeClr val="tx1"/>
                </a:solidFill>
              </a:rPr>
              <a:t>–</a:t>
            </a:r>
            <a:r>
              <a:rPr lang="fr-FR" sz="2200" b="1" dirty="0" smtClean="0">
                <a:solidFill>
                  <a:schemeClr val="tx1"/>
                </a:solidFill>
              </a:rPr>
              <a:t> THE SITUATION IN HUNGARY </a:t>
            </a:r>
            <a:r>
              <a:rPr lang="fr-FR" sz="2200" b="1" dirty="0" smtClean="0"/>
              <a:t>: </a:t>
            </a:r>
            <a:endParaRPr lang="fr-FR" sz="2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pPr algn="just"/>
            <a:r>
              <a:rPr lang="fr-FR" sz="2200" b="1" u="sng" dirty="0" err="1" smtClean="0"/>
              <a:t>Illiberal</a:t>
            </a:r>
            <a:r>
              <a:rPr lang="fr-FR" sz="2200" b="1" u="sng" dirty="0" smtClean="0"/>
              <a:t> </a:t>
            </a:r>
            <a:r>
              <a:rPr lang="fr-FR" sz="2200" b="1" u="sng" dirty="0" err="1" smtClean="0"/>
              <a:t>democracy</a:t>
            </a:r>
            <a:r>
              <a:rPr lang="fr-FR" sz="2200" b="1" dirty="0"/>
              <a:t> </a:t>
            </a:r>
            <a:r>
              <a:rPr lang="fr-FR" sz="2200" dirty="0" smtClean="0"/>
              <a:t>: Elections </a:t>
            </a:r>
            <a:r>
              <a:rPr lang="fr-FR" sz="2200" dirty="0"/>
              <a:t>must </a:t>
            </a:r>
            <a:r>
              <a:rPr lang="fr-FR" sz="2200" dirty="0" err="1"/>
              <a:t>be</a:t>
            </a:r>
            <a:r>
              <a:rPr lang="fr-FR" sz="2200" dirty="0"/>
              <a:t> </a:t>
            </a:r>
            <a:r>
              <a:rPr lang="fr-FR" sz="2200" dirty="0" err="1"/>
              <a:t>respected</a:t>
            </a:r>
            <a:r>
              <a:rPr lang="fr-FR" sz="2200" dirty="0"/>
              <a:t> but not </a:t>
            </a:r>
            <a:r>
              <a:rPr lang="fr-FR" sz="2200" dirty="0" err="1"/>
              <a:t>necessarily</a:t>
            </a:r>
            <a:r>
              <a:rPr lang="fr-FR" sz="2200" dirty="0"/>
              <a:t> </a:t>
            </a:r>
            <a:r>
              <a:rPr lang="fr-FR" sz="2200" dirty="0" err="1"/>
              <a:t>democracy</a:t>
            </a:r>
            <a:r>
              <a:rPr lang="fr-FR" sz="2200" dirty="0"/>
              <a:t>, the </a:t>
            </a:r>
            <a:r>
              <a:rPr lang="fr-FR" sz="2200" dirty="0" err="1"/>
              <a:t>rule</a:t>
            </a:r>
            <a:r>
              <a:rPr lang="fr-FR" sz="2200" dirty="0"/>
              <a:t> of </a:t>
            </a:r>
            <a:r>
              <a:rPr lang="fr-FR" sz="2200" dirty="0" err="1"/>
              <a:t>law</a:t>
            </a:r>
            <a:r>
              <a:rPr lang="fr-FR" sz="2200" dirty="0"/>
              <a:t> and the </a:t>
            </a:r>
            <a:r>
              <a:rPr lang="fr-FR" sz="2200" dirty="0" err="1"/>
              <a:t>separation</a:t>
            </a:r>
            <a:r>
              <a:rPr lang="fr-FR" sz="2200" dirty="0"/>
              <a:t> of </a:t>
            </a:r>
            <a:r>
              <a:rPr lang="fr-FR" sz="2200" dirty="0" err="1" smtClean="0"/>
              <a:t>powers</a:t>
            </a:r>
            <a:r>
              <a:rPr lang="fr-FR" sz="2200" dirty="0" smtClean="0"/>
              <a:t>. </a:t>
            </a:r>
          </a:p>
          <a:p>
            <a:pPr algn="just"/>
            <a:endParaRPr lang="fr-FR" sz="2200" dirty="0"/>
          </a:p>
          <a:p>
            <a:pPr algn="just"/>
            <a:r>
              <a:rPr lang="fr-FR" sz="2200" b="1" u="sng" dirty="0"/>
              <a:t>A</a:t>
            </a:r>
            <a:r>
              <a:rPr lang="fr-FR" sz="2200" b="1" u="sng" dirty="0" smtClean="0"/>
              <a:t>rticle </a:t>
            </a:r>
            <a:r>
              <a:rPr lang="fr-FR" sz="2200" b="1" u="sng" dirty="0"/>
              <a:t>7 of </a:t>
            </a:r>
            <a:r>
              <a:rPr lang="fr-FR" sz="2200" b="1" u="sng" dirty="0" err="1"/>
              <a:t>Treaty</a:t>
            </a:r>
            <a:r>
              <a:rPr lang="fr-FR" sz="2200" b="1" u="sng" dirty="0"/>
              <a:t> on </a:t>
            </a:r>
            <a:r>
              <a:rPr lang="fr-FR" sz="2200" b="1" u="sng" dirty="0" err="1"/>
              <a:t>European</a:t>
            </a:r>
            <a:r>
              <a:rPr lang="fr-FR" sz="2200" b="1" u="sng" dirty="0"/>
              <a:t> Union </a:t>
            </a:r>
            <a:r>
              <a:rPr lang="fr-FR" sz="2200" b="1" u="sng" dirty="0" err="1"/>
              <a:t>against</a:t>
            </a:r>
            <a:r>
              <a:rPr lang="fr-FR" sz="2200" b="1" u="sng" dirty="0"/>
              <a:t> </a:t>
            </a:r>
            <a:r>
              <a:rPr lang="fr-FR" sz="2200" b="1" u="sng" dirty="0" err="1" smtClean="0"/>
              <a:t>Hungary</a:t>
            </a:r>
            <a:r>
              <a:rPr lang="fr-FR" sz="2200" b="1" u="sng" dirty="0" smtClean="0"/>
              <a:t> </a:t>
            </a:r>
            <a:r>
              <a:rPr lang="fr-FR" sz="2200" dirty="0" smtClean="0"/>
              <a:t>: The </a:t>
            </a:r>
            <a:r>
              <a:rPr lang="fr-FR" sz="2200" dirty="0" err="1" smtClean="0"/>
              <a:t>county</a:t>
            </a:r>
            <a:r>
              <a:rPr lang="fr-FR" sz="2200" dirty="0" smtClean="0"/>
              <a:t> </a:t>
            </a:r>
            <a:r>
              <a:rPr lang="fr-FR" sz="2200" dirty="0" err="1" smtClean="0"/>
              <a:t>isn't</a:t>
            </a:r>
            <a:r>
              <a:rPr lang="fr-FR" sz="2200" dirty="0" smtClean="0"/>
              <a:t> </a:t>
            </a:r>
            <a:r>
              <a:rPr lang="fr-FR" sz="2200" dirty="0"/>
              <a:t>in agreement </a:t>
            </a:r>
            <a:r>
              <a:rPr lang="fr-FR" sz="2200" dirty="0" err="1"/>
              <a:t>with</a:t>
            </a:r>
            <a:r>
              <a:rPr lang="fr-FR" sz="2200" dirty="0"/>
              <a:t> initial EU </a:t>
            </a:r>
            <a:r>
              <a:rPr lang="fr-FR" sz="2200" dirty="0" err="1"/>
              <a:t>project</a:t>
            </a:r>
            <a:r>
              <a:rPr lang="fr-FR" sz="2200" dirty="0"/>
              <a:t>. </a:t>
            </a:r>
            <a:r>
              <a:rPr lang="fr-FR" sz="2200" dirty="0" err="1"/>
              <a:t>Therefore</a:t>
            </a:r>
            <a:r>
              <a:rPr lang="fr-FR" sz="2200" dirty="0"/>
              <a:t>, </a:t>
            </a:r>
            <a:r>
              <a:rPr lang="fr-FR" sz="2200" dirty="0" err="1"/>
              <a:t>this</a:t>
            </a:r>
            <a:r>
              <a:rPr lang="fr-FR" sz="2200" dirty="0"/>
              <a:t> </a:t>
            </a:r>
            <a:r>
              <a:rPr lang="fr-FR" sz="2200" dirty="0" err="1"/>
              <a:t>decision</a:t>
            </a:r>
            <a:r>
              <a:rPr lang="fr-FR" sz="2200" dirty="0"/>
              <a:t> </a:t>
            </a:r>
            <a:r>
              <a:rPr lang="fr-FR" sz="2200" dirty="0" err="1"/>
              <a:t>could</a:t>
            </a:r>
            <a:r>
              <a:rPr lang="fr-FR" sz="2200" dirty="0"/>
              <a:t> have an impact on </a:t>
            </a:r>
            <a:r>
              <a:rPr lang="fr-FR" sz="2200" dirty="0" err="1"/>
              <a:t>EU's</a:t>
            </a:r>
            <a:r>
              <a:rPr lang="fr-FR" sz="2200" dirty="0"/>
              <a:t> </a:t>
            </a:r>
            <a:r>
              <a:rPr lang="fr-FR" sz="2200" dirty="0" err="1"/>
              <a:t>borders</a:t>
            </a:r>
            <a:r>
              <a:rPr lang="fr-FR" sz="2200" dirty="0"/>
              <a:t>. </a:t>
            </a:r>
          </a:p>
          <a:p>
            <a:pPr marL="0" indent="0">
              <a:buNone/>
            </a:pPr>
            <a:endParaRPr lang="fr-FR" sz="2200" dirty="0" smtClean="0"/>
          </a:p>
          <a:p>
            <a:pPr marL="0" indent="0">
              <a:buNone/>
            </a:pPr>
            <a:endParaRPr lang="fr-FR" sz="2200" dirty="0" smtClean="0"/>
          </a:p>
          <a:p>
            <a:pPr marL="0" indent="0">
              <a:buNone/>
            </a:pPr>
            <a:endParaRPr lang="fr-FR" sz="2200" dirty="0" smtClean="0"/>
          </a:p>
          <a:p>
            <a:endParaRPr lang="fr-FR" dirty="0" smtClean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941168"/>
            <a:ext cx="3384376" cy="1772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25109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>
            <a:normAutofit/>
          </a:bodyPr>
          <a:lstStyle/>
          <a:p>
            <a:r>
              <a:rPr lang="fr-FR" sz="2200" b="1" dirty="0" smtClean="0">
                <a:solidFill>
                  <a:srgbClr val="000000"/>
                </a:solidFill>
              </a:rPr>
              <a:t>2 - THE </a:t>
            </a:r>
            <a:r>
              <a:rPr lang="fr-FR" sz="2200" b="1" dirty="0">
                <a:solidFill>
                  <a:srgbClr val="000000"/>
                </a:solidFill>
              </a:rPr>
              <a:t>SITUATION IN HUNGARY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7467600" cy="4873752"/>
          </a:xfrm>
        </p:spPr>
        <p:txBody>
          <a:bodyPr>
            <a:normAutofit/>
          </a:bodyPr>
          <a:lstStyle/>
          <a:p>
            <a:endParaRPr lang="fr-FR" sz="2200" dirty="0" smtClean="0"/>
          </a:p>
          <a:p>
            <a:pPr algn="just"/>
            <a:r>
              <a:rPr lang="fr-FR" dirty="0" err="1" smtClean="0"/>
              <a:t>According</a:t>
            </a:r>
            <a:r>
              <a:rPr lang="fr-FR" dirty="0" smtClean="0"/>
              <a:t> to </a:t>
            </a:r>
            <a:r>
              <a:rPr lang="fr-FR" dirty="0" err="1" smtClean="0"/>
              <a:t>Orban</a:t>
            </a:r>
            <a:r>
              <a:rPr lang="fr-FR" dirty="0" smtClean="0"/>
              <a:t>, </a:t>
            </a:r>
            <a:r>
              <a:rPr lang="fr-FR" dirty="0" err="1" smtClean="0"/>
              <a:t>European</a:t>
            </a:r>
            <a:r>
              <a:rPr lang="fr-FR" dirty="0" smtClean="0"/>
              <a:t> countries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united</a:t>
            </a:r>
            <a:r>
              <a:rPr lang="fr-FR" dirty="0" smtClean="0"/>
              <a:t> to </a:t>
            </a:r>
            <a:r>
              <a:rPr lang="fr-FR" dirty="0" err="1" smtClean="0"/>
              <a:t>defend</a:t>
            </a:r>
            <a:r>
              <a:rPr lang="fr-FR" dirty="0" smtClean="0"/>
              <a:t> commun values. </a:t>
            </a:r>
            <a:r>
              <a:rPr lang="fr-FR" dirty="0" err="1" smtClean="0"/>
              <a:t>However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/>
              <a:t>commom</a:t>
            </a:r>
            <a:r>
              <a:rPr lang="fr-FR" dirty="0"/>
              <a:t> values are the values </a:t>
            </a:r>
            <a:r>
              <a:rPr lang="fr-FR" dirty="0" err="1"/>
              <a:t>wanted</a:t>
            </a:r>
            <a:r>
              <a:rPr lang="fr-FR" dirty="0"/>
              <a:t> by </a:t>
            </a:r>
            <a:r>
              <a:rPr lang="fr-FR" dirty="0" err="1"/>
              <a:t>Orban</a:t>
            </a:r>
            <a:r>
              <a:rPr lang="fr-FR" dirty="0"/>
              <a:t> for the Europe and not the </a:t>
            </a:r>
            <a:r>
              <a:rPr lang="fr-FR" dirty="0" err="1"/>
              <a:t>current</a:t>
            </a:r>
            <a:r>
              <a:rPr lang="fr-FR" dirty="0"/>
              <a:t> values of the EU. </a:t>
            </a:r>
            <a:r>
              <a:rPr lang="fr-FR" dirty="0" smtClean="0"/>
              <a:t> 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 err="1" smtClean="0"/>
              <a:t>Euroscepticism</a:t>
            </a:r>
            <a:r>
              <a:rPr lang="fr-FR" dirty="0" smtClean="0"/>
              <a:t> in Europe </a:t>
            </a:r>
            <a:r>
              <a:rPr lang="fr-FR" dirty="0" err="1"/>
              <a:t>can</a:t>
            </a:r>
            <a:r>
              <a:rPr lang="fr-FR" dirty="0"/>
              <a:t> lead to a </a:t>
            </a:r>
            <a:r>
              <a:rPr lang="fr-FR" dirty="0" err="1"/>
              <a:t>strengthening</a:t>
            </a:r>
            <a:r>
              <a:rPr lang="fr-FR" dirty="0"/>
              <a:t> of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/>
              <a:t>Union's</a:t>
            </a:r>
            <a:r>
              <a:rPr lang="fr-FR" dirty="0"/>
              <a:t> </a:t>
            </a:r>
            <a:r>
              <a:rPr lang="fr-FR" dirty="0" err="1"/>
              <a:t>external</a:t>
            </a:r>
            <a:r>
              <a:rPr lang="fr-FR" dirty="0"/>
              <a:t> </a:t>
            </a:r>
            <a:r>
              <a:rPr lang="fr-FR" dirty="0" err="1"/>
              <a:t>borders</a:t>
            </a:r>
            <a:r>
              <a:rPr lang="fr-FR" dirty="0"/>
              <a:t> and </a:t>
            </a:r>
            <a:r>
              <a:rPr lang="fr-FR" dirty="0" err="1"/>
              <a:t>can</a:t>
            </a:r>
            <a:r>
              <a:rPr lang="fr-FR" dirty="0"/>
              <a:t> lead to a </a:t>
            </a:r>
            <a:r>
              <a:rPr lang="fr-FR" dirty="0" err="1"/>
              <a:t>reapperance</a:t>
            </a:r>
            <a:r>
              <a:rPr lang="fr-FR" dirty="0"/>
              <a:t> of </a:t>
            </a:r>
            <a:r>
              <a:rPr lang="fr-FR" dirty="0" err="1"/>
              <a:t>EU's</a:t>
            </a:r>
            <a:r>
              <a:rPr lang="fr-FR" dirty="0"/>
              <a:t> </a:t>
            </a:r>
            <a:r>
              <a:rPr lang="fr-FR" dirty="0" err="1"/>
              <a:t>internal</a:t>
            </a:r>
            <a:r>
              <a:rPr lang="fr-FR" dirty="0"/>
              <a:t> </a:t>
            </a:r>
            <a:r>
              <a:rPr lang="fr-FR" dirty="0" err="1" smtClean="0"/>
              <a:t>borders</a:t>
            </a:r>
            <a:r>
              <a:rPr lang="fr-FR" dirty="0" smtClean="0"/>
              <a:t>. </a:t>
            </a:r>
          </a:p>
          <a:p>
            <a:endParaRPr lang="fr-FR" sz="2200" dirty="0"/>
          </a:p>
          <a:p>
            <a:endParaRPr lang="fr-FR" sz="2200" dirty="0" smtClean="0"/>
          </a:p>
          <a:p>
            <a:endParaRPr lang="fr-FR" sz="2200" dirty="0"/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xmlns="" val="619124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b="1" dirty="0">
                <a:solidFill>
                  <a:srgbClr val="000000"/>
                </a:solidFill>
              </a:rPr>
              <a:t>2 - THE SITUATION IN HUNGARY : </a:t>
            </a:r>
            <a:endParaRPr lang="fr-FR" sz="2200" dirty="0">
              <a:solidFill>
                <a:srgbClr val="000000"/>
              </a:solidFill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75" b="1727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34750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/>
          </a:bodyPr>
          <a:lstStyle/>
          <a:p>
            <a:r>
              <a:rPr lang="fr-FR" sz="2200" b="1" dirty="0">
                <a:solidFill>
                  <a:srgbClr val="000000"/>
                </a:solidFill>
              </a:rPr>
              <a:t>2 - THE SITUATION IN HUNGARY </a:t>
            </a:r>
            <a:r>
              <a:rPr lang="fr-FR" sz="2200" b="1" dirty="0"/>
              <a:t>: </a:t>
            </a:r>
            <a:endParaRPr lang="fr-FR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FR" sz="2200" dirty="0" smtClean="0"/>
          </a:p>
          <a:p>
            <a:endParaRPr lang="fr-FR" sz="2200" dirty="0"/>
          </a:p>
          <a:p>
            <a:r>
              <a:rPr lang="fr-FR" sz="2200" dirty="0" err="1" smtClean="0"/>
              <a:t>What</a:t>
            </a:r>
            <a:r>
              <a:rPr lang="fr-FR" sz="2200" dirty="0" smtClean="0"/>
              <a:t> </a:t>
            </a:r>
            <a:r>
              <a:rPr lang="fr-FR" sz="2200" dirty="0"/>
              <a:t>are the commun values, the commun </a:t>
            </a:r>
            <a:r>
              <a:rPr lang="fr-FR" sz="2200" dirty="0" err="1"/>
              <a:t>identity</a:t>
            </a:r>
            <a:r>
              <a:rPr lang="fr-FR" sz="2200" dirty="0"/>
              <a:t> </a:t>
            </a:r>
            <a:r>
              <a:rPr lang="fr-FR" sz="2200" dirty="0" err="1"/>
              <a:t>between</a:t>
            </a:r>
            <a:r>
              <a:rPr lang="fr-FR" sz="2200" dirty="0"/>
              <a:t> the </a:t>
            </a:r>
            <a:r>
              <a:rPr lang="fr-FR" sz="2200" dirty="0" err="1"/>
              <a:t>European</a:t>
            </a:r>
            <a:r>
              <a:rPr lang="fr-FR" sz="2200" dirty="0"/>
              <a:t> Union and a </a:t>
            </a:r>
            <a:r>
              <a:rPr lang="fr-FR" sz="2200" dirty="0" smtClean="0"/>
              <a:t>country </a:t>
            </a:r>
            <a:r>
              <a:rPr lang="fr-FR" sz="2200" dirty="0" err="1"/>
              <a:t>turned</a:t>
            </a:r>
            <a:r>
              <a:rPr lang="fr-FR" sz="2200" dirty="0"/>
              <a:t> </a:t>
            </a:r>
            <a:r>
              <a:rPr lang="fr-FR" sz="2200" dirty="0" err="1"/>
              <a:t>towards</a:t>
            </a:r>
            <a:r>
              <a:rPr lang="fr-FR" sz="2200" dirty="0"/>
              <a:t> </a:t>
            </a:r>
            <a:r>
              <a:rPr lang="fr-FR" sz="2200" dirty="0" err="1"/>
              <a:t>Russia</a:t>
            </a:r>
            <a:r>
              <a:rPr lang="fr-FR" sz="2200" dirty="0"/>
              <a:t> ? </a:t>
            </a:r>
            <a:r>
              <a:rPr lang="fr-FR" sz="2200" dirty="0" smtClean="0"/>
              <a:t> </a:t>
            </a:r>
            <a:r>
              <a:rPr lang="fr-FR" sz="2200" dirty="0" err="1"/>
              <a:t>Does</a:t>
            </a:r>
            <a:r>
              <a:rPr lang="fr-FR" sz="2200" dirty="0"/>
              <a:t> </a:t>
            </a:r>
            <a:r>
              <a:rPr lang="fr-FR" sz="2200" dirty="0" err="1"/>
              <a:t>Hungary</a:t>
            </a:r>
            <a:r>
              <a:rPr lang="fr-FR" sz="2200" dirty="0"/>
              <a:t> </a:t>
            </a:r>
            <a:r>
              <a:rPr lang="fr-FR" sz="2200" dirty="0" err="1"/>
              <a:t>still</a:t>
            </a:r>
            <a:r>
              <a:rPr lang="fr-FR" sz="2200" dirty="0"/>
              <a:t> have a place in </a:t>
            </a:r>
            <a:r>
              <a:rPr lang="fr-FR" sz="2200" dirty="0" smtClean="0"/>
              <a:t>Europe ? </a:t>
            </a:r>
            <a:r>
              <a:rPr lang="fr-FR" sz="2200" dirty="0" err="1"/>
              <a:t>Consequently</a:t>
            </a:r>
            <a:r>
              <a:rPr lang="fr-FR" sz="2200" dirty="0"/>
              <a:t>,  if the </a:t>
            </a:r>
            <a:r>
              <a:rPr lang="fr-FR" sz="2200" dirty="0" err="1"/>
              <a:t>answer</a:t>
            </a:r>
            <a:r>
              <a:rPr lang="fr-FR" sz="2200" dirty="0"/>
              <a:t> to </a:t>
            </a:r>
            <a:r>
              <a:rPr lang="fr-FR" sz="2200" dirty="0" err="1"/>
              <a:t>this</a:t>
            </a:r>
            <a:r>
              <a:rPr lang="fr-FR" sz="2200" dirty="0"/>
              <a:t> question </a:t>
            </a:r>
            <a:r>
              <a:rPr lang="fr-FR" sz="2200" dirty="0" err="1"/>
              <a:t>is</a:t>
            </a:r>
            <a:r>
              <a:rPr lang="fr-FR" sz="2200" dirty="0"/>
              <a:t> "no" the </a:t>
            </a:r>
            <a:r>
              <a:rPr lang="fr-FR" sz="2200" dirty="0" err="1"/>
              <a:t>borders</a:t>
            </a:r>
            <a:r>
              <a:rPr lang="fr-FR" sz="2200" dirty="0"/>
              <a:t> of the </a:t>
            </a:r>
            <a:r>
              <a:rPr lang="fr-FR" sz="2200" dirty="0" err="1"/>
              <a:t>European</a:t>
            </a:r>
            <a:r>
              <a:rPr lang="fr-FR" sz="2200" dirty="0"/>
              <a:t> Union </a:t>
            </a:r>
            <a:r>
              <a:rPr lang="fr-FR" sz="2200" dirty="0" err="1"/>
              <a:t>could</a:t>
            </a:r>
            <a:r>
              <a:rPr lang="fr-FR" sz="2200" dirty="0"/>
              <a:t> </a:t>
            </a:r>
            <a:r>
              <a:rPr lang="fr-FR" sz="2200" dirty="0" err="1"/>
              <a:t>be</a:t>
            </a:r>
            <a:r>
              <a:rPr lang="fr-FR" sz="2200" dirty="0"/>
              <a:t> </a:t>
            </a:r>
            <a:r>
              <a:rPr lang="fr-FR" sz="2200" dirty="0" err="1"/>
              <a:t>changed</a:t>
            </a:r>
            <a:r>
              <a:rPr lang="fr-FR" sz="2200" dirty="0"/>
              <a:t>. 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22858"/>
            <a:ext cx="3960440" cy="2410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90266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b="1" dirty="0" smtClean="0">
                <a:solidFill>
                  <a:srgbClr val="000000"/>
                </a:solidFill>
              </a:rPr>
              <a:t>3 - EUROSCEPTISISM AND BREXIT</a:t>
            </a:r>
            <a:endParaRPr lang="fr-FR" sz="2200" b="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fr-FR" dirty="0" smtClean="0"/>
          </a:p>
          <a:p>
            <a:pPr algn="just"/>
            <a:r>
              <a:rPr lang="fr-FR" sz="2200" dirty="0" smtClean="0"/>
              <a:t>On </a:t>
            </a:r>
            <a:r>
              <a:rPr lang="fr-FR" sz="2200" dirty="0"/>
              <a:t>23 </a:t>
            </a:r>
            <a:r>
              <a:rPr lang="fr-FR" sz="2200" dirty="0" err="1"/>
              <a:t>June</a:t>
            </a:r>
            <a:r>
              <a:rPr lang="fr-FR" sz="2200" dirty="0"/>
              <a:t> 2016 the UK  </a:t>
            </a:r>
            <a:r>
              <a:rPr lang="fr-FR" sz="2200" dirty="0" err="1"/>
              <a:t>decided</a:t>
            </a:r>
            <a:r>
              <a:rPr lang="fr-FR" sz="2200" dirty="0"/>
              <a:t> to </a:t>
            </a:r>
            <a:r>
              <a:rPr lang="fr-FR" sz="2200" dirty="0" err="1"/>
              <a:t>leave</a:t>
            </a:r>
            <a:r>
              <a:rPr lang="fr-FR" sz="2200" dirty="0"/>
              <a:t> the </a:t>
            </a:r>
            <a:r>
              <a:rPr lang="fr-FR" sz="2200" dirty="0" smtClean="0"/>
              <a:t>EU: </a:t>
            </a:r>
            <a:r>
              <a:rPr lang="fr-FR" sz="2200" dirty="0" err="1"/>
              <a:t>It's</a:t>
            </a:r>
            <a:r>
              <a:rPr lang="fr-FR" sz="2200" dirty="0"/>
              <a:t> the </a:t>
            </a:r>
            <a:r>
              <a:rPr lang="fr-FR" sz="2200" dirty="0" err="1"/>
              <a:t>Brexit</a:t>
            </a:r>
            <a:r>
              <a:rPr lang="fr-FR" sz="2200" dirty="0"/>
              <a:t>. </a:t>
            </a:r>
            <a:endParaRPr lang="fr-FR" sz="2200" dirty="0" smtClean="0"/>
          </a:p>
          <a:p>
            <a:pPr algn="just"/>
            <a:endParaRPr lang="fr-FR" sz="2200" dirty="0" smtClean="0"/>
          </a:p>
          <a:p>
            <a:pPr algn="just"/>
            <a:r>
              <a:rPr lang="fr-FR" sz="2200" dirty="0"/>
              <a:t> </a:t>
            </a:r>
            <a:r>
              <a:rPr lang="fr-FR" sz="2200" dirty="0" smtClean="0"/>
              <a:t>The </a:t>
            </a:r>
            <a:r>
              <a:rPr lang="fr-FR" sz="2200" dirty="0" err="1"/>
              <a:t>fact</a:t>
            </a:r>
            <a:r>
              <a:rPr lang="fr-FR" sz="2200" dirty="0"/>
              <a:t> </a:t>
            </a:r>
            <a:r>
              <a:rPr lang="fr-FR" sz="2200" dirty="0" err="1"/>
              <a:t>that</a:t>
            </a:r>
            <a:r>
              <a:rPr lang="fr-FR" sz="2200" dirty="0"/>
              <a:t> the </a:t>
            </a:r>
            <a:r>
              <a:rPr lang="fr-FR" sz="2200" dirty="0" err="1"/>
              <a:t>European</a:t>
            </a:r>
            <a:r>
              <a:rPr lang="fr-FR" sz="2200" dirty="0"/>
              <a:t> countries </a:t>
            </a:r>
            <a:r>
              <a:rPr lang="fr-FR" sz="2200" dirty="0" err="1"/>
              <a:t>try</a:t>
            </a:r>
            <a:r>
              <a:rPr lang="fr-FR" sz="2200" dirty="0"/>
              <a:t> to </a:t>
            </a:r>
            <a:r>
              <a:rPr lang="fr-FR" sz="2200" dirty="0" err="1"/>
              <a:t>preserve</a:t>
            </a:r>
            <a:r>
              <a:rPr lang="fr-FR" sz="2200" dirty="0"/>
              <a:t> </a:t>
            </a:r>
            <a:r>
              <a:rPr lang="fr-FR" sz="2200" dirty="0" err="1"/>
              <a:t>their</a:t>
            </a:r>
            <a:r>
              <a:rPr lang="fr-FR" sz="2200" dirty="0"/>
              <a:t> national </a:t>
            </a:r>
            <a:r>
              <a:rPr lang="fr-FR" sz="2200" dirty="0" err="1"/>
              <a:t>identity</a:t>
            </a:r>
            <a:r>
              <a:rPr lang="fr-FR" sz="2200" dirty="0"/>
              <a:t> and the </a:t>
            </a:r>
            <a:r>
              <a:rPr lang="fr-FR" sz="2200" dirty="0" err="1"/>
              <a:t>democratic</a:t>
            </a:r>
            <a:r>
              <a:rPr lang="fr-FR" sz="2200" dirty="0"/>
              <a:t> </a:t>
            </a:r>
            <a:r>
              <a:rPr lang="fr-FR" sz="2200" dirty="0" err="1"/>
              <a:t>deficit</a:t>
            </a:r>
            <a:r>
              <a:rPr lang="fr-FR" sz="2200" dirty="0"/>
              <a:t> </a:t>
            </a:r>
            <a:r>
              <a:rPr lang="fr-FR" sz="2200" dirty="0" err="1"/>
              <a:t>which</a:t>
            </a:r>
            <a:r>
              <a:rPr lang="fr-FR" sz="2200" dirty="0"/>
              <a:t> </a:t>
            </a:r>
            <a:r>
              <a:rPr lang="fr-FR" sz="2200" dirty="0" err="1"/>
              <a:t>suffered</a:t>
            </a:r>
            <a:r>
              <a:rPr lang="fr-FR" sz="2200" dirty="0"/>
              <a:t> Europe have </a:t>
            </a:r>
            <a:r>
              <a:rPr lang="fr-FR" sz="2200" dirty="0" err="1" smtClean="0"/>
              <a:t>consequences</a:t>
            </a:r>
            <a:r>
              <a:rPr lang="fr-FR" sz="2200" dirty="0" smtClean="0"/>
              <a:t> </a:t>
            </a:r>
            <a:r>
              <a:rPr lang="fr-FR" sz="2200" dirty="0"/>
              <a:t>in </a:t>
            </a:r>
            <a:r>
              <a:rPr lang="fr-FR" sz="2200" dirty="0" err="1"/>
              <a:t>terms</a:t>
            </a:r>
            <a:r>
              <a:rPr lang="fr-FR" sz="2200" dirty="0"/>
              <a:t> of </a:t>
            </a:r>
            <a:r>
              <a:rPr lang="fr-FR" sz="2200" dirty="0" err="1"/>
              <a:t>European</a:t>
            </a:r>
            <a:r>
              <a:rPr lang="fr-FR" sz="2200" dirty="0"/>
              <a:t> border</a:t>
            </a:r>
            <a:r>
              <a:rPr lang="fr-FR" sz="2200" dirty="0" smtClean="0"/>
              <a:t>.</a:t>
            </a:r>
          </a:p>
          <a:p>
            <a:pPr algn="just">
              <a:buNone/>
            </a:pPr>
            <a:endParaRPr lang="fr-FR" sz="2200" dirty="0"/>
          </a:p>
          <a:p>
            <a:endParaRPr lang="fr-FR" sz="2200" dirty="0"/>
          </a:p>
          <a:p>
            <a:endParaRPr lang="fr-FR" sz="2200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376264" cy="1345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97021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rapeau-europe-interrog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-219809"/>
            <a:ext cx="10153128" cy="7786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7529264" cy="1052736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>
                <a:solidFill>
                  <a:schemeClr val="tx1"/>
                </a:solidFill>
              </a:rPr>
              <a:t> Europe suffers from an existential crisis</a:t>
            </a:r>
            <a:endParaRPr lang="fr-FR" sz="31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/>
          <a:lstStyle/>
          <a:p>
            <a:r>
              <a:rPr lang="fr-FR" sz="2800" b="1" dirty="0" smtClean="0"/>
              <a:t>no </a:t>
            </a:r>
            <a:r>
              <a:rPr lang="fr-FR" sz="2800" b="1" dirty="0" err="1" smtClean="0"/>
              <a:t>solidarity</a:t>
            </a:r>
            <a:r>
              <a:rPr lang="fr-FR" sz="2800" b="1" dirty="0" smtClean="0"/>
              <a:t> about migrants</a:t>
            </a:r>
          </a:p>
          <a:p>
            <a:r>
              <a:rPr lang="fr-FR" sz="2800" b="1" dirty="0" smtClean="0"/>
              <a:t>no </a:t>
            </a:r>
            <a:r>
              <a:rPr lang="fr-FR" sz="2800" b="1" dirty="0" err="1" smtClean="0"/>
              <a:t>European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defense</a:t>
            </a:r>
            <a:endParaRPr lang="fr-FR" sz="2800" b="1" dirty="0" smtClean="0"/>
          </a:p>
          <a:p>
            <a:r>
              <a:rPr lang="en-US" sz="2800" b="1" dirty="0" smtClean="0"/>
              <a:t>important rate of abstention for elections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  national identity often overrides </a:t>
            </a:r>
            <a:r>
              <a:rPr lang="en-US" sz="2800" b="1" dirty="0" err="1" smtClean="0"/>
              <a:t>european</a:t>
            </a:r>
            <a:r>
              <a:rPr lang="en-US" sz="2800" b="1" dirty="0" smtClean="0"/>
              <a:t> identity, overshadows </a:t>
            </a:r>
            <a:r>
              <a:rPr lang="en-US" sz="2800" b="1" dirty="0" err="1" smtClean="0"/>
              <a:t>european</a:t>
            </a:r>
            <a:r>
              <a:rPr lang="en-US" sz="2800" b="1" dirty="0" smtClean="0"/>
              <a:t> identity</a:t>
            </a:r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251520" y="422108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012974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solidFill>
                  <a:schemeClr val="tx1"/>
                </a:solidFill>
              </a:rPr>
              <a:t>B) TRANSCEND THE BORDERS BY IMPROVING THE DEMOCRACY IN EUROPE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1 - The need to respond to democratic deficit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 </a:t>
            </a:r>
            <a:r>
              <a:rPr lang="en-US" dirty="0" smtClean="0"/>
              <a:t>- To address lack of communication and transparency</a:t>
            </a:r>
          </a:p>
          <a:p>
            <a:endParaRPr lang="en-US" dirty="0" smtClean="0"/>
          </a:p>
          <a:p>
            <a:r>
              <a:rPr lang="fr-FR" dirty="0" smtClean="0"/>
              <a:t>3</a:t>
            </a:r>
            <a:r>
              <a:rPr lang="fr-FR" dirty="0"/>
              <a:t> </a:t>
            </a:r>
            <a:r>
              <a:rPr lang="fr-FR" dirty="0" smtClean="0"/>
              <a:t>- </a:t>
            </a:r>
            <a:r>
              <a:rPr lang="fr-FR" dirty="0" err="1" smtClean="0"/>
              <a:t>Advances</a:t>
            </a:r>
            <a:r>
              <a:rPr lang="fr-FR" dirty="0" smtClean="0"/>
              <a:t> </a:t>
            </a:r>
            <a:r>
              <a:rPr lang="fr-FR" dirty="0" err="1" smtClean="0"/>
              <a:t>regarding</a:t>
            </a:r>
            <a:r>
              <a:rPr lang="fr-FR" i="1" dirty="0" smtClean="0"/>
              <a:t> </a:t>
            </a:r>
            <a:r>
              <a:rPr lang="fr-FR" dirty="0" err="1" smtClean="0"/>
              <a:t>democracy</a:t>
            </a:r>
            <a:endParaRPr lang="fr-FR" dirty="0" smtClean="0"/>
          </a:p>
          <a:p>
            <a:endParaRPr lang="en-US" dirty="0" smtClean="0"/>
          </a:p>
          <a:p>
            <a:endParaRPr lang="fr-FR" dirty="0"/>
          </a:p>
        </p:txBody>
      </p:sp>
      <p:pic>
        <p:nvPicPr>
          <p:cNvPr id="5" name="Image 4" descr="Democracy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509120"/>
            <a:ext cx="8424936" cy="206412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1 - THE NEED TO RESPOND TO DEMOCRATIC DEFICIT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European Union was created by governments, leaders </a:t>
            </a:r>
            <a:r>
              <a:rPr lang="en-US" u="sng" dirty="0" smtClean="0"/>
              <a:t>but not by citizens.</a:t>
            </a:r>
          </a:p>
          <a:p>
            <a:endParaRPr lang="en-US" dirty="0" smtClean="0"/>
          </a:p>
          <a:p>
            <a:r>
              <a:rPr lang="en-US" dirty="0" smtClean="0"/>
              <a:t>European Union may be equated to </a:t>
            </a:r>
            <a:r>
              <a:rPr lang="en-US" u="sng" dirty="0" smtClean="0"/>
              <a:t>a loss of sovereignty</a:t>
            </a:r>
            <a:r>
              <a:rPr lang="en-US" dirty="0" smtClean="0"/>
              <a:t>. Democratic deficit results from a poor shared sense of identity</a:t>
            </a:r>
          </a:p>
          <a:p>
            <a:endParaRPr lang="en-US" dirty="0" smtClean="0"/>
          </a:p>
          <a:p>
            <a:r>
              <a:rPr lang="en-US" dirty="0" smtClean="0"/>
              <a:t>The European identity comes up against national identities of member states      </a:t>
            </a:r>
            <a:r>
              <a:rPr lang="en-US" u="sng" dirty="0" err="1" smtClean="0"/>
              <a:t>Euroscepticism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State constitutes the privileged entity for the construction of political identity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European Union is still relegated to the background.</a:t>
            </a:r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179512" y="573325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4355976" y="414908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2- TO ADDRESS LACK OF COMMUNICATION AND TRANSPARENCY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smtClean="0"/>
              <a:t>European citizenship is an abstract concept </a:t>
            </a:r>
          </a:p>
          <a:p>
            <a:pPr>
              <a:buNone/>
            </a:pPr>
            <a:r>
              <a:rPr lang="en-US" sz="1800" dirty="0" smtClean="0"/>
              <a:t>    whereas borders, different languages, cultural differences are real, concrete, visible</a:t>
            </a:r>
          </a:p>
          <a:p>
            <a:endParaRPr lang="en-US" sz="1800" dirty="0" smtClean="0"/>
          </a:p>
          <a:p>
            <a:r>
              <a:rPr lang="en-US" sz="1800" dirty="0" smtClean="0"/>
              <a:t>European Union is underrated, underestimated, but also unknown and misunderstood.</a:t>
            </a:r>
          </a:p>
          <a:p>
            <a:endParaRPr lang="en-US" sz="1800" dirty="0" smtClean="0"/>
          </a:p>
          <a:p>
            <a:r>
              <a:rPr lang="en-US" sz="1800" dirty="0" smtClean="0"/>
              <a:t>The concept of Europe is poorly taught. </a:t>
            </a:r>
          </a:p>
          <a:p>
            <a:endParaRPr lang="fr-FR" dirty="0"/>
          </a:p>
        </p:txBody>
      </p:sp>
      <p:pic>
        <p:nvPicPr>
          <p:cNvPr id="9" name="Image 8" descr="oeil sur l'eur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509120"/>
            <a:ext cx="2177033" cy="2171700"/>
          </a:xfrm>
          <a:prstGeom prst="rect">
            <a:avLst/>
          </a:prstGeom>
        </p:spPr>
      </p:pic>
      <p:pic>
        <p:nvPicPr>
          <p:cNvPr id="10" name="Image 9" descr="in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509120"/>
            <a:ext cx="2664296" cy="2160240"/>
          </a:xfrm>
          <a:prstGeom prst="rect">
            <a:avLst/>
          </a:prstGeom>
        </p:spPr>
      </p:pic>
      <p:pic>
        <p:nvPicPr>
          <p:cNvPr id="11" name="Image 10" descr="étoiles mai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509120"/>
            <a:ext cx="2520280" cy="2160240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395536" y="213285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2 - </a:t>
            </a:r>
            <a:r>
              <a:rPr lang="en-US" sz="2200" b="1" dirty="0">
                <a:solidFill>
                  <a:schemeClr val="tx1"/>
                </a:solidFill>
              </a:rPr>
              <a:t>TO ADDRESS LACK OF COMMUNICATION AND TRANSPARENCY</a:t>
            </a:r>
            <a:endParaRPr lang="fr-FR" sz="2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citizens are submitted to the representatives</a:t>
            </a:r>
          </a:p>
          <a:p>
            <a:endParaRPr lang="en-US" dirty="0" smtClean="0"/>
          </a:p>
          <a:p>
            <a:r>
              <a:rPr lang="en-US" dirty="0" smtClean="0"/>
              <a:t>European integration is more undergone than chosen.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It is necessary to find out ways to talk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aim of a dialogue consists </a:t>
            </a:r>
            <a:r>
              <a:rPr lang="en-US" b="1" dirty="0" smtClean="0"/>
              <a:t>of blurring borders </a:t>
            </a:r>
            <a:r>
              <a:rPr lang="en-US" dirty="0" smtClean="0"/>
              <a:t>because it is difficult to trust in</a:t>
            </a:r>
            <a:r>
              <a:rPr lang="en-US" i="1" dirty="0" smtClean="0"/>
              <a:t> </a:t>
            </a:r>
            <a:r>
              <a:rPr lang="en-US" dirty="0" smtClean="0"/>
              <a:t>something opaque or unknown</a:t>
            </a:r>
          </a:p>
          <a:p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539552" y="3933056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005064"/>
            <a:ext cx="6531151" cy="256490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b="1" dirty="0" smtClean="0">
                <a:solidFill>
                  <a:schemeClr val="tx1"/>
                </a:solidFill>
              </a:rPr>
              <a:t>3 - ADVANCES REGARDING DEMOCRACY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b="1" u="sng" dirty="0" smtClean="0"/>
              <a:t>The right to petition </a:t>
            </a:r>
            <a:r>
              <a:rPr lang="en-US" sz="1400" dirty="0" smtClean="0"/>
              <a:t>(</a:t>
            </a:r>
            <a:r>
              <a:rPr lang="en-US" sz="1200" dirty="0" smtClean="0"/>
              <a:t>Article 227 TFEU)</a:t>
            </a:r>
          </a:p>
          <a:p>
            <a:pPr>
              <a:buNone/>
            </a:pPr>
            <a:r>
              <a:rPr lang="en-US" sz="1400" dirty="0" smtClean="0"/>
              <a:t>    </a:t>
            </a:r>
          </a:p>
          <a:p>
            <a:pPr>
              <a:buNone/>
            </a:pPr>
            <a:r>
              <a:rPr lang="en-US" sz="1400" dirty="0" smtClean="0"/>
              <a:t>      “Any citizen of the Union, and any natural or legal person residing or having its registered office in a Member State, shall have the right to address, individually or in association with other citizens or persons, a petition to the European Parliament on a matter which comes within the Union's fields of activity and which affects him, her or it directly”</a:t>
            </a:r>
            <a:endParaRPr lang="fr-FR" sz="1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4654" y="4941168"/>
            <a:ext cx="3551721" cy="16561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b="1" dirty="0">
                <a:solidFill>
                  <a:schemeClr val="tx1"/>
                </a:solidFill>
              </a:rPr>
              <a:t>3- ADVANCES REGARDING DEMOCRACY </a:t>
            </a:r>
            <a:endParaRPr lang="fr-FR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992888" cy="4873752"/>
          </a:xfrm>
        </p:spPr>
        <p:txBody>
          <a:bodyPr>
            <a:normAutofit/>
          </a:bodyPr>
          <a:lstStyle/>
          <a:p>
            <a:r>
              <a:rPr lang="fr-FR" sz="1800" b="1" u="sng" dirty="0" err="1" smtClean="0"/>
              <a:t>European</a:t>
            </a:r>
            <a:r>
              <a:rPr lang="fr-FR" sz="1800" b="1" u="sng" dirty="0" smtClean="0"/>
              <a:t> </a:t>
            </a:r>
            <a:r>
              <a:rPr lang="fr-FR" sz="1800" b="1" u="sng" dirty="0" err="1" smtClean="0"/>
              <a:t>citizen's</a:t>
            </a:r>
            <a:r>
              <a:rPr lang="fr-FR" sz="1800" b="1" u="sng" dirty="0" smtClean="0"/>
              <a:t> initiative </a:t>
            </a:r>
            <a:r>
              <a:rPr lang="fr-FR" sz="1200" dirty="0" smtClean="0"/>
              <a:t>(article 11§4 TEU, article 24 TFEU)</a:t>
            </a:r>
          </a:p>
          <a:p>
            <a:pPr>
              <a:buNone/>
            </a:pPr>
            <a:r>
              <a:rPr lang="fr-FR" sz="1200" dirty="0" smtClean="0"/>
              <a:t>      Règlement (EU) No 211/2011 du Parlement et du conseil du 16 février 2011 relatif à l’initiative citoyenne </a:t>
            </a:r>
          </a:p>
          <a:p>
            <a:pPr>
              <a:buNone/>
            </a:pPr>
            <a:endParaRPr lang="fr-FR" sz="1200" dirty="0" smtClean="0"/>
          </a:p>
          <a:p>
            <a:r>
              <a:rPr lang="en-US" sz="1800" dirty="0" smtClean="0"/>
              <a:t>an innovative way to </a:t>
            </a:r>
            <a:r>
              <a:rPr lang="en-US" sz="1800" b="1" dirty="0" smtClean="0">
                <a:solidFill>
                  <a:srgbClr val="FF0000"/>
                </a:solidFill>
              </a:rPr>
              <a:t>shape Europe </a:t>
            </a:r>
            <a:r>
              <a:rPr lang="en-US" sz="1800" dirty="0" smtClean="0"/>
              <a:t>by inviting the European Commission to present a legislative proposal</a:t>
            </a:r>
          </a:p>
          <a:p>
            <a:endParaRPr lang="en-US" sz="1800" dirty="0" smtClean="0"/>
          </a:p>
          <a:p>
            <a:r>
              <a:rPr lang="en-US" sz="1800" dirty="0" smtClean="0"/>
              <a:t>7 citizens from 7 states are required.</a:t>
            </a:r>
          </a:p>
          <a:p>
            <a:pPr>
              <a:buNone/>
            </a:pPr>
            <a:r>
              <a:rPr lang="en-US" sz="1800" dirty="0" smtClean="0"/>
              <a:t>    So that encourages overcoming borders.</a:t>
            </a:r>
            <a:r>
              <a:rPr lang="en-US" sz="1800" i="1" dirty="0" smtClean="0"/>
              <a:t> </a:t>
            </a:r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r>
              <a:rPr lang="en-US" sz="1800" dirty="0" smtClean="0"/>
              <a:t>	Through these two examples, we notice that efforts try to:</a:t>
            </a:r>
          </a:p>
          <a:p>
            <a:pPr>
              <a:buNone/>
            </a:pPr>
            <a:r>
              <a:rPr lang="en-US" sz="1800" dirty="0" smtClean="0"/>
              <a:t>    - improve democracy </a:t>
            </a:r>
          </a:p>
          <a:p>
            <a:pPr>
              <a:buNone/>
            </a:pPr>
            <a:r>
              <a:rPr lang="en-US" sz="1800" dirty="0" smtClean="0"/>
              <a:t>    - fight against </a:t>
            </a:r>
            <a:r>
              <a:rPr lang="en-US" sz="1800" dirty="0" err="1" smtClean="0"/>
              <a:t>euroscepticism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- transcend differences</a:t>
            </a:r>
          </a:p>
          <a:p>
            <a:pPr>
              <a:buNone/>
            </a:pPr>
            <a:r>
              <a:rPr lang="en-US" sz="1800" dirty="0" smtClean="0"/>
              <a:t>    - and in fine borders</a:t>
            </a:r>
          </a:p>
          <a:p>
            <a:pPr>
              <a:buNone/>
            </a:pPr>
            <a:endParaRPr lang="en-US" dirty="0" smtClean="0"/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323528" y="393305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CONCLUSION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- </a:t>
            </a:r>
            <a:r>
              <a:rPr lang="fr-FR" sz="2200" dirty="0" smtClean="0"/>
              <a:t>A </a:t>
            </a:r>
            <a:r>
              <a:rPr lang="fr-FR" sz="2200" dirty="0" err="1" smtClean="0"/>
              <a:t>weak</a:t>
            </a:r>
            <a:r>
              <a:rPr lang="fr-FR" sz="2200" dirty="0" smtClean="0"/>
              <a:t> </a:t>
            </a:r>
            <a:r>
              <a:rPr lang="fr-FR" sz="2200" dirty="0" err="1"/>
              <a:t>European</a:t>
            </a:r>
            <a:r>
              <a:rPr lang="fr-FR" sz="2200" dirty="0"/>
              <a:t> </a:t>
            </a:r>
            <a:r>
              <a:rPr lang="fr-FR" sz="2200" dirty="0" err="1"/>
              <a:t>identity</a:t>
            </a:r>
            <a:r>
              <a:rPr lang="fr-FR" sz="2200" dirty="0"/>
              <a:t> </a:t>
            </a:r>
            <a:endParaRPr lang="fr-FR" sz="2200" dirty="0" smtClean="0"/>
          </a:p>
          <a:p>
            <a:r>
              <a:rPr lang="fr-FR" sz="2200" dirty="0" smtClean="0"/>
              <a:t>-  </a:t>
            </a:r>
            <a:r>
              <a:rPr lang="fr-FR" sz="2200" dirty="0" err="1" smtClean="0"/>
              <a:t>Strong</a:t>
            </a:r>
            <a:r>
              <a:rPr lang="fr-FR" sz="2200" dirty="0" smtClean="0"/>
              <a:t> </a:t>
            </a:r>
            <a:r>
              <a:rPr lang="fr-FR" sz="2200" dirty="0"/>
              <a:t>national </a:t>
            </a:r>
            <a:r>
              <a:rPr lang="fr-FR" sz="2200" dirty="0" err="1" smtClean="0"/>
              <a:t>identities</a:t>
            </a:r>
            <a:endParaRPr lang="fr-FR" sz="2200" dirty="0" smtClean="0"/>
          </a:p>
          <a:p>
            <a:r>
              <a:rPr lang="fr-FR" sz="2200" dirty="0" smtClean="0"/>
              <a:t>- </a:t>
            </a:r>
            <a:r>
              <a:rPr lang="fr-FR" sz="2200" dirty="0" err="1" smtClean="0"/>
              <a:t>We</a:t>
            </a:r>
            <a:r>
              <a:rPr lang="fr-FR" sz="2200" dirty="0" smtClean="0"/>
              <a:t> must</a:t>
            </a:r>
            <a:r>
              <a:rPr lang="en-US" sz="2200" dirty="0" smtClean="0"/>
              <a:t> </a:t>
            </a:r>
            <a:r>
              <a:rPr lang="en-US" sz="2200" dirty="0"/>
              <a:t>introduce more democracy in Europe 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fr-FR" sz="2200" dirty="0"/>
              <a:t>If </a:t>
            </a:r>
            <a:r>
              <a:rPr lang="fr-FR" sz="2200" dirty="0" err="1"/>
              <a:t>we</a:t>
            </a:r>
            <a:r>
              <a:rPr lang="fr-FR" sz="2200" dirty="0"/>
              <a:t> </a:t>
            </a:r>
            <a:r>
              <a:rPr lang="fr-FR" sz="2200" dirty="0" err="1"/>
              <a:t>doesn't</a:t>
            </a:r>
            <a:r>
              <a:rPr lang="fr-FR" sz="2200" dirty="0"/>
              <a:t> </a:t>
            </a:r>
            <a:r>
              <a:rPr lang="fr-FR" sz="2200" dirty="0" err="1"/>
              <a:t>apply</a:t>
            </a:r>
            <a:r>
              <a:rPr lang="fr-FR" sz="2200" dirty="0"/>
              <a:t> </a:t>
            </a:r>
            <a:r>
              <a:rPr lang="fr-FR" sz="2200" dirty="0" err="1"/>
              <a:t>this</a:t>
            </a:r>
            <a:r>
              <a:rPr lang="fr-FR" sz="2200" dirty="0"/>
              <a:t> solution,  </a:t>
            </a:r>
            <a:r>
              <a:rPr lang="fr-FR" sz="2200" dirty="0" err="1"/>
              <a:t>there</a:t>
            </a:r>
            <a:r>
              <a:rPr lang="fr-FR" sz="2200" dirty="0"/>
              <a:t> </a:t>
            </a:r>
            <a:r>
              <a:rPr lang="fr-FR" sz="2200" dirty="0" err="1"/>
              <a:t>is</a:t>
            </a:r>
            <a:r>
              <a:rPr lang="fr-FR" sz="2200" dirty="0"/>
              <a:t> a </a:t>
            </a:r>
            <a:r>
              <a:rPr lang="fr-FR" sz="2200" dirty="0" err="1"/>
              <a:t>risk</a:t>
            </a:r>
            <a:r>
              <a:rPr lang="fr-FR" sz="2200" dirty="0"/>
              <a:t> </a:t>
            </a:r>
            <a:r>
              <a:rPr lang="fr-FR" sz="2200" dirty="0" err="1"/>
              <a:t>that</a:t>
            </a:r>
            <a:r>
              <a:rPr lang="fr-FR" sz="2200" dirty="0"/>
              <a:t> </a:t>
            </a:r>
            <a:r>
              <a:rPr lang="fr-FR" sz="2200" dirty="0" err="1"/>
              <a:t>borders</a:t>
            </a:r>
            <a:r>
              <a:rPr lang="fr-FR" sz="2200" dirty="0"/>
              <a:t> </a:t>
            </a:r>
            <a:r>
              <a:rPr lang="fr-FR" sz="2200" dirty="0" err="1"/>
              <a:t>will</a:t>
            </a:r>
            <a:r>
              <a:rPr lang="fr-FR" sz="2200" dirty="0"/>
              <a:t> </a:t>
            </a:r>
            <a:r>
              <a:rPr lang="fr-FR" sz="2200" dirty="0" err="1"/>
              <a:t>reappear</a:t>
            </a:r>
            <a:r>
              <a:rPr lang="fr-FR" sz="2200" dirty="0"/>
              <a:t> </a:t>
            </a:r>
            <a:r>
              <a:rPr lang="fr-FR" sz="2200" dirty="0" err="1"/>
              <a:t>within</a:t>
            </a:r>
            <a:r>
              <a:rPr lang="fr-FR" sz="2200" dirty="0"/>
              <a:t> the EU and challenge the initial </a:t>
            </a:r>
            <a:r>
              <a:rPr lang="fr-FR" sz="2200" dirty="0" err="1"/>
              <a:t>European</a:t>
            </a:r>
            <a:r>
              <a:rPr lang="fr-FR" sz="2200" dirty="0"/>
              <a:t> construction </a:t>
            </a:r>
            <a:r>
              <a:rPr lang="fr-FR" sz="2200" dirty="0" err="1"/>
              <a:t>project</a:t>
            </a:r>
            <a:r>
              <a:rPr lang="fr-FR" sz="2200" dirty="0"/>
              <a:t>.</a:t>
            </a:r>
          </a:p>
          <a:p>
            <a:pPr marL="0" indent="0">
              <a:buNone/>
            </a:pPr>
            <a:endParaRPr lang="fr-FR" sz="2200" dirty="0" smtClean="0"/>
          </a:p>
          <a:p>
            <a:pPr marL="0" indent="0">
              <a:buNone/>
            </a:pPr>
            <a:endParaRPr lang="fr-FR" sz="2200" dirty="0" smtClean="0"/>
          </a:p>
          <a:p>
            <a:pPr marL="0" indent="0">
              <a:buNone/>
            </a:pPr>
            <a:r>
              <a:rPr lang="fr-FR" sz="2200" dirty="0" smtClean="0"/>
              <a:t> </a:t>
            </a:r>
            <a:endParaRPr lang="fr-FR" sz="2200" dirty="0"/>
          </a:p>
        </p:txBody>
      </p:sp>
      <p:sp>
        <p:nvSpPr>
          <p:cNvPr id="4" name="Flèche droite 5"/>
          <p:cNvSpPr/>
          <p:nvPr/>
        </p:nvSpPr>
        <p:spPr>
          <a:xfrm>
            <a:off x="10179" y="3789040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https://scontent-cdt1-1.xx.fbcdn.net/v/t1.15752-9/44727299_717677141964092_4516592337232592896_n.jpg?_nc_cat=108&amp;_nc_ht=scontent-cdt1-1.xx&amp;oh=d986b5b5e7cccabc2c1be65001db8737&amp;oe=5C4789C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85183"/>
            <a:ext cx="2808312" cy="1790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09801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sz="2200" dirty="0" err="1" smtClean="0"/>
              <a:t>European</a:t>
            </a:r>
            <a:r>
              <a:rPr lang="fr-FR" sz="2200" dirty="0" smtClean="0"/>
              <a:t> </a:t>
            </a:r>
            <a:r>
              <a:rPr lang="fr-FR" sz="2200" dirty="0" err="1"/>
              <a:t>identity</a:t>
            </a:r>
            <a:r>
              <a:rPr lang="fr-FR" sz="2200" dirty="0"/>
              <a:t> </a:t>
            </a:r>
            <a:r>
              <a:rPr lang="fr-FR" sz="2200" dirty="0" err="1"/>
              <a:t>is</a:t>
            </a:r>
            <a:r>
              <a:rPr lang="fr-FR" sz="2200" dirty="0"/>
              <a:t> not </a:t>
            </a:r>
            <a:r>
              <a:rPr lang="fr-FR" sz="2200" dirty="0" err="1"/>
              <a:t>only</a:t>
            </a:r>
            <a:r>
              <a:rPr lang="fr-FR" sz="2200" dirty="0"/>
              <a:t> </a:t>
            </a:r>
            <a:r>
              <a:rPr lang="fr-FR" sz="2200" dirty="0" err="1"/>
              <a:t>confronted</a:t>
            </a:r>
            <a:r>
              <a:rPr lang="fr-FR" sz="2200" dirty="0"/>
              <a:t> to the </a:t>
            </a:r>
            <a:r>
              <a:rPr lang="fr-FR" sz="2200" dirty="0" err="1"/>
              <a:t>rise</a:t>
            </a:r>
            <a:r>
              <a:rPr lang="fr-FR" sz="2200" dirty="0"/>
              <a:t> of national </a:t>
            </a:r>
            <a:r>
              <a:rPr lang="fr-FR" sz="2200" dirty="0" err="1"/>
              <a:t>identities</a:t>
            </a:r>
            <a:r>
              <a:rPr lang="fr-FR" sz="2200" dirty="0"/>
              <a:t> but </a:t>
            </a:r>
            <a:r>
              <a:rPr lang="fr-FR" sz="2200" dirty="0" err="1"/>
              <a:t>also</a:t>
            </a:r>
            <a:r>
              <a:rPr lang="fr-FR" sz="2200" dirty="0"/>
              <a:t> to the </a:t>
            </a:r>
            <a:r>
              <a:rPr lang="fr-FR" sz="2200" dirty="0" err="1"/>
              <a:t>rise</a:t>
            </a:r>
            <a:r>
              <a:rPr lang="fr-FR" sz="2200" dirty="0"/>
              <a:t> of </a:t>
            </a:r>
            <a:r>
              <a:rPr lang="fr-FR" sz="2200" dirty="0" err="1"/>
              <a:t>regional</a:t>
            </a:r>
            <a:r>
              <a:rPr lang="fr-FR" sz="2200" dirty="0"/>
              <a:t> </a:t>
            </a:r>
            <a:r>
              <a:rPr lang="fr-FR" sz="2200" dirty="0" err="1"/>
              <a:t>identities</a:t>
            </a:r>
            <a:r>
              <a:rPr lang="fr-FR" sz="2200" dirty="0"/>
              <a:t> for </a:t>
            </a:r>
            <a:r>
              <a:rPr lang="fr-FR" sz="2200" dirty="0" err="1"/>
              <a:t>example</a:t>
            </a:r>
            <a:r>
              <a:rPr lang="fr-FR" sz="2200" dirty="0"/>
              <a:t> in </a:t>
            </a:r>
            <a:r>
              <a:rPr lang="fr-FR" sz="2200" dirty="0" err="1" smtClean="0"/>
              <a:t>Catalonia</a:t>
            </a:r>
            <a:endParaRPr lang="fr-FR" sz="2200" dirty="0"/>
          </a:p>
          <a:p>
            <a:endParaRPr lang="fr-FR" sz="2200" dirty="0" smtClean="0"/>
          </a:p>
          <a:p>
            <a:r>
              <a:rPr lang="fr-FR" sz="2200" dirty="0" err="1"/>
              <a:t>R</a:t>
            </a:r>
            <a:r>
              <a:rPr lang="fr-FR" sz="2200" dirty="0" err="1" smtClean="0"/>
              <a:t>egionalist</a:t>
            </a:r>
            <a:r>
              <a:rPr lang="fr-FR" sz="2200" dirty="0" smtClean="0"/>
              <a:t> </a:t>
            </a:r>
            <a:r>
              <a:rPr lang="fr-FR" sz="2200" dirty="0" err="1"/>
              <a:t>movements</a:t>
            </a:r>
            <a:r>
              <a:rPr lang="fr-FR" sz="2200" dirty="0"/>
              <a:t> </a:t>
            </a:r>
            <a:r>
              <a:rPr lang="fr-FR" sz="2200" dirty="0" err="1"/>
              <a:t>can</a:t>
            </a:r>
            <a:r>
              <a:rPr lang="fr-FR" sz="2200" dirty="0"/>
              <a:t> </a:t>
            </a:r>
            <a:r>
              <a:rPr lang="fr-FR" sz="2200" dirty="0" err="1"/>
              <a:t>be</a:t>
            </a:r>
            <a:r>
              <a:rPr lang="fr-FR" sz="2200" dirty="0"/>
              <a:t> </a:t>
            </a:r>
            <a:r>
              <a:rPr lang="fr-FR" sz="2200" dirty="0" err="1"/>
              <a:t>pro-</a:t>
            </a:r>
            <a:r>
              <a:rPr lang="fr-FR" sz="2200" dirty="0" err="1" smtClean="0"/>
              <a:t>Europea</a:t>
            </a:r>
            <a:r>
              <a:rPr lang="fr-FR" sz="2200" dirty="0" smtClean="0"/>
              <a:t> </a:t>
            </a:r>
            <a:r>
              <a:rPr lang="fr-FR" sz="2200" dirty="0"/>
              <a:t>and </a:t>
            </a:r>
            <a:r>
              <a:rPr lang="fr-FR" sz="2200" dirty="0" err="1"/>
              <a:t>weaken</a:t>
            </a:r>
            <a:r>
              <a:rPr lang="fr-FR" sz="2200" dirty="0"/>
              <a:t> the EU </a:t>
            </a:r>
            <a:r>
              <a:rPr lang="fr-FR" sz="2200" dirty="0" err="1"/>
              <a:t>thanks</a:t>
            </a:r>
            <a:r>
              <a:rPr lang="fr-FR" sz="2200" dirty="0"/>
              <a:t>  to the </a:t>
            </a:r>
            <a:r>
              <a:rPr lang="fr-FR" sz="2200" dirty="0" err="1"/>
              <a:t>creation</a:t>
            </a:r>
            <a:r>
              <a:rPr lang="fr-FR" sz="2200" dirty="0"/>
              <a:t> of new </a:t>
            </a:r>
            <a:r>
              <a:rPr lang="fr-FR" sz="2200" dirty="0" err="1" smtClean="0"/>
              <a:t>EU’s</a:t>
            </a:r>
            <a:r>
              <a:rPr lang="fr-FR" sz="2200" dirty="0" smtClean="0"/>
              <a:t>  </a:t>
            </a:r>
            <a:r>
              <a:rPr lang="fr-FR" sz="2200" dirty="0" err="1"/>
              <a:t>external</a:t>
            </a:r>
            <a:r>
              <a:rPr lang="fr-FR" sz="2200" dirty="0"/>
              <a:t> </a:t>
            </a:r>
            <a:r>
              <a:rPr lang="fr-FR" sz="2200" dirty="0" err="1"/>
              <a:t>borders</a:t>
            </a:r>
            <a:r>
              <a:rPr lang="fr-FR" sz="2200" dirty="0"/>
              <a:t> </a:t>
            </a:r>
            <a:r>
              <a:rPr lang="fr-FR" sz="2200" dirty="0" err="1"/>
              <a:t>because</a:t>
            </a:r>
            <a:r>
              <a:rPr lang="fr-FR" sz="2200" dirty="0"/>
              <a:t> of the Prodi </a:t>
            </a:r>
            <a:r>
              <a:rPr lang="fr-FR" sz="2200" dirty="0" err="1"/>
              <a:t>doctrin</a:t>
            </a:r>
            <a:r>
              <a:rPr lang="fr-FR" sz="2200" dirty="0"/>
              <a:t>. </a:t>
            </a:r>
            <a:endParaRPr lang="fr-FR" sz="2200" dirty="0" smtClean="0"/>
          </a:p>
          <a:p>
            <a:endParaRPr lang="fr-FR" sz="2200" dirty="0" smtClean="0"/>
          </a:p>
          <a:p>
            <a:r>
              <a:rPr lang="fr-FR" sz="2200" dirty="0"/>
              <a:t> </a:t>
            </a:r>
            <a:r>
              <a:rPr lang="fr-FR" sz="2200" b="1" u="sng" dirty="0" smtClean="0"/>
              <a:t>Prodi </a:t>
            </a:r>
            <a:r>
              <a:rPr lang="fr-FR" sz="2200" b="1" u="sng" dirty="0" err="1" smtClean="0"/>
              <a:t>Doctrin</a:t>
            </a:r>
            <a:r>
              <a:rPr lang="fr-FR" sz="2200" b="1" u="sng" dirty="0" smtClean="0"/>
              <a:t> </a:t>
            </a:r>
            <a:r>
              <a:rPr lang="fr-FR" sz="2200" dirty="0" smtClean="0"/>
              <a:t>: </a:t>
            </a:r>
            <a:r>
              <a:rPr lang="fr-FR" sz="2200" dirty="0" err="1"/>
              <a:t>W</a:t>
            </a:r>
            <a:r>
              <a:rPr lang="fr-FR" sz="2200" dirty="0" err="1" smtClean="0"/>
              <a:t>hen</a:t>
            </a:r>
            <a:r>
              <a:rPr lang="fr-FR" sz="2200" dirty="0" smtClean="0"/>
              <a:t> </a:t>
            </a:r>
            <a:r>
              <a:rPr lang="fr-FR" sz="2200" dirty="0"/>
              <a:t>a </a:t>
            </a:r>
            <a:r>
              <a:rPr lang="fr-FR" sz="2200" dirty="0" err="1"/>
              <a:t>region</a:t>
            </a:r>
            <a:r>
              <a:rPr lang="fr-FR" sz="2200" dirty="0"/>
              <a:t> of an </a:t>
            </a:r>
            <a:r>
              <a:rPr lang="fr-FR" sz="2200" dirty="0" err="1"/>
              <a:t>European</a:t>
            </a:r>
            <a:r>
              <a:rPr lang="fr-FR" sz="2200" dirty="0"/>
              <a:t> </a:t>
            </a:r>
            <a:r>
              <a:rPr lang="fr-FR" sz="2200" dirty="0" err="1"/>
              <a:t>Member</a:t>
            </a:r>
            <a:r>
              <a:rPr lang="fr-FR" sz="2200" dirty="0"/>
              <a:t> State </a:t>
            </a:r>
            <a:r>
              <a:rPr lang="fr-FR" sz="2200" dirty="0" err="1"/>
              <a:t>gets</a:t>
            </a:r>
            <a:r>
              <a:rPr lang="fr-FR" sz="2200" dirty="0"/>
              <a:t> </a:t>
            </a:r>
            <a:r>
              <a:rPr lang="fr-FR" sz="2200" dirty="0" err="1"/>
              <a:t>its</a:t>
            </a:r>
            <a:r>
              <a:rPr lang="fr-FR" sz="2200" dirty="0"/>
              <a:t> </a:t>
            </a:r>
            <a:r>
              <a:rPr lang="fr-FR" sz="2200" dirty="0" err="1"/>
              <a:t>independence</a:t>
            </a:r>
            <a:r>
              <a:rPr lang="fr-FR" sz="2200" dirty="0"/>
              <a:t> </a:t>
            </a:r>
            <a:r>
              <a:rPr lang="fr-FR" sz="2200" dirty="0" err="1"/>
              <a:t>it</a:t>
            </a:r>
            <a:r>
              <a:rPr lang="fr-FR" sz="2200" dirty="0"/>
              <a:t> </a:t>
            </a:r>
            <a:r>
              <a:rPr lang="fr-FR" sz="2200" dirty="0" err="1"/>
              <a:t>doesn't</a:t>
            </a:r>
            <a:r>
              <a:rPr lang="fr-FR" sz="2200" dirty="0"/>
              <a:t> </a:t>
            </a:r>
            <a:r>
              <a:rPr lang="fr-FR" sz="2200" dirty="0" err="1"/>
              <a:t>automatically</a:t>
            </a:r>
            <a:r>
              <a:rPr lang="fr-FR" sz="2200" dirty="0"/>
              <a:t> </a:t>
            </a:r>
            <a:r>
              <a:rPr lang="fr-FR" sz="2200" dirty="0" err="1"/>
              <a:t>become</a:t>
            </a:r>
            <a:r>
              <a:rPr lang="fr-FR" sz="2200" dirty="0"/>
              <a:t> part of the EU. </a:t>
            </a:r>
            <a:r>
              <a:rPr lang="fr-FR" sz="2200" dirty="0" err="1"/>
              <a:t>It's</a:t>
            </a:r>
            <a:r>
              <a:rPr lang="fr-FR" sz="2200" dirty="0"/>
              <a:t> </a:t>
            </a:r>
            <a:r>
              <a:rPr lang="fr-FR" sz="2200" dirty="0" err="1"/>
              <a:t>only</a:t>
            </a:r>
            <a:r>
              <a:rPr lang="fr-FR" sz="2200" dirty="0"/>
              <a:t> if </a:t>
            </a:r>
            <a:r>
              <a:rPr lang="fr-FR" sz="2200" dirty="0" err="1"/>
              <a:t>it</a:t>
            </a:r>
            <a:r>
              <a:rPr lang="fr-FR" sz="2200" dirty="0"/>
              <a:t>  </a:t>
            </a:r>
            <a:r>
              <a:rPr lang="fr-FR" sz="2200" dirty="0" err="1"/>
              <a:t>totaly</a:t>
            </a:r>
            <a:r>
              <a:rPr lang="fr-FR" sz="2200" dirty="0"/>
              <a:t> </a:t>
            </a:r>
            <a:r>
              <a:rPr lang="fr-FR" sz="2200" dirty="0" err="1"/>
              <a:t>fulfills</a:t>
            </a:r>
            <a:r>
              <a:rPr lang="fr-FR" sz="2200" dirty="0"/>
              <a:t> the </a:t>
            </a:r>
            <a:r>
              <a:rPr lang="fr-FR" sz="2200" dirty="0" err="1"/>
              <a:t>membership</a:t>
            </a:r>
            <a:r>
              <a:rPr lang="fr-FR" sz="2200" dirty="0"/>
              <a:t> </a:t>
            </a:r>
            <a:r>
              <a:rPr lang="fr-FR" sz="2200" dirty="0" err="1"/>
              <a:t>criteria</a:t>
            </a:r>
            <a:r>
              <a:rPr lang="fr-FR" sz="2200" dirty="0"/>
              <a:t> </a:t>
            </a:r>
            <a:r>
              <a:rPr lang="fr-FR" sz="2200" dirty="0" err="1"/>
              <a:t>alone</a:t>
            </a:r>
            <a:r>
              <a:rPr lang="fr-FR" sz="2200" dirty="0"/>
              <a:t> </a:t>
            </a:r>
            <a:r>
              <a:rPr lang="fr-FR" sz="2200" dirty="0" err="1"/>
              <a:t>that</a:t>
            </a:r>
            <a:r>
              <a:rPr lang="fr-FR" sz="2200" dirty="0"/>
              <a:t> </a:t>
            </a:r>
            <a:r>
              <a:rPr lang="fr-FR" sz="2200" dirty="0" err="1"/>
              <a:t>it</a:t>
            </a:r>
            <a:r>
              <a:rPr lang="fr-FR" sz="2200" dirty="0"/>
              <a:t> </a:t>
            </a:r>
            <a:r>
              <a:rPr lang="fr-FR" sz="2200" dirty="0" err="1"/>
              <a:t>can</a:t>
            </a:r>
            <a:r>
              <a:rPr lang="fr-FR" sz="2200" dirty="0"/>
              <a:t> </a:t>
            </a:r>
            <a:r>
              <a:rPr lang="fr-FR" sz="2200" dirty="0" err="1"/>
              <a:t>become</a:t>
            </a:r>
            <a:r>
              <a:rPr lang="fr-FR" sz="2200" dirty="0"/>
              <a:t> part of the EU </a:t>
            </a:r>
            <a:r>
              <a:rPr lang="fr-FR" sz="2200" dirty="0" err="1"/>
              <a:t>again</a:t>
            </a:r>
            <a:r>
              <a:rPr lang="fr-FR" sz="2200" dirty="0"/>
              <a:t>.</a:t>
            </a:r>
          </a:p>
          <a:p>
            <a:endParaRPr lang="fr-FR" sz="2200" dirty="0"/>
          </a:p>
          <a:p>
            <a:endParaRPr lang="fr-FR" sz="2200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69"/>
            <a:ext cx="2016224" cy="182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232248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08382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 the question is, is the diversity of member states compatible and consistent with one single </a:t>
            </a:r>
            <a:r>
              <a:rPr lang="en-US" dirty="0" err="1" smtClean="0"/>
              <a:t>european</a:t>
            </a:r>
            <a:r>
              <a:rPr lang="en-US" dirty="0" smtClean="0"/>
              <a:t> identity ?</a:t>
            </a:r>
          </a:p>
          <a:p>
            <a:endParaRPr lang="en-US" dirty="0" smtClean="0"/>
          </a:p>
          <a:p>
            <a:endParaRPr lang="fr-FR" dirty="0"/>
          </a:p>
        </p:txBody>
      </p:sp>
      <p:pic>
        <p:nvPicPr>
          <p:cNvPr id="5" name="Image 4" descr="img-l_euro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140968"/>
            <a:ext cx="5079365" cy="339047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European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identity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undermined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smtClean="0"/>
              <a:t>The motto « united in diversity » </a:t>
            </a:r>
          </a:p>
          <a:p>
            <a:endParaRPr lang="en-US" sz="1800" dirty="0" smtClean="0"/>
          </a:p>
          <a:p>
            <a:r>
              <a:rPr lang="en-US" sz="1800" dirty="0" smtClean="0"/>
              <a:t>challenged as evidenced by the </a:t>
            </a:r>
            <a:r>
              <a:rPr lang="en-US" sz="1800" dirty="0" err="1" smtClean="0"/>
              <a:t>Brexit</a:t>
            </a:r>
            <a:r>
              <a:rPr lang="en-US" sz="1800" dirty="0" smtClean="0"/>
              <a:t> and more widely by </a:t>
            </a:r>
            <a:r>
              <a:rPr lang="en-US" sz="1800" dirty="0" err="1" smtClean="0"/>
              <a:t>euroscepticism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Europe is more and more fragile</a:t>
            </a:r>
          </a:p>
          <a:p>
            <a:endParaRPr lang="en-US" dirty="0" smtClean="0"/>
          </a:p>
          <a:p>
            <a:endParaRPr lang="fr-FR" dirty="0"/>
          </a:p>
        </p:txBody>
      </p:sp>
      <p:pic>
        <p:nvPicPr>
          <p:cNvPr id="4" name="Image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821598"/>
            <a:ext cx="5832648" cy="2606636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467544" y="342900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are going to strive to give you some responses ands some food for thought.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I ) </a:t>
            </a:r>
            <a:r>
              <a:rPr lang="en-US" b="1" dirty="0" smtClean="0"/>
              <a:t>A </a:t>
            </a:r>
            <a:r>
              <a:rPr lang="en-US" b="1" dirty="0" err="1" smtClean="0"/>
              <a:t>european</a:t>
            </a:r>
            <a:r>
              <a:rPr lang="en-US" b="1" dirty="0" smtClean="0"/>
              <a:t> identity under construction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II) </a:t>
            </a:r>
            <a:r>
              <a:rPr lang="en-US" b="1" dirty="0" smtClean="0"/>
              <a:t>The issues to perfect the construction of the European identity </a:t>
            </a:r>
          </a:p>
          <a:p>
            <a:endParaRPr lang="en-US" dirty="0" smtClean="0"/>
          </a:p>
          <a:p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I : AN IDENTITY UNDER CONSTRUCTION</a:t>
            </a:r>
            <a:endParaRPr lang="fr-FR" sz="24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55576" y="1412776"/>
            <a:ext cx="746760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ClrTx/>
              <a:buSzPct val="100000"/>
              <a:buNone/>
            </a:pPr>
            <a:r>
              <a:rPr lang="fr-FR" sz="2400" b="1" dirty="0" smtClean="0">
                <a:cs typeface="Arial" panose="020B0604020202020204" pitchFamily="34" charset="0"/>
              </a:rPr>
              <a:t>A) The </a:t>
            </a:r>
            <a:r>
              <a:rPr lang="fr-FR" sz="2400" b="1" dirty="0" err="1" smtClean="0">
                <a:cs typeface="Arial" panose="020B0604020202020204" pitchFamily="34" charset="0"/>
              </a:rPr>
              <a:t>European</a:t>
            </a:r>
            <a:r>
              <a:rPr lang="fr-FR" sz="2400" b="1" dirty="0" smtClean="0"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cs typeface="Arial" panose="020B0604020202020204" pitchFamily="34" charset="0"/>
              </a:rPr>
              <a:t>identity</a:t>
            </a:r>
            <a:r>
              <a:rPr lang="fr-FR" sz="2400" b="1" dirty="0" smtClean="0">
                <a:cs typeface="Arial" panose="020B0604020202020204" pitchFamily="34" charset="0"/>
              </a:rPr>
              <a:t> in the </a:t>
            </a:r>
            <a:r>
              <a:rPr lang="fr-FR" sz="2400" b="1" dirty="0" err="1" smtClean="0">
                <a:cs typeface="Arial" panose="020B0604020202020204" pitchFamily="34" charset="0"/>
              </a:rPr>
              <a:t>texts</a:t>
            </a:r>
            <a:endParaRPr lang="fr-FR" sz="2400" b="1" dirty="0" smtClean="0">
              <a:cs typeface="Arial" panose="020B0604020202020204" pitchFamily="34" charset="0"/>
            </a:endParaRPr>
          </a:p>
          <a:p>
            <a:pPr marL="640080" lvl="2" indent="0">
              <a:buClrTx/>
              <a:buSzPct val="100000"/>
              <a:buNone/>
            </a:pPr>
            <a:endParaRPr lang="fr-FR" sz="1100" dirty="0" smtClean="0"/>
          </a:p>
          <a:p>
            <a:pPr marL="1097280" lvl="2" indent="-457200">
              <a:buClrTx/>
              <a:buSzPct val="100000"/>
              <a:buFont typeface="+mj-lt"/>
              <a:buAutoNum type="arabicPeriod"/>
            </a:pPr>
            <a:endParaRPr lang="fr-FR" sz="2400" dirty="0" smtClean="0"/>
          </a:p>
          <a:p>
            <a:pPr marL="822960" lvl="1" indent="-457200">
              <a:buClrTx/>
              <a:buSzPct val="100000"/>
              <a:buFont typeface="+mj-lt"/>
              <a:buAutoNum type="alphaUcPeriod"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213285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lvl="2" indent="0">
              <a:buClrTx/>
              <a:buSzPct val="100000"/>
              <a:buNone/>
            </a:pPr>
            <a:r>
              <a:rPr lang="en-US" sz="2400" dirty="0"/>
              <a:t>1 - European identity for external </a:t>
            </a:r>
            <a:r>
              <a:rPr lang="en-US" sz="2400" dirty="0" smtClean="0"/>
              <a:t>purposes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323664" y="2797477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2 - Common values as a component of the European identity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3664" y="3824258"/>
            <a:ext cx="5912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3 </a:t>
            </a:r>
            <a:r>
              <a:rPr lang="en-US" sz="2400" dirty="0"/>
              <a:t>- European citizenship</a:t>
            </a:r>
          </a:p>
        </p:txBody>
      </p:sp>
    </p:spTree>
    <p:extLst>
      <p:ext uri="{BB962C8B-B14F-4D97-AF65-F5344CB8AC3E}">
        <p14:creationId xmlns:p14="http://schemas.microsoft.com/office/powerpoint/2010/main" xmlns="" val="29110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I : AN IDENTITY UNDER CONSTRUCTION</a:t>
            </a:r>
            <a:endParaRPr lang="fr-FR" sz="24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55576" y="1412776"/>
            <a:ext cx="746760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ClrTx/>
              <a:buSzPct val="100000"/>
              <a:buNone/>
            </a:pPr>
            <a:r>
              <a:rPr lang="fr-FR" sz="2400" b="1" dirty="0" smtClean="0">
                <a:cs typeface="Arial" panose="020B0604020202020204" pitchFamily="34" charset="0"/>
              </a:rPr>
              <a:t>A) The </a:t>
            </a:r>
            <a:r>
              <a:rPr lang="fr-FR" sz="2400" b="1" dirty="0" err="1" smtClean="0">
                <a:cs typeface="Arial" panose="020B0604020202020204" pitchFamily="34" charset="0"/>
              </a:rPr>
              <a:t>European</a:t>
            </a:r>
            <a:r>
              <a:rPr lang="fr-FR" sz="2400" b="1" dirty="0" smtClean="0"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cs typeface="Arial" panose="020B0604020202020204" pitchFamily="34" charset="0"/>
              </a:rPr>
              <a:t>identity</a:t>
            </a:r>
            <a:r>
              <a:rPr lang="fr-FR" sz="2400" b="1" dirty="0" smtClean="0">
                <a:cs typeface="Arial" panose="020B0604020202020204" pitchFamily="34" charset="0"/>
              </a:rPr>
              <a:t> in the </a:t>
            </a:r>
            <a:r>
              <a:rPr lang="fr-FR" sz="2400" b="1" dirty="0" err="1" smtClean="0">
                <a:cs typeface="Arial" panose="020B0604020202020204" pitchFamily="34" charset="0"/>
              </a:rPr>
              <a:t>texts</a:t>
            </a:r>
            <a:endParaRPr lang="fr-FR" sz="2400" b="1" dirty="0" smtClean="0">
              <a:cs typeface="Arial" panose="020B0604020202020204" pitchFamily="34" charset="0"/>
            </a:endParaRPr>
          </a:p>
          <a:p>
            <a:pPr marL="640080" lvl="2" indent="0">
              <a:buClrTx/>
              <a:buSzPct val="100000"/>
              <a:buNone/>
            </a:pPr>
            <a:endParaRPr lang="fr-FR" sz="1100" dirty="0" smtClean="0"/>
          </a:p>
          <a:p>
            <a:pPr marL="1097280" lvl="2" indent="-457200">
              <a:buClrTx/>
              <a:buSzPct val="100000"/>
              <a:buFont typeface="+mj-lt"/>
              <a:buAutoNum type="arabicPeriod"/>
            </a:pPr>
            <a:endParaRPr lang="fr-FR" sz="2400" dirty="0" smtClean="0"/>
          </a:p>
          <a:p>
            <a:pPr marL="822960" lvl="1" indent="-457200">
              <a:buClrTx/>
              <a:buSzPct val="100000"/>
              <a:buFont typeface="+mj-lt"/>
              <a:buAutoNum type="alphaUcPeriod"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213285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lvl="2" indent="0">
              <a:buClrTx/>
              <a:buSzPct val="100000"/>
              <a:buNone/>
            </a:pPr>
            <a:r>
              <a:rPr lang="en-US" sz="2400" dirty="0"/>
              <a:t>1 - European identity for external </a:t>
            </a:r>
            <a:r>
              <a:rPr lang="en-US" sz="2400" dirty="0" smtClean="0"/>
              <a:t>purposes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92688" y="2738537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dirty="0"/>
              <a:t>Single European Act </a:t>
            </a:r>
            <a:r>
              <a:rPr lang="en-US" sz="2400" dirty="0" smtClean="0"/>
              <a:t>1986 Article 30§6.a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«</a:t>
            </a:r>
            <a:r>
              <a:rPr lang="en-US" sz="2400" dirty="0"/>
              <a:t> The High Contracting Parties consider that closer cooperation on questions of European security would contribute in an essential way to the development of European identity in external policy </a:t>
            </a:r>
            <a:r>
              <a:rPr lang="en-US" sz="2400" dirty="0" smtClean="0"/>
              <a:t>matters…</a:t>
            </a:r>
            <a:r>
              <a:rPr lang="en-US" sz="2400" dirty="0"/>
              <a:t> ».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43608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7119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I : AN IDENTITY UNDER CONSTRUCTION</a:t>
            </a:r>
            <a:endParaRPr lang="fr-FR" sz="24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55576" y="1412776"/>
            <a:ext cx="746760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ClrTx/>
              <a:buSzPct val="100000"/>
              <a:buNone/>
            </a:pPr>
            <a:r>
              <a:rPr lang="fr-FR" sz="2400" b="1" dirty="0" smtClean="0">
                <a:cs typeface="Arial" panose="020B0604020202020204" pitchFamily="34" charset="0"/>
              </a:rPr>
              <a:t>A) The </a:t>
            </a:r>
            <a:r>
              <a:rPr lang="fr-FR" sz="2400" b="1" dirty="0" err="1" smtClean="0">
                <a:cs typeface="Arial" panose="020B0604020202020204" pitchFamily="34" charset="0"/>
              </a:rPr>
              <a:t>European</a:t>
            </a:r>
            <a:r>
              <a:rPr lang="fr-FR" sz="2400" b="1" dirty="0" smtClean="0"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cs typeface="Arial" panose="020B0604020202020204" pitchFamily="34" charset="0"/>
              </a:rPr>
              <a:t>identity</a:t>
            </a:r>
            <a:r>
              <a:rPr lang="fr-FR" sz="2400" b="1" dirty="0" smtClean="0">
                <a:cs typeface="Arial" panose="020B0604020202020204" pitchFamily="34" charset="0"/>
              </a:rPr>
              <a:t> in the </a:t>
            </a:r>
            <a:r>
              <a:rPr lang="fr-FR" sz="2400" b="1" dirty="0" err="1" smtClean="0">
                <a:cs typeface="Arial" panose="020B0604020202020204" pitchFamily="34" charset="0"/>
              </a:rPr>
              <a:t>texts</a:t>
            </a:r>
            <a:endParaRPr lang="fr-FR" sz="2400" b="1" dirty="0" smtClean="0">
              <a:cs typeface="Arial" panose="020B0604020202020204" pitchFamily="34" charset="0"/>
            </a:endParaRPr>
          </a:p>
          <a:p>
            <a:pPr marL="640080" lvl="2" indent="0">
              <a:buClrTx/>
              <a:buSzPct val="100000"/>
              <a:buNone/>
            </a:pPr>
            <a:endParaRPr lang="fr-FR" sz="1100" dirty="0" smtClean="0"/>
          </a:p>
          <a:p>
            <a:pPr marL="1097280" lvl="2" indent="-457200">
              <a:buClrTx/>
              <a:buSzPct val="100000"/>
              <a:buFont typeface="+mj-lt"/>
              <a:buAutoNum type="arabicPeriod"/>
            </a:pPr>
            <a:endParaRPr lang="fr-FR" sz="2400" dirty="0" smtClean="0"/>
          </a:p>
          <a:p>
            <a:pPr marL="822960" lvl="1" indent="-457200">
              <a:buClrTx/>
              <a:buSzPct val="100000"/>
              <a:buFont typeface="+mj-lt"/>
              <a:buAutoNum type="alphaUcPeriod"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213285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lvl="2" indent="0">
              <a:buClrTx/>
              <a:buSzPct val="100000"/>
              <a:buNone/>
            </a:pPr>
            <a:r>
              <a:rPr lang="en-US" sz="2400" dirty="0"/>
              <a:t>1 - European identity for external </a:t>
            </a:r>
            <a:r>
              <a:rPr lang="en-US" sz="2400" dirty="0" smtClean="0"/>
              <a:t>purposes</a:t>
            </a:r>
            <a:endParaRPr lang="en-US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043608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83568" y="2823319"/>
            <a:ext cx="706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dirty="0" smtClean="0"/>
              <a:t>Preamble of the 1992 Maastricht treaty</a:t>
            </a:r>
            <a:endParaRPr lang="en-US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3501008"/>
            <a:ext cx="7251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« </a:t>
            </a:r>
            <a:r>
              <a:rPr lang="en-US" sz="2400" dirty="0" smtClean="0"/>
              <a:t>Resolved </a:t>
            </a:r>
            <a:r>
              <a:rPr lang="en-US" sz="2400" dirty="0"/>
              <a:t>to implement a common foreign and security policy including the eventual framing of a common </a:t>
            </a:r>
            <a:r>
              <a:rPr lang="en-US" sz="2400" dirty="0" err="1"/>
              <a:t>defence</a:t>
            </a:r>
            <a:r>
              <a:rPr lang="en-US" sz="2400" dirty="0"/>
              <a:t> policy, which might in time lead to a common </a:t>
            </a:r>
            <a:r>
              <a:rPr lang="en-US" sz="2400" dirty="0" err="1"/>
              <a:t>defence</a:t>
            </a:r>
            <a:r>
              <a:rPr lang="en-US" sz="2400" dirty="0"/>
              <a:t> thereby reinforcing the European identity and its independence in order to promote peace, security and progress in Europe and in the world »</a:t>
            </a:r>
          </a:p>
        </p:txBody>
      </p:sp>
    </p:spTree>
    <p:extLst>
      <p:ext uri="{BB962C8B-B14F-4D97-AF65-F5344CB8AC3E}">
        <p14:creationId xmlns:p14="http://schemas.microsoft.com/office/powerpoint/2010/main" xmlns="" val="36168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1125</TotalTime>
  <Words>1464</Words>
  <Application>Microsoft Office PowerPoint</Application>
  <PresentationFormat>Affichage à l'écran (4:3)</PresentationFormat>
  <Paragraphs>239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Oriel</vt:lpstr>
      <vt:lpstr>European identity face to the diversity of identities in Europe :   towards re-emmergence of borders ? </vt:lpstr>
      <vt:lpstr>INTRODUCTION</vt:lpstr>
      <vt:lpstr>.   Europe suffers from an existential crisis</vt:lpstr>
      <vt:lpstr> </vt:lpstr>
      <vt:lpstr>European identity is undermined </vt:lpstr>
      <vt:lpstr>Diapositive 6</vt:lpstr>
      <vt:lpstr>I : AN IDENTITY UNDER CONSTRUCTION</vt:lpstr>
      <vt:lpstr>I : AN IDENTITY UNDER CONSTRUCTION</vt:lpstr>
      <vt:lpstr>I : AN IDENTITY UNDER CONSTRUCTION</vt:lpstr>
      <vt:lpstr>I : AN IDENTITY UNDER CONSTRUCTION</vt:lpstr>
      <vt:lpstr>I : AN IDENTITY UNDER CONSTRUCTION</vt:lpstr>
      <vt:lpstr>I : AN IDENTITY UNDER CONSTRUCTION</vt:lpstr>
      <vt:lpstr>I : AN IDENTITY UNDER CONSTRUCTION</vt:lpstr>
      <vt:lpstr>I : AN IDENTITY UNDER CONSTRUCTION</vt:lpstr>
      <vt:lpstr>AN ELUSIVE TERRITORY</vt:lpstr>
      <vt:lpstr>AN ELUSIVE TERRITORY</vt:lpstr>
      <vt:lpstr>AN ELUSIVE TERRITORY</vt:lpstr>
      <vt:lpstr>I : AN IDENTITY UNDER CONSTRUCTION</vt:lpstr>
      <vt:lpstr>I : AN IDENTITY UNDER CONSTRUCTION</vt:lpstr>
      <vt:lpstr>I: AN IDENTITY UNDER CONSTRUCTION</vt:lpstr>
      <vt:lpstr>         II : THE ISSUES TO PERFECT THE CONSTRUCTION OF THE EUROPEAN IDENTITY </vt:lpstr>
      <vt:lpstr>A) EUROSCEPTICISM AND ITS CONSEQUENCES</vt:lpstr>
      <vt:lpstr>A) EUROSCEPTICISM AND ITS CONSEQUENCES </vt:lpstr>
      <vt:lpstr> 1 - EUROSCEPTICISM AND POPULISM  </vt:lpstr>
      <vt:lpstr>2 – THE SITUATION IN HUNGARY : </vt:lpstr>
      <vt:lpstr>2 - THE SITUATION IN HUNGARY : </vt:lpstr>
      <vt:lpstr>2 - THE SITUATION IN HUNGARY : </vt:lpstr>
      <vt:lpstr>2 - THE SITUATION IN HUNGARY : </vt:lpstr>
      <vt:lpstr>3 - EUROSCEPTISISM AND BREXIT</vt:lpstr>
      <vt:lpstr>B) TRANSCEND THE BORDERS BY IMPROVING THE DEMOCRACY IN EUROPE</vt:lpstr>
      <vt:lpstr>1 - THE NEED TO RESPOND TO DEMOCRATIC DEFICIT  </vt:lpstr>
      <vt:lpstr>2- TO ADDRESS LACK OF COMMUNICATION AND TRANSPARENCY</vt:lpstr>
      <vt:lpstr>2 - TO ADDRESS LACK OF COMMUNICATION AND TRANSPARENCY</vt:lpstr>
      <vt:lpstr>3 - ADVANCES REGARDING DEMOCRACY  </vt:lpstr>
      <vt:lpstr>3- ADVANCES REGARDING DEMOCRACY </vt:lpstr>
      <vt:lpstr>CONCLUSION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morga</dc:creator>
  <cp:lastModifiedBy>morga</cp:lastModifiedBy>
  <cp:revision>105</cp:revision>
  <dcterms:created xsi:type="dcterms:W3CDTF">2018-10-22T13:52:42Z</dcterms:created>
  <dcterms:modified xsi:type="dcterms:W3CDTF">2018-11-05T05:38:03Z</dcterms:modified>
</cp:coreProperties>
</file>