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1"/>
  </p:notesMasterIdLst>
  <p:sldIdLst>
    <p:sldId id="259" r:id="rId2"/>
    <p:sldId id="290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71" r:id="rId15"/>
    <p:sldId id="270" r:id="rId16"/>
    <p:sldId id="275" r:id="rId17"/>
    <p:sldId id="280" r:id="rId18"/>
    <p:sldId id="276" r:id="rId19"/>
    <p:sldId id="284" r:id="rId20"/>
    <p:sldId id="286" r:id="rId21"/>
    <p:sldId id="277" r:id="rId22"/>
    <p:sldId id="279" r:id="rId23"/>
    <p:sldId id="278" r:id="rId24"/>
    <p:sldId id="289" r:id="rId25"/>
    <p:sldId id="288" r:id="rId26"/>
    <p:sldId id="283" r:id="rId27"/>
    <p:sldId id="281" r:id="rId28"/>
    <p:sldId id="282" r:id="rId29"/>
    <p:sldId id="28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7715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E082-FD1D-4526-B2CF-95AF7DE4426C}" type="datetimeFigureOut">
              <a:rPr lang="fr-BE" smtClean="0"/>
              <a:t>05-11-18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85DFD-4A2B-4299-B356-75CDED20A97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665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Tkanks</a:t>
            </a:r>
            <a:r>
              <a:rPr lang="en-US" baseline="0" dirty="0" smtClean="0"/>
              <a:t> Birte for the invitation</a:t>
            </a:r>
          </a:p>
          <a:p>
            <a:r>
              <a:rPr lang="en-US" baseline="0" dirty="0" smtClean="0"/>
              <a:t>A first communication with first results</a:t>
            </a:r>
            <a:endParaRPr lang="en-US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Castle Talks on Cross-Border Cooperation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fabienne.leloup@uclouvain-mons.be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1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Franco-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 smtClean="0"/>
              <a:t>borders</a:t>
            </a:r>
            <a:r>
              <a:rPr lang="fr-BE" dirty="0" smtClean="0"/>
              <a:t> </a:t>
            </a:r>
            <a:r>
              <a:rPr lang="fr-BE" dirty="0" err="1" smtClean="0"/>
              <a:t>mainly</a:t>
            </a:r>
            <a:r>
              <a:rPr lang="fr-BE" dirty="0" smtClean="0"/>
              <a:t>,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specific</a:t>
            </a:r>
            <a:r>
              <a:rPr lang="fr-BE" baseline="0" smtClean="0"/>
              <a:t> situations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01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SOME ADDITIONAL DATA 2017-2016: Europe has to</a:t>
            </a:r>
            <a:r>
              <a:rPr lang="fr-BE" baseline="0" dirty="0" smtClean="0"/>
              <a:t> manage </a:t>
            </a:r>
            <a:r>
              <a:rPr lang="fr-BE" baseline="0" dirty="0" err="1" smtClean="0"/>
              <a:t>borders</a:t>
            </a:r>
            <a:r>
              <a:rPr lang="fr-BE" baseline="0" dirty="0" smtClean="0"/>
              <a:t> and to </a:t>
            </a:r>
            <a:r>
              <a:rPr lang="fr-BE" baseline="0" dirty="0" err="1" smtClean="0"/>
              <a:t>extend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external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policy</a:t>
            </a:r>
            <a:r>
              <a:rPr lang="fr-BE" baseline="0" smtClean="0"/>
              <a:t>: %%%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186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 254 personnes, 2015</a:t>
            </a:r>
          </a:p>
          <a:p>
            <a:r>
              <a:rPr lang="fr-BE" dirty="0" smtClean="0"/>
              <a:t>At the Franco-</a:t>
            </a:r>
            <a:r>
              <a:rPr lang="fr-BE" dirty="0" err="1" smtClean="0"/>
              <a:t>Belgian</a:t>
            </a:r>
            <a:r>
              <a:rPr lang="fr-BE" dirty="0" smtClean="0"/>
              <a:t> area</a:t>
            </a:r>
          </a:p>
          <a:p>
            <a:r>
              <a:rPr lang="fr-BE" dirty="0" smtClean="0"/>
              <a:t>7./82</a:t>
            </a:r>
            <a:r>
              <a:rPr lang="fr-BE" baseline="0" dirty="0" smtClean="0"/>
              <a:t> = 35%!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343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cross-border </a:t>
            </a:r>
            <a:r>
              <a:rPr lang="fr-BE" dirty="0" err="1" smtClean="0"/>
              <a:t>workers’s</a:t>
            </a:r>
            <a:r>
              <a:rPr lang="fr-BE" dirty="0" smtClean="0"/>
              <a:t> </a:t>
            </a:r>
            <a:r>
              <a:rPr lang="fr-BE" dirty="0" err="1" smtClean="0"/>
              <a:t>criticism</a:t>
            </a:r>
            <a:r>
              <a:rPr lang="fr-BE" dirty="0" smtClean="0"/>
              <a:t> </a:t>
            </a:r>
            <a:r>
              <a:rPr lang="fr-BE" dirty="0" err="1" smtClean="0"/>
              <a:t>against</a:t>
            </a:r>
            <a:r>
              <a:rPr lang="fr-BE" dirty="0" smtClean="0"/>
              <a:t> Europe (Philippe </a:t>
            </a:r>
            <a:r>
              <a:rPr lang="fr-BE" dirty="0" err="1" smtClean="0"/>
              <a:t>Hamman</a:t>
            </a:r>
            <a:r>
              <a:rPr lang="fr-BE" dirty="0" smtClean="0"/>
              <a:t>, 2010)</a:t>
            </a:r>
          </a:p>
          <a:p>
            <a:r>
              <a:rPr lang="fr-BE" dirty="0" smtClean="0"/>
              <a:t>The cross border </a:t>
            </a:r>
            <a:r>
              <a:rPr lang="fr-BE" dirty="0" err="1" smtClean="0"/>
              <a:t>cooperation</a:t>
            </a:r>
            <a:r>
              <a:rPr lang="fr-BE" dirty="0" smtClean="0"/>
              <a:t> as a source of opposition </a:t>
            </a:r>
            <a:r>
              <a:rPr lang="fr-BE" dirty="0" err="1" smtClean="0"/>
              <a:t>against</a:t>
            </a:r>
            <a:r>
              <a:rPr lang="fr-BE" dirty="0" smtClean="0"/>
              <a:t> Europe (Birte Wassenberg, 2010)</a:t>
            </a:r>
          </a:p>
          <a:p>
            <a:r>
              <a:rPr lang="fr-BE" dirty="0" err="1" smtClean="0"/>
              <a:t>Students</a:t>
            </a:r>
            <a:r>
              <a:rPr lang="fr-BE" dirty="0" smtClean="0"/>
              <a:t> </a:t>
            </a:r>
            <a:r>
              <a:rPr lang="fr-BE" dirty="0" err="1" smtClean="0"/>
              <a:t>linving</a:t>
            </a:r>
            <a:r>
              <a:rPr lang="fr-BE" dirty="0" smtClean="0"/>
              <a:t> in Lille, Arras or Mons for the </a:t>
            </a:r>
            <a:r>
              <a:rPr lang="fr-BE" dirty="0" err="1" smtClean="0"/>
              <a:t>bigger</a:t>
            </a:r>
            <a:r>
              <a:rPr lang="fr-BE" dirty="0" smtClean="0"/>
              <a:t> group or living in Mons and </a:t>
            </a:r>
            <a:r>
              <a:rPr lang="fr-BE" dirty="0" err="1" smtClean="0"/>
              <a:t>coming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Belgium</a:t>
            </a:r>
            <a:r>
              <a:rPr lang="fr-BE" dirty="0" smtClean="0"/>
              <a:t> + </a:t>
            </a:r>
            <a:r>
              <a:rPr lang="fr-BE" dirty="0" err="1" smtClean="0"/>
              <a:t>some</a:t>
            </a:r>
            <a:r>
              <a:rPr lang="fr-BE" dirty="0" smtClean="0"/>
              <a:t> Erasmus </a:t>
            </a:r>
            <a:r>
              <a:rPr lang="fr-BE" dirty="0" err="1" smtClean="0"/>
              <a:t>students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Greece</a:t>
            </a:r>
            <a:r>
              <a:rPr lang="fr-BE" dirty="0" smtClean="0"/>
              <a:t>, Portugal and 2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Brazil</a:t>
            </a:r>
            <a:endParaRPr lang="fr-BE" dirty="0" smtClean="0"/>
          </a:p>
          <a:p>
            <a:r>
              <a:rPr lang="fr-BE" dirty="0" smtClean="0"/>
              <a:t>65% 73%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037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Citizens</a:t>
            </a:r>
            <a:r>
              <a:rPr lang="fr-BE" baseline="0" dirty="0" smtClean="0"/>
              <a:t> love Europe, </a:t>
            </a:r>
            <a:r>
              <a:rPr lang="fr-BE" baseline="0" dirty="0" err="1" smtClean="0"/>
              <a:t>citizens</a:t>
            </a:r>
            <a:r>
              <a:rPr lang="fr-BE" baseline="0" dirty="0" smtClean="0"/>
              <a:t> love Europe not.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Macron’s</a:t>
            </a:r>
            <a:r>
              <a:rPr lang="fr-BE" baseline="0" dirty="0" smtClean="0"/>
              <a:t> call for participative </a:t>
            </a:r>
            <a:r>
              <a:rPr lang="fr-BE" baseline="0" dirty="0" err="1" smtClean="0"/>
              <a:t>survey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French people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of Europe, </a:t>
            </a:r>
            <a:r>
              <a:rPr lang="fr-BE" baseline="0" dirty="0" err="1" smtClean="0"/>
              <a:t>extended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around</a:t>
            </a:r>
            <a:r>
              <a:rPr lang="fr-BE" baseline="0" dirty="0" smtClean="0"/>
              <a:t> Europe</a:t>
            </a:r>
          </a:p>
          <a:p>
            <a:r>
              <a:rPr lang="fr-BE" baseline="0" dirty="0" smtClean="0"/>
              <a:t>Attention: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 people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ready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spend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afternoon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discussing</a:t>
            </a:r>
            <a:r>
              <a:rPr lang="fr-BE" baseline="0" dirty="0" smtClean="0"/>
              <a:t> about Europe!</a:t>
            </a:r>
          </a:p>
          <a:p>
            <a:r>
              <a:rPr lang="fr-BE" baseline="0" dirty="0" smtClean="0"/>
              <a:t>Events </a:t>
            </a:r>
            <a:r>
              <a:rPr lang="fr-BE" baseline="0" dirty="0" err="1" smtClean="0"/>
              <a:t>co-organised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MOT and the Jacques Delors Institute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5586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Une Europe qui nous prend au sérieux, Europe</a:t>
            </a:r>
            <a:r>
              <a:rPr lang="fr-BE" baseline="0" dirty="0" smtClean="0"/>
              <a:t> has to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us </a:t>
            </a:r>
            <a:r>
              <a:rPr lang="fr-BE" baseline="0" dirty="0" err="1" smtClean="0"/>
              <a:t>seriously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138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173 </a:t>
            </a:r>
            <a:r>
              <a:rPr lang="fr-BE" dirty="0" err="1" smtClean="0"/>
              <a:t>used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words</a:t>
            </a:r>
            <a:r>
              <a:rPr lang="fr-BE" baseline="0" dirty="0" smtClean="0"/>
              <a:t>/ </a:t>
            </a:r>
            <a:r>
              <a:rPr lang="fr-BE" baseline="0" dirty="0" err="1" smtClean="0"/>
              <a:t>coming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thirs</a:t>
            </a:r>
            <a:r>
              <a:rPr lang="fr-BE" baseline="0" dirty="0" smtClean="0"/>
              <a:t> part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9361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173 mots utilisés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5992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173 </a:t>
            </a:r>
            <a:r>
              <a:rPr lang="fr-BE" dirty="0" err="1" smtClean="0"/>
              <a:t>used</a:t>
            </a:r>
            <a:r>
              <a:rPr lang="fr-BE" dirty="0" smtClean="0"/>
              <a:t> </a:t>
            </a:r>
            <a:r>
              <a:rPr lang="fr-BE" dirty="0" err="1" smtClean="0"/>
              <a:t>words</a:t>
            </a:r>
            <a:r>
              <a:rPr lang="fr-BE" dirty="0" smtClean="0"/>
              <a:t> social = 7,5%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6503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Culture </a:t>
            </a:r>
            <a:r>
              <a:rPr lang="fr-BE" dirty="0" err="1" smtClean="0"/>
              <a:t>is</a:t>
            </a:r>
            <a:r>
              <a:rPr lang="fr-BE" dirty="0" smtClean="0"/>
              <a:t> no longer </a:t>
            </a:r>
            <a:r>
              <a:rPr lang="fr-BE" dirty="0" err="1" smtClean="0"/>
              <a:t>included</a:t>
            </a:r>
            <a:r>
              <a:rPr lang="fr-BE" dirty="0" smtClean="0"/>
              <a:t> in INTERREG programmes/ but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european</a:t>
            </a:r>
            <a:r>
              <a:rPr lang="fr-BE" baseline="0" dirty="0" smtClean="0"/>
              <a:t> instruments </a:t>
            </a:r>
            <a:r>
              <a:rPr lang="fr-BE" baseline="0" dirty="0" err="1" smtClean="0"/>
              <a:t>exist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European</a:t>
            </a:r>
            <a:r>
              <a:rPr lang="fr-BE" baseline="0" dirty="0" smtClean="0"/>
              <a:t> Capital of Culture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531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Journalist</a:t>
            </a:r>
            <a:r>
              <a:rPr lang="fr-BE" dirty="0" smtClean="0"/>
              <a:t> </a:t>
            </a:r>
            <a:r>
              <a:rPr lang="fr-BE" dirty="0" err="1" smtClean="0"/>
              <a:t>walked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Calais to the South</a:t>
            </a:r>
            <a:r>
              <a:rPr lang="fr-BE" baseline="0" dirty="0" smtClean="0"/>
              <a:t> of France, </a:t>
            </a:r>
            <a:r>
              <a:rPr lang="fr-BE" baseline="0" dirty="0" err="1" smtClean="0"/>
              <a:t>along</a:t>
            </a:r>
            <a:r>
              <a:rPr lang="fr-BE" baseline="0" dirty="0" smtClean="0"/>
              <a:t> the border,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rounds of the </a:t>
            </a:r>
            <a:r>
              <a:rPr lang="fr-BE" baseline="0" dirty="0" err="1" smtClean="0"/>
              <a:t>presidential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election</a:t>
            </a:r>
            <a:r>
              <a:rPr lang="fr-BE" baseline="0" dirty="0" smtClean="0"/>
              <a:t> in France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33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Franco-</a:t>
            </a:r>
            <a:r>
              <a:rPr lang="fr-BE" dirty="0" err="1" smtClean="0"/>
              <a:t>belgian</a:t>
            </a:r>
            <a:r>
              <a:rPr lang="fr-BE" dirty="0" smtClean="0"/>
              <a:t> border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5296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Luxembourg, France </a:t>
            </a:r>
            <a:r>
              <a:rPr lang="fr-BE" dirty="0" err="1" smtClean="0"/>
              <a:t>belgium</a:t>
            </a:r>
            <a:r>
              <a:rPr lang="fr-BE" dirty="0" smtClean="0"/>
              <a:t> and </a:t>
            </a:r>
            <a:r>
              <a:rPr lang="fr-BE" dirty="0" err="1" smtClean="0"/>
              <a:t>romania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3909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Castle Talks on Cross-Border Cooperation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fabienne.leloup@uclouvain-mons.be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 err="1" smtClean="0"/>
              <a:t>What</a:t>
            </a:r>
            <a:r>
              <a:rPr lang="fr-BE" b="1" dirty="0" smtClean="0"/>
              <a:t> do </a:t>
            </a:r>
            <a:r>
              <a:rPr lang="fr-BE" b="1" dirty="0" err="1" smtClean="0"/>
              <a:t>they</a:t>
            </a:r>
            <a:r>
              <a:rPr lang="fr-BE" b="1" dirty="0" smtClean="0"/>
              <a:t> </a:t>
            </a:r>
            <a:r>
              <a:rPr lang="fr-BE" b="1" dirty="0" err="1" smtClean="0"/>
              <a:t>say</a:t>
            </a:r>
            <a:r>
              <a:rPr lang="fr-BE" b="1" dirty="0" smtClean="0"/>
              <a:t> about Europe and </a:t>
            </a:r>
            <a:r>
              <a:rPr lang="fr-BE" b="1" dirty="0" err="1" smtClean="0"/>
              <a:t>borders</a:t>
            </a:r>
            <a:r>
              <a:rPr lang="fr-BE" dirty="0" smtClean="0"/>
              <a:t>?</a:t>
            </a:r>
          </a:p>
          <a:p>
            <a:pPr marL="0" indent="0">
              <a:buNone/>
            </a:pPr>
            <a:r>
              <a:rPr lang="fr-BE" dirty="0" err="1" smtClean="0"/>
              <a:t>They</a:t>
            </a:r>
            <a:r>
              <a:rPr lang="fr-BE" dirty="0" smtClean="0"/>
              <a:t> </a:t>
            </a:r>
            <a:r>
              <a:rPr lang="fr-BE" dirty="0" err="1" smtClean="0"/>
              <a:t>speak</a:t>
            </a:r>
            <a:r>
              <a:rPr lang="fr-BE" dirty="0" smtClean="0"/>
              <a:t> about: </a:t>
            </a:r>
          </a:p>
          <a:p>
            <a:pPr>
              <a:buFontTx/>
              <a:buChar char="-"/>
            </a:pPr>
            <a:r>
              <a:rPr lang="fr-BE" dirty="0" smtClean="0"/>
              <a:t>(</a:t>
            </a:r>
            <a:r>
              <a:rPr lang="fr-BE" dirty="0" err="1" smtClean="0"/>
              <a:t>im</a:t>
            </a:r>
            <a:r>
              <a:rPr lang="fr-BE" dirty="0" smtClean="0"/>
              <a:t>)migrants, </a:t>
            </a:r>
            <a:r>
              <a:rPr lang="fr-BE" dirty="0" err="1" smtClean="0"/>
              <a:t>refugees</a:t>
            </a:r>
            <a:r>
              <a:rPr lang="fr-BE" dirty="0" smtClean="0"/>
              <a:t>, </a:t>
            </a:r>
            <a:r>
              <a:rPr lang="fr-BE" dirty="0" err="1" smtClean="0"/>
              <a:t>terrorism</a:t>
            </a:r>
            <a:r>
              <a:rPr lang="fr-BE" dirty="0" smtClean="0"/>
              <a:t> (international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free circulation of </a:t>
            </a:r>
            <a:r>
              <a:rPr lang="fr-BE" dirty="0" err="1" smtClean="0"/>
              <a:t>goods</a:t>
            </a:r>
            <a:r>
              <a:rPr lang="fr-BE" dirty="0" smtClean="0"/>
              <a:t> and services &amp; </a:t>
            </a:r>
            <a:r>
              <a:rPr lang="fr-BE" dirty="0" err="1" smtClean="0"/>
              <a:t>competition</a:t>
            </a:r>
            <a:r>
              <a:rPr lang="fr-BE" dirty="0" smtClean="0"/>
              <a:t> and </a:t>
            </a:r>
            <a:r>
              <a:rPr lang="fr-BE" dirty="0" err="1" smtClean="0"/>
              <a:t>intra-European</a:t>
            </a:r>
            <a:r>
              <a:rPr lang="fr-BE" dirty="0" smtClean="0"/>
              <a:t> (social) dumping (international and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end of the « border » </a:t>
            </a:r>
            <a:r>
              <a:rPr lang="fr-BE" dirty="0" err="1" smtClean="0"/>
              <a:t>economy</a:t>
            </a:r>
            <a:r>
              <a:rPr lang="fr-BE" dirty="0" smtClean="0"/>
              <a:t> (local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cross-border </a:t>
            </a:r>
            <a:r>
              <a:rPr lang="fr-BE" dirty="0" err="1" smtClean="0"/>
              <a:t>mobility</a:t>
            </a:r>
            <a:r>
              <a:rPr lang="fr-BE" dirty="0" smtClean="0"/>
              <a:t> &amp; </a:t>
            </a:r>
            <a:r>
              <a:rPr lang="fr-BE" dirty="0" err="1" smtClean="0"/>
              <a:t>asymetry</a:t>
            </a:r>
            <a:r>
              <a:rPr lang="fr-BE" dirty="0" smtClean="0"/>
              <a:t> (local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961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 err="1" smtClean="0"/>
              <a:t>What</a:t>
            </a:r>
            <a:r>
              <a:rPr lang="fr-BE" b="1" dirty="0" smtClean="0"/>
              <a:t> do </a:t>
            </a:r>
            <a:r>
              <a:rPr lang="fr-BE" b="1" dirty="0" err="1" smtClean="0"/>
              <a:t>they</a:t>
            </a:r>
            <a:r>
              <a:rPr lang="fr-BE" b="1" dirty="0" smtClean="0"/>
              <a:t> </a:t>
            </a:r>
            <a:r>
              <a:rPr lang="fr-BE" b="1" dirty="0" err="1" smtClean="0"/>
              <a:t>say</a:t>
            </a:r>
            <a:r>
              <a:rPr lang="fr-BE" b="1" dirty="0" smtClean="0"/>
              <a:t> about Europe and </a:t>
            </a:r>
            <a:r>
              <a:rPr lang="fr-BE" b="1" dirty="0" err="1" smtClean="0"/>
              <a:t>borders</a:t>
            </a:r>
            <a:r>
              <a:rPr lang="fr-BE" dirty="0" smtClean="0"/>
              <a:t>?</a:t>
            </a:r>
          </a:p>
          <a:p>
            <a:pPr marL="0" indent="0">
              <a:buNone/>
            </a:pPr>
            <a:r>
              <a:rPr lang="fr-BE" dirty="0" err="1" smtClean="0"/>
              <a:t>They</a:t>
            </a:r>
            <a:r>
              <a:rPr lang="fr-BE" dirty="0" smtClean="0"/>
              <a:t> </a:t>
            </a:r>
            <a:r>
              <a:rPr lang="fr-BE" dirty="0" err="1" smtClean="0"/>
              <a:t>speak</a:t>
            </a:r>
            <a:r>
              <a:rPr lang="fr-BE" dirty="0" smtClean="0"/>
              <a:t> about: </a:t>
            </a:r>
          </a:p>
          <a:p>
            <a:pPr>
              <a:buFontTx/>
              <a:buChar char="-"/>
            </a:pPr>
            <a:r>
              <a:rPr lang="fr-BE" dirty="0" smtClean="0"/>
              <a:t>(</a:t>
            </a:r>
            <a:r>
              <a:rPr lang="fr-BE" dirty="0" err="1" smtClean="0"/>
              <a:t>im</a:t>
            </a:r>
            <a:r>
              <a:rPr lang="fr-BE" dirty="0" smtClean="0"/>
              <a:t>)migrants, </a:t>
            </a:r>
            <a:r>
              <a:rPr lang="fr-BE" dirty="0" err="1" smtClean="0"/>
              <a:t>refugees</a:t>
            </a:r>
            <a:r>
              <a:rPr lang="fr-BE" dirty="0" smtClean="0"/>
              <a:t>, </a:t>
            </a:r>
            <a:r>
              <a:rPr lang="fr-BE" dirty="0" err="1" smtClean="0"/>
              <a:t>terrorism</a:t>
            </a:r>
            <a:r>
              <a:rPr lang="fr-BE" dirty="0" smtClean="0"/>
              <a:t> (international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free circulation of </a:t>
            </a:r>
            <a:r>
              <a:rPr lang="fr-BE" dirty="0" err="1" smtClean="0"/>
              <a:t>goods</a:t>
            </a:r>
            <a:r>
              <a:rPr lang="fr-BE" dirty="0" smtClean="0"/>
              <a:t> and services &amp; </a:t>
            </a:r>
            <a:r>
              <a:rPr lang="fr-BE" dirty="0" err="1" smtClean="0"/>
              <a:t>competition</a:t>
            </a:r>
            <a:r>
              <a:rPr lang="fr-BE" dirty="0" smtClean="0"/>
              <a:t> and </a:t>
            </a:r>
            <a:r>
              <a:rPr lang="fr-BE" dirty="0" err="1" smtClean="0"/>
              <a:t>intra-European</a:t>
            </a:r>
            <a:r>
              <a:rPr lang="fr-BE" dirty="0" smtClean="0"/>
              <a:t> (social) dumping (international and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end of the « border » </a:t>
            </a:r>
            <a:r>
              <a:rPr lang="fr-BE" dirty="0" err="1" smtClean="0"/>
              <a:t>economy</a:t>
            </a:r>
            <a:r>
              <a:rPr lang="fr-BE" dirty="0" smtClean="0"/>
              <a:t> (local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pPr>
              <a:buFontTx/>
              <a:buChar char="-"/>
            </a:pPr>
            <a:r>
              <a:rPr lang="fr-BE" dirty="0" smtClean="0"/>
              <a:t>cross-border </a:t>
            </a:r>
            <a:r>
              <a:rPr lang="fr-BE" dirty="0" err="1" smtClean="0"/>
              <a:t>mobility</a:t>
            </a:r>
            <a:r>
              <a:rPr lang="fr-BE" dirty="0" smtClean="0"/>
              <a:t> &amp; </a:t>
            </a:r>
            <a:r>
              <a:rPr lang="fr-BE" dirty="0" err="1" smtClean="0"/>
              <a:t>asymetry</a:t>
            </a:r>
            <a:r>
              <a:rPr lang="fr-BE" dirty="0" smtClean="0"/>
              <a:t> (local </a:t>
            </a:r>
            <a:r>
              <a:rPr lang="fr-BE" dirty="0" err="1" smtClean="0"/>
              <a:t>level</a:t>
            </a:r>
            <a:r>
              <a:rPr lang="fr-BE" dirty="0" smtClean="0"/>
              <a:t>),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79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Data: a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brief</a:t>
            </a:r>
            <a:r>
              <a:rPr lang="fr-BE" dirty="0" smtClean="0"/>
              <a:t> </a:t>
            </a:r>
            <a:r>
              <a:rPr lang="fr-BE" dirty="0" err="1" smtClean="0"/>
              <a:t>review</a:t>
            </a:r>
            <a:r>
              <a:rPr lang="fr-BE" dirty="0" smtClean="0"/>
              <a:t> of </a:t>
            </a:r>
            <a:r>
              <a:rPr lang="fr-BE" dirty="0" err="1" smtClean="0"/>
              <a:t>literature</a:t>
            </a:r>
            <a:r>
              <a:rPr lang="fr-BE" dirty="0" smtClean="0"/>
              <a:t> </a:t>
            </a:r>
            <a:r>
              <a:rPr lang="fr-BE" dirty="0" err="1" smtClean="0"/>
              <a:t>manily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French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speaking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political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studies</a:t>
            </a:r>
            <a:r>
              <a:rPr lang="fr-BE" baseline="0" dirty="0" smtClean="0"/>
              <a:t> </a:t>
            </a:r>
          </a:p>
          <a:p>
            <a:r>
              <a:rPr lang="fr-BE" baseline="0" dirty="0" smtClean="0"/>
              <a:t>A </a:t>
            </a:r>
            <a:r>
              <a:rPr lang="fr-BE" baseline="0" dirty="0" err="1" smtClean="0"/>
              <a:t>survey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begun</a:t>
            </a:r>
            <a:r>
              <a:rPr lang="fr-BE" baseline="0" dirty="0" smtClean="0"/>
              <a:t> in 2015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’ perceptions about border, cross border </a:t>
            </a:r>
            <a:r>
              <a:rPr lang="fr-BE" baseline="0" dirty="0" err="1" smtClean="0"/>
              <a:t>cooperation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incidentally</a:t>
            </a:r>
            <a:r>
              <a:rPr lang="fr-BE" baseline="0" dirty="0" smtClean="0"/>
              <a:t> Europe + </a:t>
            </a:r>
            <a:r>
              <a:rPr lang="fr-BE" baseline="0" dirty="0" err="1" smtClean="0"/>
              <a:t>survey</a:t>
            </a:r>
            <a:r>
              <a:rPr lang="fr-BE" baseline="0" dirty="0" smtClean="0"/>
              <a:t> of 254 people Lille T K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experience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a collective intelligence </a:t>
            </a:r>
            <a:r>
              <a:rPr lang="fr-BE" dirty="0" err="1" smtClean="0"/>
              <a:t>during</a:t>
            </a:r>
            <a:r>
              <a:rPr lang="fr-BE" dirty="0" smtClean="0"/>
              <a:t> an </a:t>
            </a:r>
            <a:r>
              <a:rPr lang="fr-BE" dirty="0" err="1" smtClean="0"/>
              <a:t>event</a:t>
            </a:r>
            <a:r>
              <a:rPr lang="fr-BE" dirty="0" smtClean="0"/>
              <a:t> </a:t>
            </a:r>
            <a:r>
              <a:rPr lang="fr-BE" dirty="0" err="1" smtClean="0"/>
              <a:t>grouping</a:t>
            </a:r>
            <a:r>
              <a:rPr lang="fr-BE" dirty="0" smtClean="0"/>
              <a:t> about 150 people </a:t>
            </a:r>
            <a:r>
              <a:rPr lang="fr-BE" dirty="0" err="1" smtClean="0"/>
              <a:t>from</a:t>
            </a:r>
            <a:r>
              <a:rPr lang="fr-BE" baseline="0" dirty="0" smtClean="0"/>
              <a:t> the Franco-</a:t>
            </a:r>
            <a:r>
              <a:rPr lang="fr-BE" baseline="0" dirty="0" err="1" smtClean="0"/>
              <a:t>Belgian</a:t>
            </a:r>
            <a:r>
              <a:rPr lang="fr-BE" baseline="0" dirty="0" smtClean="0"/>
              <a:t> border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05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Data: a </a:t>
            </a:r>
            <a:r>
              <a:rPr lang="fr-BE" dirty="0" err="1" smtClean="0"/>
              <a:t>brief</a:t>
            </a:r>
            <a:r>
              <a:rPr lang="fr-BE" dirty="0" smtClean="0"/>
              <a:t> </a:t>
            </a:r>
            <a:r>
              <a:rPr lang="fr-BE" dirty="0" err="1" smtClean="0"/>
              <a:t>review</a:t>
            </a:r>
            <a:r>
              <a:rPr lang="fr-BE" dirty="0" smtClean="0"/>
              <a:t> of </a:t>
            </a:r>
            <a:r>
              <a:rPr lang="fr-BE" dirty="0" err="1" smtClean="0"/>
              <a:t>literature</a:t>
            </a:r>
            <a:r>
              <a:rPr lang="fr-BE" dirty="0" smtClean="0"/>
              <a:t> </a:t>
            </a:r>
            <a:r>
              <a:rPr lang="fr-BE" dirty="0" err="1" smtClean="0"/>
              <a:t>manily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French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speaking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political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studies</a:t>
            </a:r>
            <a:r>
              <a:rPr lang="fr-BE" baseline="0" dirty="0" smtClean="0"/>
              <a:t> </a:t>
            </a:r>
          </a:p>
          <a:p>
            <a:r>
              <a:rPr lang="fr-BE" baseline="0" dirty="0" smtClean="0"/>
              <a:t>A </a:t>
            </a:r>
            <a:r>
              <a:rPr lang="fr-BE" baseline="0" dirty="0" err="1" smtClean="0"/>
              <a:t>survey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begun</a:t>
            </a:r>
            <a:r>
              <a:rPr lang="fr-BE" baseline="0" dirty="0" smtClean="0"/>
              <a:t> in 2015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students</a:t>
            </a:r>
            <a:r>
              <a:rPr lang="fr-BE" baseline="0" dirty="0" smtClean="0"/>
              <a:t>’ perceptions about border, cross border </a:t>
            </a:r>
            <a:r>
              <a:rPr lang="fr-BE" baseline="0" dirty="0" err="1" smtClean="0"/>
              <a:t>cooperation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incidentally</a:t>
            </a:r>
            <a:r>
              <a:rPr lang="fr-BE" baseline="0" dirty="0" smtClean="0"/>
              <a:t> Europe</a:t>
            </a:r>
          </a:p>
          <a:p>
            <a:r>
              <a:rPr lang="fr-BE" dirty="0" smtClean="0"/>
              <a:t>The consultation,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experience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a collective intelligence </a:t>
            </a:r>
            <a:r>
              <a:rPr lang="fr-BE" dirty="0" err="1" smtClean="0"/>
              <a:t>during</a:t>
            </a:r>
            <a:r>
              <a:rPr lang="fr-BE" dirty="0" smtClean="0"/>
              <a:t> an </a:t>
            </a:r>
            <a:r>
              <a:rPr lang="fr-BE" dirty="0" err="1" smtClean="0"/>
              <a:t>event</a:t>
            </a:r>
            <a:r>
              <a:rPr lang="fr-BE" dirty="0" smtClean="0"/>
              <a:t> </a:t>
            </a:r>
            <a:r>
              <a:rPr lang="fr-BE" dirty="0" err="1" smtClean="0"/>
              <a:t>grouping</a:t>
            </a:r>
            <a:r>
              <a:rPr lang="fr-BE" dirty="0" smtClean="0"/>
              <a:t> about 150 people </a:t>
            </a:r>
            <a:r>
              <a:rPr lang="fr-BE" dirty="0" err="1" smtClean="0"/>
              <a:t>from</a:t>
            </a:r>
            <a:r>
              <a:rPr lang="fr-BE" baseline="0" dirty="0" smtClean="0"/>
              <a:t> the Franco-</a:t>
            </a:r>
            <a:r>
              <a:rPr lang="fr-BE" baseline="0" dirty="0" err="1" smtClean="0"/>
              <a:t>Belgian</a:t>
            </a:r>
            <a:r>
              <a:rPr lang="fr-BE" baseline="0" dirty="0" smtClean="0"/>
              <a:t> border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67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Euroscepticism</a:t>
            </a:r>
            <a:r>
              <a:rPr lang="fr-BE" dirty="0" smtClean="0"/>
              <a:t> </a:t>
            </a:r>
            <a:r>
              <a:rPr lang="fr-BE" dirty="0" err="1" smtClean="0"/>
              <a:t>connected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populisme/ </a:t>
            </a:r>
            <a:r>
              <a:rPr lang="fr-BE" baseline="0" dirty="0" err="1" smtClean="0"/>
              <a:t>populist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political</a:t>
            </a:r>
            <a:r>
              <a:rPr lang="fr-BE" baseline="0" dirty="0" smtClean="0"/>
              <a:t> paries</a:t>
            </a:r>
          </a:p>
          <a:p>
            <a:r>
              <a:rPr lang="fr-BE" dirty="0" err="1" smtClean="0"/>
              <a:t>Both</a:t>
            </a:r>
            <a:r>
              <a:rPr lang="fr-BE" dirty="0" smtClean="0"/>
              <a:t> </a:t>
            </a:r>
            <a:r>
              <a:rPr lang="fr-BE" dirty="0" err="1" smtClean="0"/>
              <a:t>against</a:t>
            </a:r>
            <a:r>
              <a:rPr lang="fr-BE" dirty="0" smtClean="0"/>
              <a:t> </a:t>
            </a:r>
            <a:r>
              <a:rPr lang="fr-BE" dirty="0" err="1" smtClean="0"/>
              <a:t>globalization</a:t>
            </a:r>
            <a:r>
              <a:rPr lang="fr-BE" dirty="0" smtClean="0"/>
              <a:t> and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integration</a:t>
            </a:r>
            <a:r>
              <a:rPr lang="fr-BE" dirty="0" smtClean="0"/>
              <a:t> but for 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reasons</a:t>
            </a:r>
            <a:r>
              <a:rPr lang="fr-BE" dirty="0" smtClean="0"/>
              <a:t> (</a:t>
            </a:r>
            <a:r>
              <a:rPr lang="fr-BE" dirty="0" err="1" smtClean="0"/>
              <a:t>prtectionnism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antiliberal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view</a:t>
            </a:r>
            <a:r>
              <a:rPr lang="fr-BE" baseline="0" dirty="0" smtClean="0"/>
              <a:t>)</a:t>
            </a:r>
          </a:p>
          <a:p>
            <a:r>
              <a:rPr lang="fr-BE" baseline="0" dirty="0" smtClean="0"/>
              <a:t>Soft or hard </a:t>
            </a:r>
            <a:r>
              <a:rPr lang="fr-BE" baseline="0" dirty="0" err="1" smtClean="0"/>
              <a:t>euroscepticism</a:t>
            </a:r>
            <a:endParaRPr lang="fr-BE" baseline="0" dirty="0" smtClean="0"/>
          </a:p>
          <a:p>
            <a:r>
              <a:rPr lang="fr-BE" baseline="0" dirty="0" smtClean="0"/>
              <a:t>Referendum // inclusion of </a:t>
            </a:r>
            <a:r>
              <a:rPr lang="fr-BE" baseline="0" dirty="0" err="1" smtClean="0"/>
              <a:t>Ukrainia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Bétrice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Giblin</a:t>
            </a:r>
            <a:r>
              <a:rPr lang="fr-BE" baseline="0" dirty="0" smtClean="0"/>
              <a:t>, Hérodote, 2017</a:t>
            </a: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2016 : a referendum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refuse the agreement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Ukrania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EU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Netherlands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eurscepticist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politicians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anti-Europe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32% of people have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voted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61%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agreement,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20% or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anti-european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peole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Neth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241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Bouillaud 2014 – 2011) </a:t>
            </a:r>
            <a:r>
              <a:rPr lang="fr-BE" dirty="0" err="1" smtClean="0"/>
              <a:t>Ivaldi</a:t>
            </a:r>
            <a:r>
              <a:rPr lang="fr-BE" dirty="0" smtClean="0"/>
              <a:t> (2014-2018) or </a:t>
            </a:r>
            <a:r>
              <a:rPr lang="fr-BE" dirty="0" err="1" smtClean="0"/>
              <a:t>Schraff</a:t>
            </a:r>
            <a:r>
              <a:rPr lang="fr-BE" dirty="0" smtClean="0"/>
              <a:t>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 smtClean="0"/>
              <a:t>Bailoni</a:t>
            </a:r>
            <a:r>
              <a:rPr lang="fr-BE" dirty="0" smtClean="0"/>
              <a:t> Hérodote,</a:t>
            </a:r>
            <a:r>
              <a:rPr lang="fr-BE" baseline="0" dirty="0" smtClean="0"/>
              <a:t> 2017: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Boston :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75,6%; 10,6% of the people are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 in 2011 (1,5% of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in 2001);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unemployment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pressure on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wages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rents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Sunderland: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Nissau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61,3% for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62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1973-2002; transversal data; </a:t>
            </a:r>
            <a:r>
              <a:rPr lang="fr-BE" dirty="0" err="1" smtClean="0"/>
              <a:t>From</a:t>
            </a:r>
            <a:r>
              <a:rPr lang="fr-BE" dirty="0" smtClean="0"/>
              <a:t> 1973 to 2007,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Delmotte, Florence ; Van Ingelgom, Virginie ;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Mercenier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Heidi. </a:t>
            </a:r>
            <a:r>
              <a:rPr lang="fr-B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Belonging</a:t>
            </a:r>
            <a:r>
              <a:rPr lang="fr-B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B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Indifference</a:t>
            </a:r>
            <a:r>
              <a:rPr lang="fr-B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Europe: A Study of Young People in Brussels.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In: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Social Research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Vol. 42, p. 227-249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(2017)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5DFD-4A2B-4299-B356-75CDED20A97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316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2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6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0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0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9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2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ne.leloup@uclouvain-mons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l0hNF_ft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eEUxQGIrs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abienne.leloup@uclouvain-mons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2474" y="18403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Frustration, disillusion and disengagement with the European idea at EU borders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i="1" dirty="0" smtClean="0"/>
              <a:t>Euroscepticism? </a:t>
            </a:r>
            <a:br>
              <a:rPr lang="en-US" sz="4000" b="1" i="1" dirty="0" smtClean="0"/>
            </a:br>
            <a:r>
              <a:rPr lang="en-US" sz="4000" b="1" i="1" dirty="0" smtClean="0"/>
              <a:t>Border and Citizenship.</a:t>
            </a:r>
            <a:endParaRPr lang="en-US" sz="4000" i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22474" y="496660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BE" dirty="0" smtClean="0">
                <a:hlinkClick r:id="rId3"/>
              </a:rPr>
              <a:t>fabienne.leloup@uclouvain-mons.be</a:t>
            </a:r>
            <a:endParaRPr lang="fr-BE" dirty="0" smtClean="0"/>
          </a:p>
          <a:p>
            <a:r>
              <a:rPr lang="fr-BE" dirty="0" smtClean="0"/>
              <a:t>CESPOL - IFD</a:t>
            </a:r>
          </a:p>
          <a:p>
            <a:r>
              <a:rPr lang="fr-BE" dirty="0" err="1" smtClean="0"/>
              <a:t>UCLouvain</a:t>
            </a:r>
            <a:r>
              <a:rPr lang="fr-BE" dirty="0" smtClean="0"/>
              <a:t> Campus FUCaM Mons</a:t>
            </a:r>
          </a:p>
          <a:p>
            <a:r>
              <a:rPr lang="en-US" dirty="0"/>
              <a:t>https://ifd.hypotheses.org/</a:t>
            </a:r>
          </a:p>
        </p:txBody>
      </p:sp>
      <p:pic>
        <p:nvPicPr>
          <p:cNvPr id="9" name="Image 2" descr="https://cdn.uclouvain.be/groups/cms-editors-univ/UCLouvain_Logo_72p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76" y="274588"/>
            <a:ext cx="2540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454152" y="160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The Identity crisis of Europe: Euroscepticism in border regions</a:t>
            </a:r>
            <a:endParaRPr lang="fr-B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3" y="5531195"/>
            <a:ext cx="2254882" cy="10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euroscepticism</a:t>
            </a:r>
            <a:r>
              <a:rPr lang="fr-BE" dirty="0" smtClean="0"/>
              <a:t> to </a:t>
            </a:r>
            <a:r>
              <a:rPr lang="fr-BE" dirty="0" err="1" smtClean="0"/>
              <a:t>disingagement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Van Ingelgom, 2014 (</a:t>
            </a:r>
            <a:r>
              <a:rPr lang="fr-BE" dirty="0" err="1" smtClean="0"/>
              <a:t>e.a</a:t>
            </a:r>
            <a:r>
              <a:rPr lang="fr-BE" dirty="0" smtClean="0"/>
              <a:t>.)</a:t>
            </a:r>
          </a:p>
          <a:p>
            <a:pPr marL="457200" lvl="1" indent="0">
              <a:buNone/>
            </a:pPr>
            <a:r>
              <a:rPr lang="fr-BE" dirty="0" err="1" smtClean="0"/>
              <a:t>Belgium</a:t>
            </a:r>
            <a:r>
              <a:rPr lang="fr-BE" dirty="0" smtClean="0"/>
              <a:t>, </a:t>
            </a:r>
            <a:r>
              <a:rPr lang="fr-BE" dirty="0"/>
              <a:t>France, </a:t>
            </a:r>
            <a:r>
              <a:rPr lang="fr-BE" dirty="0" smtClean="0"/>
              <a:t>Germany, </a:t>
            </a:r>
            <a:r>
              <a:rPr lang="fr-BE" dirty="0" err="1" smtClean="0"/>
              <a:t>Italy</a:t>
            </a:r>
            <a:r>
              <a:rPr lang="fr-BE" dirty="0" smtClean="0"/>
              <a:t>, the </a:t>
            </a:r>
            <a:r>
              <a:rPr lang="fr-BE" dirty="0" err="1" smtClean="0"/>
              <a:t>Netherlands</a:t>
            </a:r>
            <a:r>
              <a:rPr lang="fr-BE" dirty="0" smtClean="0"/>
              <a:t>, </a:t>
            </a:r>
            <a:r>
              <a:rPr lang="fr-BE" dirty="0" err="1" smtClean="0"/>
              <a:t>Denmark</a:t>
            </a:r>
            <a:r>
              <a:rPr lang="fr-BE" dirty="0" smtClean="0"/>
              <a:t>, </a:t>
            </a:r>
            <a:r>
              <a:rPr lang="fr-BE" dirty="0" err="1" smtClean="0"/>
              <a:t>Irland</a:t>
            </a:r>
            <a:r>
              <a:rPr lang="fr-BE" dirty="0" smtClean="0"/>
              <a:t> and Great </a:t>
            </a:r>
            <a:r>
              <a:rPr lang="fr-BE" dirty="0" err="1" smtClean="0"/>
              <a:t>Britain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after</a:t>
            </a:r>
            <a:r>
              <a:rPr lang="fr-BE" dirty="0" smtClean="0"/>
              <a:t> 1991, a </a:t>
            </a:r>
            <a:r>
              <a:rPr lang="fr-BE" dirty="0" err="1" smtClean="0"/>
              <a:t>weaker</a:t>
            </a:r>
            <a:r>
              <a:rPr lang="fr-BE" dirty="0" smtClean="0"/>
              <a:t> « permissive support » plus </a:t>
            </a:r>
            <a:r>
              <a:rPr lang="fr-BE" b="1" dirty="0" err="1" smtClean="0"/>
              <a:t>indifference</a:t>
            </a:r>
            <a:r>
              <a:rPr lang="fr-BE" dirty="0" smtClean="0"/>
              <a:t> more </a:t>
            </a:r>
            <a:r>
              <a:rPr lang="fr-BE" dirty="0" err="1" smtClean="0"/>
              <a:t>than</a:t>
            </a:r>
            <a:r>
              <a:rPr lang="fr-BE" dirty="0" smtClean="0"/>
              <a:t> a </a:t>
            </a:r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 smtClean="0"/>
              <a:t>oppositon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In </a:t>
            </a:r>
            <a:r>
              <a:rPr lang="fr-BE" dirty="0" err="1" smtClean="0"/>
              <a:t>general</a:t>
            </a:r>
            <a:r>
              <a:rPr lang="fr-BE" dirty="0" smtClean="0"/>
              <a:t>, </a:t>
            </a:r>
            <a:r>
              <a:rPr lang="fr-BE" dirty="0" err="1" smtClean="0"/>
              <a:t>indifference</a:t>
            </a:r>
            <a:r>
              <a:rPr lang="fr-BE" dirty="0" smtClean="0"/>
              <a:t> and </a:t>
            </a:r>
            <a:r>
              <a:rPr lang="fr-BE" dirty="0" err="1" smtClean="0"/>
              <a:t>indecision</a:t>
            </a:r>
            <a:endParaRPr lang="fr-BE" dirty="0" smtClean="0"/>
          </a:p>
          <a:p>
            <a:pPr marL="0" indent="0">
              <a:buNone/>
            </a:pPr>
            <a:r>
              <a:rPr lang="fr-BE" dirty="0"/>
              <a:t>Exit, hard or soft </a:t>
            </a:r>
            <a:r>
              <a:rPr lang="fr-BE" dirty="0" err="1"/>
              <a:t>euroscepticism</a:t>
            </a:r>
            <a:endParaRPr lang="fr-BE" dirty="0"/>
          </a:p>
          <a:p>
            <a:pPr marL="457200" lvl="1" indent="0">
              <a:buNone/>
            </a:pPr>
            <a:r>
              <a:rPr lang="fr-BE" dirty="0" err="1"/>
              <a:t>Results</a:t>
            </a:r>
            <a:r>
              <a:rPr lang="fr-BE" dirty="0"/>
              <a:t> : </a:t>
            </a:r>
            <a:r>
              <a:rPr lang="fr-BE" dirty="0" err="1" smtClean="0"/>
              <a:t>diversified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FN </a:t>
            </a:r>
            <a:r>
              <a:rPr lang="fr-BE" dirty="0" err="1"/>
              <a:t>from</a:t>
            </a:r>
            <a:r>
              <a:rPr lang="fr-BE" dirty="0"/>
              <a:t> 3 to 24 </a:t>
            </a:r>
            <a:r>
              <a:rPr lang="fr-BE" dirty="0" err="1"/>
              <a:t>seats</a:t>
            </a:r>
            <a:r>
              <a:rPr lang="fr-BE" dirty="0"/>
              <a:t>, UKIP : </a:t>
            </a:r>
            <a:r>
              <a:rPr lang="fr-BE" dirty="0" err="1"/>
              <a:t>from</a:t>
            </a:r>
            <a:r>
              <a:rPr lang="fr-BE" dirty="0"/>
              <a:t> 13 to 24 </a:t>
            </a:r>
            <a:r>
              <a:rPr lang="fr-BE" dirty="0" err="1"/>
              <a:t>seats</a:t>
            </a:r>
            <a:r>
              <a:rPr lang="fr-BE" dirty="0"/>
              <a:t> (2009, 2014)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3047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</a:t>
            </a:r>
            <a:r>
              <a:rPr lang="fr-BE" dirty="0" err="1" smtClean="0"/>
              <a:t>borders</a:t>
            </a:r>
            <a:r>
              <a:rPr lang="fr-BE" dirty="0" smtClean="0"/>
              <a:t> and </a:t>
            </a:r>
            <a:r>
              <a:rPr lang="fr-BE" dirty="0" err="1" smtClean="0"/>
              <a:t>citizenship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6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The </a:t>
            </a:r>
            <a:r>
              <a:rPr lang="fr-BE" dirty="0" err="1" smtClean="0"/>
              <a:t>choice</a:t>
            </a:r>
            <a:r>
              <a:rPr lang="fr-BE" dirty="0" smtClean="0"/>
              <a:t> of </a:t>
            </a:r>
            <a:r>
              <a:rPr lang="fr-BE" dirty="0" err="1" smtClean="0"/>
              <a:t>shifting</a:t>
            </a:r>
            <a:r>
              <a:rPr lang="fr-BE" dirty="0" smtClean="0"/>
              <a:t> </a:t>
            </a:r>
          </a:p>
          <a:p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study</a:t>
            </a:r>
            <a:r>
              <a:rPr lang="fr-BE" dirty="0" smtClean="0"/>
              <a:t> of the </a:t>
            </a:r>
            <a:r>
              <a:rPr lang="fr-BE" dirty="0" err="1" smtClean="0"/>
              <a:t>political</a:t>
            </a:r>
            <a:r>
              <a:rPr lang="fr-BE" dirty="0" smtClean="0"/>
              <a:t> parties or the </a:t>
            </a:r>
            <a:r>
              <a:rPr lang="fr-BE" dirty="0" err="1" smtClean="0"/>
              <a:t>political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fr-BE" dirty="0" smtClean="0"/>
          </a:p>
          <a:p>
            <a:r>
              <a:rPr lang="fr-BE" dirty="0"/>
              <a:t>t</a:t>
            </a:r>
            <a:r>
              <a:rPr lang="fr-BE" dirty="0" smtClean="0"/>
              <a:t>o the </a:t>
            </a:r>
            <a:r>
              <a:rPr lang="fr-BE" dirty="0" err="1" smtClean="0"/>
              <a:t>analysis</a:t>
            </a:r>
            <a:r>
              <a:rPr lang="fr-BE" dirty="0" smtClean="0"/>
              <a:t> of </a:t>
            </a:r>
            <a:r>
              <a:rPr lang="fr-BE" dirty="0" err="1"/>
              <a:t>what</a:t>
            </a:r>
            <a:r>
              <a:rPr lang="fr-BE" dirty="0"/>
              <a:t> local </a:t>
            </a:r>
            <a:r>
              <a:rPr lang="fr-BE" dirty="0" smtClean="0"/>
              <a:t>population </a:t>
            </a:r>
            <a:r>
              <a:rPr lang="fr-BE" dirty="0"/>
              <a:t>live, </a:t>
            </a:r>
            <a:r>
              <a:rPr lang="fr-BE" dirty="0" err="1" smtClean="0"/>
              <a:t>what</a:t>
            </a:r>
            <a:r>
              <a:rPr lang="fr-BE" dirty="0" smtClean="0"/>
              <a:t> people </a:t>
            </a:r>
            <a:r>
              <a:rPr lang="fr-BE" dirty="0" err="1" smtClean="0"/>
              <a:t>feel</a:t>
            </a:r>
            <a:r>
              <a:rPr lang="fr-BE" dirty="0" smtClean="0"/>
              <a:t>, </a:t>
            </a: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they</a:t>
            </a:r>
            <a:r>
              <a:rPr lang="fr-BE" dirty="0" smtClean="0"/>
              <a:t> </a:t>
            </a:r>
            <a:r>
              <a:rPr lang="fr-BE" dirty="0" err="1" smtClean="0"/>
              <a:t>want</a:t>
            </a:r>
            <a:r>
              <a:rPr lang="fr-BE" dirty="0" smtClean="0"/>
              <a:t> to </a:t>
            </a:r>
            <a:r>
              <a:rPr lang="fr-BE" dirty="0" err="1" smtClean="0"/>
              <a:t>say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3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</a:t>
            </a:r>
            <a:r>
              <a:rPr lang="fr-BE" dirty="0" err="1" smtClean="0"/>
              <a:t>borders</a:t>
            </a:r>
            <a:r>
              <a:rPr lang="fr-BE" dirty="0" smtClean="0"/>
              <a:t> and </a:t>
            </a:r>
            <a:r>
              <a:rPr lang="fr-BE" dirty="0" err="1" smtClean="0"/>
              <a:t>citizenship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3000" dirty="0" err="1" smtClean="0"/>
              <a:t>Borders</a:t>
            </a:r>
            <a:endParaRPr lang="fr-BE" sz="3000" dirty="0"/>
          </a:p>
        </p:txBody>
      </p:sp>
    </p:spTree>
    <p:extLst>
      <p:ext uri="{BB962C8B-B14F-4D97-AF65-F5344CB8AC3E}">
        <p14:creationId xmlns:p14="http://schemas.microsoft.com/office/powerpoint/2010/main" val="3964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</a:t>
            </a:r>
            <a:r>
              <a:rPr lang="fr-BE" dirty="0" smtClean="0"/>
              <a:t>he </a:t>
            </a:r>
            <a:r>
              <a:rPr lang="fr-BE" dirty="0" err="1" smtClean="0"/>
              <a:t>interest</a:t>
            </a:r>
            <a:r>
              <a:rPr lang="fr-BE" dirty="0" smtClean="0"/>
              <a:t> of the border (2015)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T</a:t>
            </a:r>
            <a:r>
              <a:rPr lang="fr-BE" dirty="0" smtClean="0"/>
              <a:t>he border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necessary</a:t>
            </a:r>
            <a:r>
              <a:rPr lang="fr-BE" dirty="0" smtClean="0"/>
              <a:t> for the power: 		</a:t>
            </a:r>
            <a:r>
              <a:rPr lang="fr-BE" dirty="0" err="1" smtClean="0"/>
              <a:t>Yes</a:t>
            </a:r>
            <a:r>
              <a:rPr lang="fr-BE" dirty="0" smtClean="0"/>
              <a:t> </a:t>
            </a:r>
            <a:r>
              <a:rPr lang="fr-BE" dirty="0"/>
              <a:t>65% </a:t>
            </a:r>
          </a:p>
          <a:p>
            <a:r>
              <a:rPr lang="fr-BE" dirty="0" smtClean="0"/>
              <a:t>The control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guarantee</a:t>
            </a:r>
            <a:r>
              <a:rPr lang="fr-BE" dirty="0" smtClean="0"/>
              <a:t> for </a:t>
            </a:r>
            <a:r>
              <a:rPr lang="fr-BE" dirty="0" err="1" smtClean="0"/>
              <a:t>security</a:t>
            </a:r>
            <a:r>
              <a:rPr lang="fr-BE" dirty="0" smtClean="0"/>
              <a:t>: 		</a:t>
            </a:r>
            <a:r>
              <a:rPr lang="fr-BE" dirty="0" err="1" smtClean="0"/>
              <a:t>Yes</a:t>
            </a:r>
            <a:r>
              <a:rPr lang="fr-BE" dirty="0" smtClean="0"/>
              <a:t> 70%</a:t>
            </a:r>
          </a:p>
          <a:p>
            <a:r>
              <a:rPr lang="fr-BE" dirty="0" smtClean="0"/>
              <a:t>Europe </a:t>
            </a:r>
            <a:r>
              <a:rPr lang="fr-BE" dirty="0" err="1" smtClean="0"/>
              <a:t>erases</a:t>
            </a:r>
            <a:r>
              <a:rPr lang="fr-BE" dirty="0" smtClean="0"/>
              <a:t> the border: 			</a:t>
            </a:r>
            <a:r>
              <a:rPr lang="fr-BE" dirty="0" err="1" smtClean="0"/>
              <a:t>Yes</a:t>
            </a:r>
            <a:r>
              <a:rPr lang="fr-BE" dirty="0" smtClean="0"/>
              <a:t> 55%</a:t>
            </a:r>
          </a:p>
          <a:p>
            <a:r>
              <a:rPr lang="fr-BE" dirty="0"/>
              <a:t>T</a:t>
            </a:r>
            <a:r>
              <a:rPr lang="fr-BE" dirty="0" smtClean="0"/>
              <a:t>he Franco-</a:t>
            </a:r>
            <a:r>
              <a:rPr lang="fr-BE" dirty="0" err="1" smtClean="0"/>
              <a:t>Belgian</a:t>
            </a:r>
            <a:r>
              <a:rPr lang="fr-BE" dirty="0" smtClean="0"/>
              <a:t> border has </a:t>
            </a:r>
            <a:r>
              <a:rPr lang="fr-BE" dirty="0" err="1" smtClean="0"/>
              <a:t>disappeared</a:t>
            </a:r>
            <a:r>
              <a:rPr lang="fr-BE" dirty="0" smtClean="0"/>
              <a:t>: 	</a:t>
            </a:r>
            <a:r>
              <a:rPr lang="fr-BE" dirty="0" err="1" smtClean="0"/>
              <a:t>Yes</a:t>
            </a:r>
            <a:r>
              <a:rPr lang="fr-BE" dirty="0" smtClean="0"/>
              <a:t> 78%</a:t>
            </a:r>
            <a:endParaRPr lang="fr-BE" dirty="0"/>
          </a:p>
          <a:p>
            <a:pPr marL="457200" lvl="1" indent="0">
              <a:buNone/>
            </a:pPr>
            <a:endParaRPr lang="fr-BE" dirty="0" smtClean="0"/>
          </a:p>
          <a:p>
            <a:r>
              <a:rPr lang="fr-BE" dirty="0" err="1" smtClean="0"/>
              <a:t>Difference</a:t>
            </a:r>
            <a:r>
              <a:rPr lang="fr-BE" dirty="0" smtClean="0"/>
              <a:t> </a:t>
            </a:r>
            <a:r>
              <a:rPr lang="fr-BE" dirty="0" err="1" smtClean="0"/>
              <a:t>according</a:t>
            </a:r>
            <a:r>
              <a:rPr lang="fr-BE" dirty="0" smtClean="0"/>
              <a:t> the </a:t>
            </a:r>
            <a:r>
              <a:rPr lang="fr-BE" dirty="0" err="1" smtClean="0"/>
              <a:t>age</a:t>
            </a:r>
            <a:r>
              <a:rPr lang="fr-BE" dirty="0" smtClean="0"/>
              <a:t>:</a:t>
            </a:r>
          </a:p>
          <a:p>
            <a:pPr marL="457200" lvl="1" indent="0">
              <a:buNone/>
            </a:pPr>
            <a:r>
              <a:rPr lang="fr-BE" dirty="0" smtClean="0"/>
              <a:t>the Franco-</a:t>
            </a:r>
            <a:r>
              <a:rPr lang="fr-BE" dirty="0" err="1" smtClean="0"/>
              <a:t>Belgian</a:t>
            </a:r>
            <a:r>
              <a:rPr lang="fr-BE" dirty="0" smtClean="0"/>
              <a:t> border has not </a:t>
            </a:r>
            <a:r>
              <a:rPr lang="fr-BE" dirty="0" err="1" smtClean="0"/>
              <a:t>disappeared</a:t>
            </a:r>
            <a:r>
              <a:rPr lang="fr-BE" dirty="0" smtClean="0"/>
              <a:t> for 22%</a:t>
            </a:r>
          </a:p>
          <a:p>
            <a:pPr marL="457200" lvl="1" indent="0">
              <a:buNone/>
            </a:pPr>
            <a:r>
              <a:rPr lang="fr-BE" dirty="0" smtClean="0"/>
              <a:t>18-30: 	17/87</a:t>
            </a:r>
          </a:p>
          <a:p>
            <a:pPr marL="457200" lvl="1" indent="0">
              <a:buNone/>
            </a:pPr>
            <a:r>
              <a:rPr lang="fr-BE" dirty="0" smtClean="0"/>
              <a:t>30-50: 	  7/82</a:t>
            </a:r>
          </a:p>
          <a:p>
            <a:pPr marL="457200" lvl="1" indent="0">
              <a:buNone/>
            </a:pPr>
            <a:r>
              <a:rPr lang="fr-BE" dirty="0" smtClean="0"/>
              <a:t>50-70: 	  5/67</a:t>
            </a:r>
          </a:p>
          <a:p>
            <a:pPr marL="457200" lvl="1" indent="0">
              <a:buNone/>
            </a:pPr>
            <a:r>
              <a:rPr lang="fr-BE" dirty="0" smtClean="0"/>
              <a:t>+70: 	  2/18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0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125"/>
            <a:ext cx="10515600" cy="1325563"/>
          </a:xfrm>
        </p:spPr>
        <p:txBody>
          <a:bodyPr/>
          <a:lstStyle/>
          <a:p>
            <a:r>
              <a:rPr lang="fr-BE" dirty="0" smtClean="0"/>
              <a:t>The border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disappear</a:t>
            </a:r>
            <a:r>
              <a:rPr lang="fr-BE" dirty="0" smtClean="0"/>
              <a:t> (2015 – 2018)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 </a:t>
            </a:r>
          </a:p>
          <a:p>
            <a:pPr marL="0" indent="0">
              <a:buNone/>
            </a:pPr>
            <a:r>
              <a:rPr lang="fr-BE" dirty="0" smtClean="0"/>
              <a:t>51/79 </a:t>
            </a:r>
            <a:r>
              <a:rPr lang="fr-BE" dirty="0" err="1" smtClean="0"/>
              <a:t>students</a:t>
            </a:r>
            <a:r>
              <a:rPr lang="fr-BE" dirty="0" smtClean="0"/>
              <a:t> (2015) - 11/15 </a:t>
            </a:r>
            <a:r>
              <a:rPr lang="fr-BE" dirty="0" err="1" smtClean="0"/>
              <a:t>students</a:t>
            </a:r>
            <a:r>
              <a:rPr lang="fr-BE" dirty="0" smtClean="0"/>
              <a:t> (2018)</a:t>
            </a:r>
          </a:p>
          <a:p>
            <a:pPr marL="0" indent="0">
              <a:buNone/>
            </a:pPr>
            <a:r>
              <a:rPr lang="fr-BE" dirty="0" smtClean="0"/>
              <a:t>To </a:t>
            </a:r>
            <a:r>
              <a:rPr lang="fr-BE" dirty="0" err="1" smtClean="0"/>
              <a:t>clarify</a:t>
            </a:r>
            <a:r>
              <a:rPr lang="fr-BE" dirty="0" smtClean="0"/>
              <a:t> and </a:t>
            </a:r>
            <a:r>
              <a:rPr lang="fr-BE" dirty="0" err="1" smtClean="0"/>
              <a:t>delineate</a:t>
            </a:r>
            <a:r>
              <a:rPr lang="fr-BE" dirty="0" smtClean="0"/>
              <a:t> the </a:t>
            </a:r>
            <a:r>
              <a:rPr lang="fr-BE" dirty="0" err="1" smtClean="0"/>
              <a:t>process</a:t>
            </a:r>
            <a:r>
              <a:rPr lang="fr-BE" dirty="0" smtClean="0"/>
              <a:t> of </a:t>
            </a:r>
            <a:r>
              <a:rPr lang="fr-BE" dirty="0" err="1" smtClean="0"/>
              <a:t>governing</a:t>
            </a:r>
            <a:r>
              <a:rPr lang="fr-BE" dirty="0" smtClean="0"/>
              <a:t>, the </a:t>
            </a:r>
            <a:r>
              <a:rPr lang="fr-BE" dirty="0" err="1" smtClean="0"/>
              <a:t>territory</a:t>
            </a:r>
            <a:r>
              <a:rPr lang="fr-BE" dirty="0" smtClean="0"/>
              <a:t>, the culture, the </a:t>
            </a:r>
            <a:r>
              <a:rPr lang="fr-BE" dirty="0" err="1" smtClean="0"/>
              <a:t>language</a:t>
            </a:r>
            <a:r>
              <a:rPr lang="fr-BE" dirty="0" smtClean="0"/>
              <a:t>, </a:t>
            </a:r>
          </a:p>
          <a:p>
            <a:pPr marL="0" indent="0">
              <a:buNone/>
            </a:pPr>
            <a:r>
              <a:rPr lang="fr-BE" dirty="0" smtClean="0"/>
              <a:t>To </a:t>
            </a:r>
            <a:r>
              <a:rPr lang="fr-BE" dirty="0" err="1" smtClean="0"/>
              <a:t>protect</a:t>
            </a:r>
            <a:r>
              <a:rPr lang="fr-BE" dirty="0" smtClean="0"/>
              <a:t> the national </a:t>
            </a:r>
            <a:r>
              <a:rPr lang="fr-BE" dirty="0" err="1" smtClean="0"/>
              <a:t>sovereignty</a:t>
            </a:r>
            <a:r>
              <a:rPr lang="fr-BE" dirty="0" smtClean="0"/>
              <a:t>,</a:t>
            </a:r>
          </a:p>
          <a:p>
            <a:pPr marL="0" indent="0">
              <a:buNone/>
            </a:pPr>
            <a:r>
              <a:rPr lang="fr-BE" dirty="0" smtClean="0"/>
              <a:t>To control the </a:t>
            </a:r>
            <a:r>
              <a:rPr lang="fr-BE" dirty="0" err="1" smtClean="0"/>
              <a:t>flows</a:t>
            </a:r>
            <a:r>
              <a:rPr lang="fr-BE" dirty="0" smtClean="0"/>
              <a:t>, to </a:t>
            </a:r>
            <a:r>
              <a:rPr lang="fr-BE" dirty="0" err="1" smtClean="0"/>
              <a:t>protect</a:t>
            </a:r>
            <a:r>
              <a:rPr lang="fr-BE" dirty="0" smtClean="0"/>
              <a:t> and to </a:t>
            </a:r>
            <a:r>
              <a:rPr lang="fr-BE" dirty="0" err="1" smtClean="0"/>
              <a:t>cooperate</a:t>
            </a:r>
            <a:r>
              <a:rPr lang="fr-BE" dirty="0" smtClean="0"/>
              <a:t>,</a:t>
            </a:r>
          </a:p>
          <a:p>
            <a:pPr marL="0" indent="0">
              <a:buNone/>
            </a:pPr>
            <a:r>
              <a:rPr lang="fr-BE" dirty="0" smtClean="0"/>
              <a:t>To </a:t>
            </a:r>
            <a:r>
              <a:rPr lang="fr-BE" dirty="0" err="1" smtClean="0"/>
              <a:t>keep</a:t>
            </a:r>
            <a:r>
              <a:rPr lang="fr-BE" dirty="0" smtClean="0"/>
              <a:t> people </a:t>
            </a:r>
            <a:r>
              <a:rPr lang="fr-BE" dirty="0" err="1" smtClean="0"/>
              <a:t>connected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roots</a:t>
            </a:r>
            <a:r>
              <a:rPr lang="fr-BE" dirty="0" smtClean="0"/>
              <a:t>, to </a:t>
            </a:r>
            <a:r>
              <a:rPr lang="fr-BE" dirty="0" err="1" smtClean="0"/>
              <a:t>guarantee</a:t>
            </a:r>
            <a:r>
              <a:rPr lang="fr-BE" dirty="0" smtClean="0"/>
              <a:t> the cultural </a:t>
            </a:r>
            <a:r>
              <a:rPr lang="fr-BE" dirty="0" err="1" smtClean="0"/>
              <a:t>identity</a:t>
            </a:r>
            <a:r>
              <a:rPr lang="fr-BE" dirty="0" smtClean="0"/>
              <a:t> and the national </a:t>
            </a:r>
            <a:r>
              <a:rPr lang="fr-BE" dirty="0" err="1" smtClean="0"/>
              <a:t>belonging</a:t>
            </a:r>
            <a:r>
              <a:rPr lang="fr-B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9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</a:t>
            </a:r>
            <a:r>
              <a:rPr lang="fr-BE" dirty="0" err="1" smtClean="0"/>
              <a:t>borders</a:t>
            </a:r>
            <a:r>
              <a:rPr lang="fr-BE" dirty="0" smtClean="0"/>
              <a:t> and </a:t>
            </a:r>
            <a:r>
              <a:rPr lang="fr-BE" dirty="0" err="1" smtClean="0"/>
              <a:t>citizenship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3000" dirty="0" err="1"/>
              <a:t>C</a:t>
            </a:r>
            <a:r>
              <a:rPr lang="fr-BE" sz="3000" dirty="0" err="1" smtClean="0"/>
              <a:t>itizenship</a:t>
            </a:r>
            <a:endParaRPr lang="fr-BE" sz="3000" dirty="0"/>
          </a:p>
        </p:txBody>
      </p:sp>
    </p:spTree>
    <p:extLst>
      <p:ext uri="{BB962C8B-B14F-4D97-AF65-F5344CB8AC3E}">
        <p14:creationId xmlns:p14="http://schemas.microsoft.com/office/powerpoint/2010/main" val="15502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citoyens parlent à l’Europe</a:t>
            </a:r>
            <a:br>
              <a:rPr lang="fr-BE" dirty="0" smtClean="0"/>
            </a:br>
            <a:r>
              <a:rPr lang="fr-BE" dirty="0" smtClean="0"/>
              <a:t>De burgers </a:t>
            </a:r>
            <a:r>
              <a:rPr lang="fr-BE" dirty="0" err="1" smtClean="0"/>
              <a:t>spreken</a:t>
            </a:r>
            <a:r>
              <a:rPr lang="fr-BE" dirty="0" smtClean="0"/>
              <a:t> met Europa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A </a:t>
            </a:r>
            <a:r>
              <a:rPr lang="fr-FR" dirty="0" err="1" smtClean="0"/>
              <a:t>bilingual</a:t>
            </a:r>
            <a:r>
              <a:rPr lang="fr-FR" dirty="0" smtClean="0"/>
              <a:t> and </a:t>
            </a:r>
            <a:r>
              <a:rPr lang="fr-FR" smtClean="0"/>
              <a:t>cross-border consultation </a:t>
            </a:r>
            <a:r>
              <a:rPr lang="fr-FR" dirty="0" smtClean="0"/>
              <a:t>for and by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citizens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dirty="0" err="1" smtClean="0"/>
              <a:t>October</a:t>
            </a:r>
            <a:r>
              <a:rPr lang="fr-FR" dirty="0" smtClean="0"/>
              <a:t> 19, </a:t>
            </a:r>
            <a:r>
              <a:rPr lang="fr-FR" dirty="0" err="1" smtClean="0"/>
              <a:t>from</a:t>
            </a:r>
            <a:r>
              <a:rPr lang="fr-FR" dirty="0" smtClean="0"/>
              <a:t> 5 to 8 p.m.</a:t>
            </a:r>
          </a:p>
          <a:p>
            <a:pPr marL="457200" lvl="1" indent="0">
              <a:buNone/>
            </a:pPr>
            <a:r>
              <a:rPr lang="fr-FR" dirty="0" smtClean="0"/>
              <a:t>148 participants</a:t>
            </a:r>
          </a:p>
          <a:p>
            <a:pPr marL="0" indent="0">
              <a:buNone/>
            </a:pPr>
            <a:r>
              <a:rPr lang="fr-FR" dirty="0" smtClean="0"/>
              <a:t>About the </a:t>
            </a:r>
            <a:r>
              <a:rPr lang="fr-FR" dirty="0" err="1" smtClean="0"/>
              <a:t>event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www.youtube.com/watch?v=IJl0hNF_ftg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event</a:t>
            </a:r>
            <a:r>
              <a:rPr lang="fr-FR" dirty="0" smtClean="0"/>
              <a:t>:</a:t>
            </a:r>
          </a:p>
          <a:p>
            <a:pPr marL="457200" lvl="1" indent="0">
              <a:buNone/>
            </a:pPr>
            <a:r>
              <a:rPr lang="fr-FR" sz="2800" b="1" dirty="0" smtClean="0"/>
              <a:t>The </a:t>
            </a:r>
            <a:r>
              <a:rPr lang="fr-FR" sz="2800" b="1" dirty="0" err="1" smtClean="0"/>
              <a:t>myth</a:t>
            </a:r>
            <a:r>
              <a:rPr lang="fr-FR" sz="2800" b="1" dirty="0" smtClean="0"/>
              <a:t> of Europe</a:t>
            </a:r>
          </a:p>
          <a:p>
            <a:pPr marL="457200" lvl="1" indent="0">
              <a:buNone/>
            </a:pPr>
            <a:r>
              <a:rPr lang="fr-FR" sz="2800" b="1" dirty="0" smtClean="0"/>
              <a:t>I love Europe, I love Europe not </a:t>
            </a:r>
          </a:p>
          <a:p>
            <a:pPr marL="457200" lvl="1" indent="0">
              <a:buNone/>
            </a:pPr>
            <a:r>
              <a:rPr lang="fr-FR" sz="2800" b="1" dirty="0" smtClean="0"/>
              <a:t>About a new Europe</a:t>
            </a:r>
          </a:p>
          <a:p>
            <a:pPr>
              <a:buFontTx/>
              <a:buChar char="-"/>
            </a:pPr>
            <a:r>
              <a:rPr lang="fr-FR" u="sng" dirty="0" smtClean="0">
                <a:hlinkClick r:id="rId4"/>
              </a:rPr>
              <a:t>https://www.youtube.com/watch?v=beEUxQGIrss</a:t>
            </a:r>
            <a:endParaRPr lang="fr-BE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a new Europe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The border </a:t>
            </a:r>
            <a:r>
              <a:rPr lang="fr-BE" dirty="0" err="1" smtClean="0"/>
              <a:t>still</a:t>
            </a:r>
            <a:r>
              <a:rPr lang="fr-BE" dirty="0" smtClean="0"/>
              <a:t> </a:t>
            </a:r>
            <a:r>
              <a:rPr lang="fr-BE" dirty="0" err="1" smtClean="0"/>
              <a:t>exists</a:t>
            </a:r>
            <a:r>
              <a:rPr lang="fr-BE" dirty="0" smtClean="0"/>
              <a:t> in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mind</a:t>
            </a:r>
            <a:r>
              <a:rPr lang="fr-BE" dirty="0" smtClean="0"/>
              <a:t>!</a:t>
            </a:r>
          </a:p>
          <a:p>
            <a:r>
              <a:rPr lang="fr-BE" dirty="0" err="1" smtClean="0"/>
              <a:t>We</a:t>
            </a:r>
            <a:r>
              <a:rPr lang="fr-BE" dirty="0" smtClean="0"/>
              <a:t> are </a:t>
            </a:r>
            <a:r>
              <a:rPr lang="fr-BE" dirty="0" err="1" smtClean="0"/>
              <a:t>strongly</a:t>
            </a:r>
            <a:r>
              <a:rPr lang="fr-BE" dirty="0" smtClean="0"/>
              <a:t> </a:t>
            </a:r>
            <a:r>
              <a:rPr lang="fr-BE" dirty="0" err="1" smtClean="0"/>
              <a:t>disenchanted</a:t>
            </a:r>
            <a:r>
              <a:rPr lang="fr-BE" dirty="0" smtClean="0"/>
              <a:t>: lobbies, </a:t>
            </a:r>
            <a:r>
              <a:rPr lang="fr-BE" dirty="0" err="1" smtClean="0"/>
              <a:t>lack</a:t>
            </a:r>
            <a:r>
              <a:rPr lang="fr-BE" dirty="0" smtClean="0"/>
              <a:t> of </a:t>
            </a:r>
            <a:r>
              <a:rPr lang="fr-BE" dirty="0" err="1" smtClean="0"/>
              <a:t>transparency</a:t>
            </a:r>
            <a:r>
              <a:rPr lang="fr-BE" dirty="0" smtClean="0"/>
              <a:t>, </a:t>
            </a:r>
            <a:r>
              <a:rPr lang="fr-BE" dirty="0" err="1" smtClean="0"/>
              <a:t>technocracy</a:t>
            </a:r>
            <a:r>
              <a:rPr lang="fr-BE" dirty="0" smtClean="0"/>
              <a:t>!</a:t>
            </a:r>
          </a:p>
          <a:p>
            <a:r>
              <a:rPr lang="fr-BE" i="1" dirty="0" smtClean="0"/>
              <a:t>Au-</a:t>
            </a:r>
            <a:r>
              <a:rPr lang="fr-BE" i="1" dirty="0" err="1" smtClean="0"/>
              <a:t>serieux</a:t>
            </a:r>
            <a:r>
              <a:rPr lang="fr-BE" i="1" dirty="0" smtClean="0"/>
              <a:t> </a:t>
            </a:r>
            <a:r>
              <a:rPr lang="fr-BE" i="1" dirty="0" err="1"/>
              <a:t>neemt</a:t>
            </a:r>
            <a:r>
              <a:rPr lang="fr-BE" dirty="0"/>
              <a:t> </a:t>
            </a:r>
            <a:r>
              <a:rPr lang="fr-BE" dirty="0" smtClean="0"/>
              <a:t>(Europe, </a:t>
            </a:r>
            <a:r>
              <a:rPr lang="fr-BE" dirty="0" err="1" smtClean="0"/>
              <a:t>let’s</a:t>
            </a:r>
            <a:r>
              <a:rPr lang="fr-BE" dirty="0" smtClean="0"/>
              <a:t> </a:t>
            </a:r>
            <a:r>
              <a:rPr lang="fr-BE" dirty="0" err="1" smtClean="0"/>
              <a:t>take</a:t>
            </a:r>
            <a:r>
              <a:rPr lang="fr-BE" dirty="0" smtClean="0"/>
              <a:t> us </a:t>
            </a:r>
            <a:r>
              <a:rPr lang="fr-BE" dirty="0" err="1" smtClean="0"/>
              <a:t>seriously</a:t>
            </a:r>
            <a:r>
              <a:rPr lang="fr-BE" dirty="0"/>
              <a:t>!</a:t>
            </a:r>
            <a:r>
              <a:rPr lang="fr-BE" dirty="0" smtClean="0"/>
              <a:t>)</a:t>
            </a:r>
            <a:endParaRPr lang="fr-BE" dirty="0"/>
          </a:p>
          <a:p>
            <a:r>
              <a:rPr lang="fr-BE" dirty="0" smtClean="0"/>
              <a:t>Europe has </a:t>
            </a:r>
            <a:r>
              <a:rPr lang="fr-BE" dirty="0" err="1" smtClean="0"/>
              <a:t>grown</a:t>
            </a:r>
            <a:r>
              <a:rPr lang="fr-BE" dirty="0" smtClean="0"/>
              <a:t> up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quickly</a:t>
            </a:r>
            <a:r>
              <a:rPr lang="fr-BE" dirty="0" smtClean="0"/>
              <a:t>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66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a new Europe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26" y="1443451"/>
            <a:ext cx="5727601" cy="46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9" y="584490"/>
            <a:ext cx="3514725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5927" y="4729018"/>
            <a:ext cx="317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Andrieu, 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0030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a new Europe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26" y="1443451"/>
            <a:ext cx="5727601" cy="466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145" y="31725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13	social</a:t>
            </a:r>
          </a:p>
          <a:p>
            <a:r>
              <a:rPr lang="fr-BE" dirty="0"/>
              <a:t>9	</a:t>
            </a:r>
            <a:r>
              <a:rPr lang="fr-BE" dirty="0" err="1"/>
              <a:t>mobility</a:t>
            </a:r>
            <a:endParaRPr lang="fr-BE" dirty="0"/>
          </a:p>
          <a:p>
            <a:r>
              <a:rPr lang="fr-BE" dirty="0"/>
              <a:t>8	</a:t>
            </a:r>
            <a:r>
              <a:rPr lang="fr-BE" dirty="0" err="1"/>
              <a:t>citizenship</a:t>
            </a:r>
            <a:endParaRPr lang="fr-BE" dirty="0"/>
          </a:p>
          <a:p>
            <a:r>
              <a:rPr lang="fr-BE" dirty="0"/>
              <a:t>7	</a:t>
            </a:r>
            <a:r>
              <a:rPr lang="fr-BE" dirty="0" err="1"/>
              <a:t>education</a:t>
            </a:r>
            <a:endParaRPr lang="fr-BE" dirty="0"/>
          </a:p>
          <a:p>
            <a:r>
              <a:rPr lang="fr-BE" dirty="0"/>
              <a:t>7	exchange</a:t>
            </a:r>
          </a:p>
          <a:p>
            <a:r>
              <a:rPr lang="fr-BE" dirty="0"/>
              <a:t>7	fiscal</a:t>
            </a:r>
          </a:p>
          <a:p>
            <a:r>
              <a:rPr lang="fr-BE" dirty="0"/>
              <a:t>6	</a:t>
            </a:r>
            <a:r>
              <a:rPr lang="fr-BE" dirty="0" err="1"/>
              <a:t>solidarity</a:t>
            </a:r>
            <a:endParaRPr lang="fr-BE" dirty="0"/>
          </a:p>
          <a:p>
            <a:r>
              <a:rPr lang="fr-BE" dirty="0"/>
              <a:t>6	culture</a:t>
            </a:r>
          </a:p>
          <a:p>
            <a:r>
              <a:rPr lang="fr-BE" dirty="0"/>
              <a:t>5	</a:t>
            </a:r>
            <a:r>
              <a:rPr lang="fr-BE" dirty="0" err="1"/>
              <a:t>technology</a:t>
            </a:r>
            <a:endParaRPr lang="fr-BE" dirty="0"/>
          </a:p>
          <a:p>
            <a:r>
              <a:rPr lang="fr-BE" dirty="0"/>
              <a:t>5	</a:t>
            </a:r>
            <a:r>
              <a:rPr lang="fr-BE" dirty="0" err="1"/>
              <a:t>openness</a:t>
            </a:r>
            <a:endParaRPr lang="fr-BE" dirty="0"/>
          </a:p>
          <a:p>
            <a:r>
              <a:rPr lang="fr-BE" dirty="0"/>
              <a:t>5	</a:t>
            </a:r>
            <a:r>
              <a:rPr lang="fr-BE" dirty="0" err="1"/>
              <a:t>peace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08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a new Europe</a:t>
            </a:r>
            <a:endParaRPr lang="fr-BE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985155" y="1521973"/>
            <a:ext cx="6501601" cy="4958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145" y="31725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13	social</a:t>
            </a:r>
          </a:p>
          <a:p>
            <a:r>
              <a:rPr lang="fr-BE" dirty="0"/>
              <a:t>9	</a:t>
            </a:r>
            <a:r>
              <a:rPr lang="fr-BE" dirty="0" err="1"/>
              <a:t>mobility</a:t>
            </a:r>
            <a:endParaRPr lang="fr-BE" dirty="0"/>
          </a:p>
          <a:p>
            <a:r>
              <a:rPr lang="fr-BE" strike="sngStrike" dirty="0"/>
              <a:t>8	</a:t>
            </a:r>
            <a:r>
              <a:rPr lang="fr-BE" strike="sngStrike" dirty="0" err="1"/>
              <a:t>citizenship</a:t>
            </a:r>
            <a:endParaRPr lang="fr-BE" strike="sngStrike" dirty="0"/>
          </a:p>
          <a:p>
            <a:r>
              <a:rPr lang="fr-BE" dirty="0"/>
              <a:t>7	</a:t>
            </a:r>
            <a:r>
              <a:rPr lang="fr-BE" dirty="0" err="1"/>
              <a:t>education</a:t>
            </a:r>
            <a:endParaRPr lang="fr-BE" dirty="0"/>
          </a:p>
          <a:p>
            <a:r>
              <a:rPr lang="fr-BE" dirty="0"/>
              <a:t>7	exchange</a:t>
            </a:r>
          </a:p>
          <a:p>
            <a:r>
              <a:rPr lang="fr-BE" dirty="0"/>
              <a:t>7	fiscal</a:t>
            </a:r>
          </a:p>
          <a:p>
            <a:r>
              <a:rPr lang="fr-BE" dirty="0"/>
              <a:t>6	</a:t>
            </a:r>
            <a:r>
              <a:rPr lang="fr-BE" dirty="0" err="1"/>
              <a:t>solidarity</a:t>
            </a:r>
            <a:endParaRPr lang="fr-BE" dirty="0"/>
          </a:p>
          <a:p>
            <a:r>
              <a:rPr lang="fr-BE" dirty="0"/>
              <a:t>6	culture</a:t>
            </a:r>
          </a:p>
          <a:p>
            <a:r>
              <a:rPr lang="fr-BE" dirty="0"/>
              <a:t>5	</a:t>
            </a:r>
            <a:r>
              <a:rPr lang="fr-BE" dirty="0" err="1"/>
              <a:t>technology</a:t>
            </a:r>
            <a:endParaRPr lang="fr-BE" dirty="0"/>
          </a:p>
          <a:p>
            <a:r>
              <a:rPr lang="fr-BE" dirty="0"/>
              <a:t>5	</a:t>
            </a:r>
            <a:r>
              <a:rPr lang="fr-BE" dirty="0" err="1"/>
              <a:t>openness</a:t>
            </a:r>
            <a:endParaRPr lang="fr-BE" dirty="0"/>
          </a:p>
          <a:p>
            <a:r>
              <a:rPr lang="fr-BE" dirty="0"/>
              <a:t>5	</a:t>
            </a:r>
            <a:r>
              <a:rPr lang="fr-BE" dirty="0" err="1"/>
              <a:t>peace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20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About a new Europe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i="1" dirty="0" err="1" smtClean="0"/>
              <a:t>What</a:t>
            </a:r>
            <a:r>
              <a:rPr lang="fr-BE" i="1" dirty="0" smtClean="0"/>
              <a:t> </a:t>
            </a:r>
            <a:r>
              <a:rPr lang="fr-BE" i="1" dirty="0" err="1" smtClean="0"/>
              <a:t>some</a:t>
            </a:r>
            <a:r>
              <a:rPr lang="fr-BE" i="1" dirty="0" smtClean="0"/>
              <a:t> of us </a:t>
            </a:r>
            <a:r>
              <a:rPr lang="fr-BE" i="1" dirty="0" err="1" smtClean="0"/>
              <a:t>dislike</a:t>
            </a:r>
            <a:r>
              <a:rPr lang="fr-BE" i="1" dirty="0" smtClean="0"/>
              <a:t>:</a:t>
            </a:r>
          </a:p>
          <a:p>
            <a:pPr>
              <a:buFontTx/>
              <a:buChar char="-"/>
            </a:pPr>
            <a:r>
              <a:rPr lang="fr-BE" dirty="0" smtClean="0"/>
              <a:t>Europe as a manager, the </a:t>
            </a:r>
            <a:r>
              <a:rPr lang="fr-BE" dirty="0" err="1" smtClean="0"/>
              <a:t>enlarged</a:t>
            </a:r>
            <a:r>
              <a:rPr lang="fr-BE" dirty="0" smtClean="0"/>
              <a:t> Europe, the </a:t>
            </a:r>
            <a:r>
              <a:rPr lang="fr-BE" dirty="0" err="1" smtClean="0"/>
              <a:t>two</a:t>
            </a:r>
            <a:r>
              <a:rPr lang="fr-BE" dirty="0" smtClean="0"/>
              <a:t>-speed Europe, the </a:t>
            </a:r>
            <a:r>
              <a:rPr lang="fr-BE" dirty="0" err="1" smtClean="0"/>
              <a:t>rigid</a:t>
            </a:r>
            <a:r>
              <a:rPr lang="fr-BE" dirty="0" smtClean="0"/>
              <a:t> Europe, the lobbies, the </a:t>
            </a:r>
            <a:r>
              <a:rPr lang="fr-BE" dirty="0" err="1" smtClean="0"/>
              <a:t>big</a:t>
            </a:r>
            <a:r>
              <a:rPr lang="fr-BE" dirty="0" smtClean="0"/>
              <a:t> business </a:t>
            </a:r>
          </a:p>
          <a:p>
            <a:r>
              <a:rPr lang="fr-BE" i="1" dirty="0" err="1" smtClean="0"/>
              <a:t>What</a:t>
            </a:r>
            <a:r>
              <a:rPr lang="fr-BE" i="1" dirty="0" smtClean="0"/>
              <a:t> </a:t>
            </a:r>
            <a:r>
              <a:rPr lang="fr-BE" i="1" dirty="0" err="1" smtClean="0"/>
              <a:t>we</a:t>
            </a:r>
            <a:r>
              <a:rPr lang="fr-BE" i="1" dirty="0" smtClean="0"/>
              <a:t> </a:t>
            </a:r>
            <a:r>
              <a:rPr lang="fr-BE" i="1" dirty="0" err="1" smtClean="0"/>
              <a:t>feel</a:t>
            </a:r>
            <a:r>
              <a:rPr lang="fr-BE" dirty="0" smtClean="0"/>
              <a:t>:</a:t>
            </a:r>
          </a:p>
          <a:p>
            <a:pPr>
              <a:buFontTx/>
              <a:buChar char="-"/>
            </a:pPr>
            <a:r>
              <a:rPr lang="fr-BE" b="1" dirty="0" smtClean="0"/>
              <a:t>Mixed feelings</a:t>
            </a:r>
            <a:r>
              <a:rPr lang="fr-BE" dirty="0" smtClean="0"/>
              <a:t>: </a:t>
            </a:r>
            <a:r>
              <a:rPr lang="fr-BE" dirty="0" err="1" smtClean="0"/>
              <a:t>advantages</a:t>
            </a:r>
            <a:r>
              <a:rPr lang="fr-BE" dirty="0" smtClean="0"/>
              <a:t> and </a:t>
            </a:r>
            <a:r>
              <a:rPr lang="fr-BE" dirty="0" err="1" smtClean="0"/>
              <a:t>disadvantages</a:t>
            </a:r>
            <a:r>
              <a:rPr lang="fr-BE" dirty="0" smtClean="0"/>
              <a:t>.. But not </a:t>
            </a:r>
            <a:r>
              <a:rPr lang="fr-BE" dirty="0" err="1" smtClean="0"/>
              <a:t>against</a:t>
            </a:r>
            <a:r>
              <a:rPr lang="fr-BE" dirty="0" smtClean="0"/>
              <a:t>, no </a:t>
            </a:r>
            <a:r>
              <a:rPr lang="fr-BE" dirty="0" err="1" smtClean="0"/>
              <a:t>Europhobia</a:t>
            </a:r>
            <a:r>
              <a:rPr lang="fr-BE" dirty="0" smtClean="0"/>
              <a:t>!</a:t>
            </a:r>
          </a:p>
          <a:p>
            <a:pPr>
              <a:buFontTx/>
              <a:buChar char="-"/>
            </a:pPr>
            <a:r>
              <a:rPr lang="fr-BE" dirty="0"/>
              <a:t>S</a:t>
            </a:r>
            <a:r>
              <a:rPr lang="fr-BE" dirty="0" smtClean="0"/>
              <a:t>ocial </a:t>
            </a:r>
            <a:r>
              <a:rPr lang="fr-BE" dirty="0" err="1" smtClean="0"/>
              <a:t>needs</a:t>
            </a:r>
            <a:r>
              <a:rPr lang="fr-BE" dirty="0" smtClean="0"/>
              <a:t> and </a:t>
            </a:r>
            <a:r>
              <a:rPr lang="fr-BE" dirty="0" err="1" smtClean="0"/>
              <a:t>solidarity</a:t>
            </a:r>
            <a:r>
              <a:rPr lang="fr-BE" dirty="0" smtClean="0"/>
              <a:t> - </a:t>
            </a:r>
            <a:r>
              <a:rPr lang="fr-BE" dirty="0" err="1" smtClean="0"/>
              <a:t>mobility</a:t>
            </a:r>
            <a:r>
              <a:rPr lang="fr-BE" dirty="0" smtClean="0"/>
              <a:t> or exchanges – </a:t>
            </a:r>
            <a:r>
              <a:rPr lang="fr-BE" dirty="0" err="1" smtClean="0"/>
              <a:t>education</a:t>
            </a:r>
            <a:r>
              <a:rPr lang="fr-BE" dirty="0" smtClean="0"/>
              <a:t>, </a:t>
            </a:r>
            <a:r>
              <a:rPr lang="fr-BE" dirty="0" err="1" smtClean="0"/>
              <a:t>fiscality</a:t>
            </a:r>
            <a:r>
              <a:rPr lang="fr-BE" dirty="0" smtClean="0"/>
              <a:t> and culture – </a:t>
            </a:r>
            <a:r>
              <a:rPr lang="fr-BE" dirty="0" err="1" smtClean="0"/>
              <a:t>diversity</a:t>
            </a:r>
            <a:r>
              <a:rPr lang="fr-BE" dirty="0" smtClean="0"/>
              <a:t> or </a:t>
            </a:r>
            <a:r>
              <a:rPr lang="fr-BE" dirty="0" err="1" smtClean="0"/>
              <a:t>common</a:t>
            </a:r>
            <a:r>
              <a:rPr lang="fr-BE" dirty="0" smtClean="0"/>
              <a:t> values?</a:t>
            </a:r>
          </a:p>
          <a:p>
            <a:pPr>
              <a:buFontTx/>
              <a:buChar char="-"/>
            </a:pPr>
            <a:r>
              <a:rPr lang="fr-BE" dirty="0" err="1" smtClean="0"/>
              <a:t>Need</a:t>
            </a:r>
            <a:r>
              <a:rPr lang="fr-BE" dirty="0" smtClean="0"/>
              <a:t> for </a:t>
            </a:r>
            <a:r>
              <a:rPr lang="fr-BE" dirty="0" err="1" smtClean="0"/>
              <a:t>ascending</a:t>
            </a:r>
            <a:r>
              <a:rPr lang="fr-BE" dirty="0" smtClean="0"/>
              <a:t> initiatives - networking, </a:t>
            </a:r>
            <a:r>
              <a:rPr lang="fr-BE" dirty="0" err="1" smtClean="0"/>
              <a:t>pooling</a:t>
            </a:r>
            <a:r>
              <a:rPr lang="fr-BE" dirty="0" smtClean="0"/>
              <a:t> and </a:t>
            </a:r>
            <a:r>
              <a:rPr lang="fr-BE" dirty="0" err="1" smtClean="0"/>
              <a:t>cooperation</a:t>
            </a: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citizen</a:t>
            </a:r>
            <a:r>
              <a:rPr lang="fr-BE" dirty="0" smtClean="0"/>
              <a:t> as an active </a:t>
            </a:r>
            <a:r>
              <a:rPr lang="fr-BE" dirty="0" err="1" smtClean="0"/>
              <a:t>member</a:t>
            </a:r>
            <a:endParaRPr lang="fr-BE" dirty="0"/>
          </a:p>
        </p:txBody>
      </p:sp>
      <p:sp>
        <p:nvSpPr>
          <p:cNvPr id="4" name="Right Arrow 3"/>
          <p:cNvSpPr/>
          <p:nvPr/>
        </p:nvSpPr>
        <p:spPr>
          <a:xfrm>
            <a:off x="1884217" y="5611375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23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Border and culture as </a:t>
            </a:r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70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Border and culture as </a:t>
            </a:r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Or how to deal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Euroscepticism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an </a:t>
            </a:r>
            <a:r>
              <a:rPr lang="fr-BE" dirty="0" err="1" smtClean="0"/>
              <a:t>ascending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r>
              <a:rPr lang="fr-BE" dirty="0" smtClean="0"/>
              <a:t>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96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Two</a:t>
            </a:r>
            <a:r>
              <a:rPr lang="fr-BE" dirty="0" smtClean="0"/>
              <a:t> prospects</a:t>
            </a:r>
          </a:p>
          <a:p>
            <a:pPr>
              <a:buFontTx/>
              <a:buChar char="-"/>
            </a:pPr>
            <a:r>
              <a:rPr lang="fr-BE" dirty="0" err="1" smtClean="0"/>
              <a:t>Borders</a:t>
            </a:r>
            <a:r>
              <a:rPr lang="fr-BE" dirty="0" smtClean="0"/>
              <a:t>, Europe and social perceptions</a:t>
            </a:r>
          </a:p>
          <a:p>
            <a:pPr>
              <a:buFontTx/>
              <a:buChar char="-"/>
            </a:pPr>
            <a:r>
              <a:rPr lang="fr-BE" dirty="0" smtClean="0"/>
              <a:t>Culture, </a:t>
            </a:r>
            <a:r>
              <a:rPr lang="fr-BE" dirty="0" err="1" smtClean="0"/>
              <a:t>borders</a:t>
            </a:r>
            <a:r>
              <a:rPr lang="fr-BE" dirty="0" smtClean="0"/>
              <a:t> and </a:t>
            </a:r>
            <a:r>
              <a:rPr lang="fr-BE" dirty="0" err="1" smtClean="0"/>
              <a:t>European</a:t>
            </a:r>
            <a:r>
              <a:rPr lang="fr-BE" dirty="0" smtClean="0"/>
              <a:t> Capitals of culture</a:t>
            </a:r>
          </a:p>
          <a:p>
            <a:pPr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840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i="1" dirty="0" err="1" smtClean="0"/>
              <a:t>Borders</a:t>
            </a:r>
            <a:r>
              <a:rPr lang="fr-BE" i="1" dirty="0" smtClean="0"/>
              <a:t>, Europe and social perceptions</a:t>
            </a:r>
            <a:endParaRPr lang="fr-B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err="1" smtClean="0"/>
              <a:t>What</a:t>
            </a:r>
            <a:r>
              <a:rPr lang="fr-BE" i="1" dirty="0" smtClean="0"/>
              <a:t> </a:t>
            </a:r>
            <a:r>
              <a:rPr lang="fr-BE" i="1" dirty="0" err="1" smtClean="0"/>
              <a:t>young</a:t>
            </a:r>
            <a:r>
              <a:rPr lang="fr-BE" i="1" dirty="0" smtClean="0"/>
              <a:t> people </a:t>
            </a:r>
            <a:r>
              <a:rPr lang="fr-BE" i="1" dirty="0" err="1" smtClean="0"/>
              <a:t>think</a:t>
            </a:r>
            <a:r>
              <a:rPr lang="fr-BE" i="1" dirty="0" smtClean="0"/>
              <a:t> of </a:t>
            </a:r>
            <a:r>
              <a:rPr lang="fr-BE" i="1" dirty="0" err="1" smtClean="0"/>
              <a:t>borders</a:t>
            </a:r>
            <a:r>
              <a:rPr lang="fr-BE" i="1" dirty="0" smtClean="0"/>
              <a:t>? </a:t>
            </a:r>
          </a:p>
          <a:p>
            <a:r>
              <a:rPr lang="fr-BE" i="1" dirty="0" err="1" smtClean="0"/>
              <a:t>What</a:t>
            </a:r>
            <a:r>
              <a:rPr lang="fr-BE" i="1" dirty="0" smtClean="0"/>
              <a:t> people living in a cross-</a:t>
            </a:r>
            <a:r>
              <a:rPr lang="fr-BE" i="1" dirty="0" err="1" smtClean="0"/>
              <a:t>bordered</a:t>
            </a:r>
            <a:r>
              <a:rPr lang="fr-BE" i="1" dirty="0" smtClean="0"/>
              <a:t> area </a:t>
            </a:r>
            <a:r>
              <a:rPr lang="fr-BE" i="1" dirty="0" err="1" smtClean="0"/>
              <a:t>think</a:t>
            </a:r>
            <a:r>
              <a:rPr lang="fr-BE" i="1" dirty="0" smtClean="0"/>
              <a:t> of </a:t>
            </a:r>
            <a:r>
              <a:rPr lang="fr-BE" i="1" dirty="0" err="1" smtClean="0"/>
              <a:t>borders</a:t>
            </a:r>
            <a:r>
              <a:rPr lang="fr-BE" i="1" dirty="0" smtClean="0"/>
              <a:t>?</a:t>
            </a:r>
          </a:p>
          <a:p>
            <a:r>
              <a:rPr lang="fr-BE" i="1" dirty="0" err="1" smtClean="0"/>
              <a:t>What</a:t>
            </a:r>
            <a:r>
              <a:rPr lang="fr-BE" i="1" dirty="0" smtClean="0"/>
              <a:t> do </a:t>
            </a:r>
            <a:r>
              <a:rPr lang="fr-BE" i="1" dirty="0" err="1" smtClean="0"/>
              <a:t>they</a:t>
            </a:r>
            <a:r>
              <a:rPr lang="fr-BE" i="1" dirty="0" smtClean="0"/>
              <a:t> </a:t>
            </a:r>
            <a:r>
              <a:rPr lang="fr-BE" i="1" dirty="0" err="1" smtClean="0"/>
              <a:t>think</a:t>
            </a:r>
            <a:r>
              <a:rPr lang="fr-BE" i="1" dirty="0" smtClean="0"/>
              <a:t> of « the </a:t>
            </a:r>
            <a:r>
              <a:rPr lang="fr-BE" i="1" dirty="0" err="1" smtClean="0"/>
              <a:t>other</a:t>
            </a:r>
            <a:r>
              <a:rPr lang="fr-BE" i="1" dirty="0" smtClean="0"/>
              <a:t> »?</a:t>
            </a:r>
          </a:p>
          <a:p>
            <a:r>
              <a:rPr lang="fr-BE" i="1" dirty="0" err="1" smtClean="0"/>
              <a:t>What</a:t>
            </a:r>
            <a:r>
              <a:rPr lang="fr-BE" i="1" dirty="0" smtClean="0"/>
              <a:t> do </a:t>
            </a:r>
            <a:r>
              <a:rPr lang="fr-BE" i="1" dirty="0" err="1" smtClean="0"/>
              <a:t>they</a:t>
            </a:r>
            <a:r>
              <a:rPr lang="fr-BE" i="1" dirty="0" smtClean="0"/>
              <a:t> </a:t>
            </a:r>
            <a:r>
              <a:rPr lang="fr-BE" i="1" dirty="0" err="1" smtClean="0"/>
              <a:t>think</a:t>
            </a:r>
            <a:r>
              <a:rPr lang="fr-BE" i="1" dirty="0" smtClean="0"/>
              <a:t> of Europe?</a:t>
            </a:r>
          </a:p>
          <a:p>
            <a:pPr marL="0" indent="0">
              <a:buNone/>
            </a:pPr>
            <a:endParaRPr lang="fr-BE" i="1" dirty="0" smtClean="0"/>
          </a:p>
          <a:p>
            <a:pPr>
              <a:buFontTx/>
              <a:buChar char="-"/>
            </a:pPr>
            <a:r>
              <a:rPr lang="fr-BE" dirty="0" err="1" smtClean="0"/>
              <a:t>Surveys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Sylvie Considère et al</a:t>
            </a:r>
          </a:p>
          <a:p>
            <a:pPr>
              <a:buFontTx/>
              <a:buChar char="-"/>
            </a:pPr>
            <a:r>
              <a:rPr lang="fr-BE" dirty="0" smtClean="0"/>
              <a:t>The </a:t>
            </a:r>
            <a:r>
              <a:rPr lang="fr-BE" dirty="0" err="1" smtClean="0"/>
              <a:t>Eurometropolis</a:t>
            </a:r>
            <a:r>
              <a:rPr lang="fr-BE" dirty="0" smtClean="0"/>
              <a:t> Lille Kortrijk Tournai as a </a:t>
            </a:r>
            <a:r>
              <a:rPr lang="fr-BE" dirty="0" err="1" smtClean="0"/>
              <a:t>lab</a:t>
            </a:r>
            <a:r>
              <a:rPr lang="fr-BE" dirty="0" smtClean="0"/>
              <a:t> (2 </a:t>
            </a:r>
            <a:r>
              <a:rPr lang="fr-BE" dirty="0" err="1" smtClean="0"/>
              <a:t>additional</a:t>
            </a:r>
            <a:r>
              <a:rPr lang="fr-BE" dirty="0" smtClean="0"/>
              <a:t> </a:t>
            </a:r>
            <a:r>
              <a:rPr lang="fr-BE" dirty="0" err="1" smtClean="0"/>
              <a:t>events</a:t>
            </a:r>
            <a:r>
              <a:rPr lang="fr-BE" dirty="0" smtClean="0"/>
              <a:t> in 2019)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Capitales Européennes de la Culture et Cohésion Urbaine Transfrontalière (CECCUT)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i="1" dirty="0" smtClean="0"/>
              <a:t>The </a:t>
            </a:r>
            <a:r>
              <a:rPr lang="fr-BE" i="1" dirty="0" err="1" smtClean="0"/>
              <a:t>European</a:t>
            </a:r>
            <a:r>
              <a:rPr lang="fr-BE" i="1" dirty="0" smtClean="0"/>
              <a:t> Capital of Culture as a </a:t>
            </a:r>
            <a:r>
              <a:rPr lang="fr-BE" i="1" dirty="0" err="1" smtClean="0"/>
              <a:t>Europeanist</a:t>
            </a:r>
            <a:r>
              <a:rPr lang="fr-BE" i="1" dirty="0" smtClean="0"/>
              <a:t> medium</a:t>
            </a:r>
          </a:p>
          <a:p>
            <a:pPr marL="0" indent="0">
              <a:buNone/>
            </a:pPr>
            <a:r>
              <a:rPr lang="fr-BE" i="1" dirty="0" smtClean="0"/>
              <a:t>Is </a:t>
            </a:r>
            <a:r>
              <a:rPr lang="fr-BE" i="1" dirty="0" err="1"/>
              <a:t>there</a:t>
            </a:r>
            <a:r>
              <a:rPr lang="fr-BE" i="1" dirty="0"/>
              <a:t> an </a:t>
            </a:r>
            <a:r>
              <a:rPr lang="fr-BE" i="1" dirty="0" err="1"/>
              <a:t>added</a:t>
            </a:r>
            <a:r>
              <a:rPr lang="fr-BE" i="1" dirty="0"/>
              <a:t>-value for a </a:t>
            </a:r>
            <a:r>
              <a:rPr lang="fr-BE" i="1" dirty="0" err="1"/>
              <a:t>European</a:t>
            </a:r>
            <a:r>
              <a:rPr lang="fr-BE" i="1" dirty="0"/>
              <a:t> Capital of Culture to </a:t>
            </a:r>
            <a:r>
              <a:rPr lang="fr-BE" i="1" dirty="0" err="1"/>
              <a:t>be</a:t>
            </a:r>
            <a:r>
              <a:rPr lang="fr-BE" i="1" dirty="0"/>
              <a:t> </a:t>
            </a:r>
            <a:r>
              <a:rPr lang="fr-BE" i="1" dirty="0" err="1"/>
              <a:t>closed</a:t>
            </a:r>
            <a:r>
              <a:rPr lang="fr-BE" i="1" dirty="0"/>
              <a:t> to a border?</a:t>
            </a:r>
          </a:p>
          <a:p>
            <a:pPr>
              <a:buFontTx/>
              <a:buChar char="-"/>
            </a:pPr>
            <a:r>
              <a:rPr lang="fr-BE" dirty="0" err="1"/>
              <a:t>What</a:t>
            </a:r>
            <a:r>
              <a:rPr lang="fr-BE" dirty="0"/>
              <a:t> about the </a:t>
            </a:r>
            <a:r>
              <a:rPr lang="fr-BE" dirty="0" err="1"/>
              <a:t>sense</a:t>
            </a:r>
            <a:r>
              <a:rPr lang="fr-BE" dirty="0"/>
              <a:t> of </a:t>
            </a:r>
            <a:r>
              <a:rPr lang="fr-BE" dirty="0" err="1" smtClean="0"/>
              <a:t>belonging</a:t>
            </a:r>
            <a:r>
              <a:rPr lang="fr-BE" dirty="0" smtClean="0"/>
              <a:t>/ </a:t>
            </a:r>
            <a:r>
              <a:rPr lang="fr-BE" dirty="0" err="1" smtClean="0"/>
              <a:t>identity</a:t>
            </a:r>
            <a:r>
              <a:rPr lang="fr-BE" dirty="0" smtClean="0"/>
              <a:t>? : 2019</a:t>
            </a:r>
          </a:p>
          <a:p>
            <a:pPr>
              <a:buFontTx/>
              <a:buChar char="-"/>
            </a:pP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/>
              <a:t>about the social </a:t>
            </a:r>
            <a:r>
              <a:rPr lang="fr-BE" dirty="0" err="1"/>
              <a:t>cohesion</a:t>
            </a:r>
            <a:r>
              <a:rPr lang="fr-BE" dirty="0"/>
              <a:t>?</a:t>
            </a:r>
          </a:p>
          <a:p>
            <a:pPr>
              <a:buFontTx/>
              <a:buChar char="-"/>
            </a:pPr>
            <a:r>
              <a:rPr lang="fr-BE" dirty="0" err="1"/>
              <a:t>What</a:t>
            </a:r>
            <a:r>
              <a:rPr lang="fr-BE" dirty="0"/>
              <a:t> about the </a:t>
            </a:r>
            <a:r>
              <a:rPr lang="fr-BE" dirty="0" err="1"/>
              <a:t>urban</a:t>
            </a:r>
            <a:r>
              <a:rPr lang="fr-BE" dirty="0"/>
              <a:t> </a:t>
            </a:r>
            <a:r>
              <a:rPr lang="fr-BE" dirty="0" err="1"/>
              <a:t>development</a:t>
            </a:r>
            <a:r>
              <a:rPr lang="fr-BE" dirty="0" smtClean="0"/>
              <a:t>?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In the </a:t>
            </a:r>
            <a:r>
              <a:rPr lang="fr-BE" dirty="0" err="1" smtClean="0"/>
              <a:t>context</a:t>
            </a:r>
            <a:r>
              <a:rPr lang="fr-BE" dirty="0" smtClean="0"/>
              <a:t> of a 3-year </a:t>
            </a:r>
            <a:r>
              <a:rPr lang="fr-BE" dirty="0"/>
              <a:t>Jean Monnet network (Erasmus +) </a:t>
            </a:r>
            <a:r>
              <a:rPr lang="fr-BE" dirty="0" err="1" smtClean="0"/>
              <a:t>leaded</a:t>
            </a:r>
            <a:r>
              <a:rPr lang="fr-BE" dirty="0" smtClean="0"/>
              <a:t> by LISER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2474" y="184038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/>
              <a:t>Frustration, disillusion and disengagement with the European idea at EU borders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i="1" dirty="0" smtClean="0"/>
              <a:t>work in progress..</a:t>
            </a:r>
            <a:endParaRPr lang="en-US" sz="4000" i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22474" y="496660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BE" dirty="0" smtClean="0">
                <a:hlinkClick r:id="rId3"/>
              </a:rPr>
              <a:t>fabienne.leloup@uclouvain-mons.be</a:t>
            </a:r>
            <a:endParaRPr lang="fr-BE" dirty="0" smtClean="0"/>
          </a:p>
          <a:p>
            <a:r>
              <a:rPr lang="fr-BE" dirty="0" smtClean="0"/>
              <a:t>CESPOL - IFD</a:t>
            </a:r>
          </a:p>
          <a:p>
            <a:r>
              <a:rPr lang="fr-BE" dirty="0" err="1" smtClean="0"/>
              <a:t>UCLouvain</a:t>
            </a:r>
            <a:r>
              <a:rPr lang="fr-BE" dirty="0" smtClean="0"/>
              <a:t> Campus FUCaM Mons</a:t>
            </a:r>
          </a:p>
          <a:p>
            <a:r>
              <a:rPr lang="en-US" dirty="0"/>
              <a:t>https://ifd.hypotheses.org/</a:t>
            </a:r>
          </a:p>
        </p:txBody>
      </p:sp>
      <p:pic>
        <p:nvPicPr>
          <p:cNvPr id="9" name="Image 2" descr="https://cdn.uclouvain.be/groups/cms-editors-univ/UCLouvain_Logo_72p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76" y="274588"/>
            <a:ext cx="2540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454152" y="160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The Identity crisis of Europe: Euroscepticism in border regions</a:t>
            </a:r>
            <a:endParaRPr lang="fr-B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6" y="5261072"/>
            <a:ext cx="2254882" cy="10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special</a:t>
            </a:r>
            <a:r>
              <a:rPr lang="fr-BE" dirty="0" smtClean="0"/>
              <a:t> session about </a:t>
            </a:r>
            <a:r>
              <a:rPr lang="fr-BE" i="1" dirty="0" err="1" smtClean="0"/>
              <a:t>Euroscepticism</a:t>
            </a:r>
            <a:r>
              <a:rPr lang="fr-BE" i="1" dirty="0" smtClean="0"/>
              <a:t> in border </a:t>
            </a:r>
            <a:r>
              <a:rPr lang="fr-BE" i="1" dirty="0" err="1" smtClean="0"/>
              <a:t>regions</a:t>
            </a:r>
            <a:r>
              <a:rPr lang="fr-BE" dirty="0" smtClean="0"/>
              <a:t>? 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 err="1" smtClean="0"/>
              <a:t>XIIth</a:t>
            </a:r>
            <a:r>
              <a:rPr lang="fr-BE" dirty="0" smtClean="0"/>
              <a:t>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Regional</a:t>
            </a:r>
            <a:r>
              <a:rPr lang="fr-BE" dirty="0" smtClean="0"/>
              <a:t> Science Association RO </a:t>
            </a:r>
            <a:r>
              <a:rPr lang="fr-BE" dirty="0" err="1" smtClean="0"/>
              <a:t>conference</a:t>
            </a:r>
            <a:r>
              <a:rPr lang="fr-BE" dirty="0" smtClean="0"/>
              <a:t> / </a:t>
            </a:r>
          </a:p>
          <a:p>
            <a:pPr algn="ctr"/>
            <a:r>
              <a:rPr lang="fr-BE" dirty="0" smtClean="0"/>
              <a:t>56th ASRDLF </a:t>
            </a:r>
            <a:r>
              <a:rPr lang="fr-BE" dirty="0" err="1" smtClean="0"/>
              <a:t>conference</a:t>
            </a:r>
            <a:endParaRPr lang="fr-BE" dirty="0" smtClean="0"/>
          </a:p>
          <a:p>
            <a:pPr marL="0" indent="0" algn="ctr">
              <a:buNone/>
            </a:pPr>
            <a:r>
              <a:rPr lang="fr-BE" b="1" dirty="0" smtClean="0">
                <a:solidFill>
                  <a:srgbClr val="FF0000"/>
                </a:solidFill>
              </a:rPr>
              <a:t>July 4 – 6, </a:t>
            </a:r>
            <a:r>
              <a:rPr lang="fr-BE" b="1" dirty="0" smtClean="0">
                <a:solidFill>
                  <a:srgbClr val="FF0000"/>
                </a:solidFill>
              </a:rPr>
              <a:t>2019 IASI Romania</a:t>
            </a:r>
            <a:endParaRPr lang="fr-BE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BE" dirty="0" err="1" smtClean="0"/>
              <a:t>Regional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6" name="Picture 5" descr="C:\Users\user\Google Drive\ASRDLF 2019 Iasi\Affiche\Antet ptr Wor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4075236"/>
            <a:ext cx="5760720" cy="1983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i="1" dirty="0" smtClean="0"/>
              <a:t>Le peuple de la frontière </a:t>
            </a:r>
            <a:br>
              <a:rPr lang="fr-BE" i="1" dirty="0" smtClean="0"/>
            </a:br>
            <a:r>
              <a:rPr lang="fr-BE" dirty="0" smtClean="0"/>
              <a:t>(Gérald Andrieu, 2017)</a:t>
            </a:r>
            <a:endParaRPr lang="fr-BE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« </a:t>
            </a:r>
            <a:r>
              <a:rPr lang="fr-BE" i="1" dirty="0" smtClean="0"/>
              <a:t>Il nous faudrait par exemple éclaircir notre position sur l’Union européenne. Ce n’est pas cette Europe que nous voulons … On est orphelin de la campagne menée contre le TCE en 2005</a:t>
            </a:r>
            <a:r>
              <a:rPr lang="fr-BE" dirty="0" smtClean="0"/>
              <a:t>… » (p.48)</a:t>
            </a:r>
          </a:p>
          <a:p>
            <a:r>
              <a:rPr lang="fr-BE" dirty="0" smtClean="0"/>
              <a:t>As regards the </a:t>
            </a:r>
            <a:r>
              <a:rPr lang="fr-BE" dirty="0" err="1" smtClean="0"/>
              <a:t>European</a:t>
            </a:r>
            <a:r>
              <a:rPr lang="fr-BE" dirty="0" smtClean="0"/>
              <a:t> Union,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clarify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position…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the </a:t>
            </a:r>
            <a:r>
              <a:rPr lang="fr-BE" dirty="0" err="1" smtClean="0"/>
              <a:t>kind</a:t>
            </a:r>
            <a:r>
              <a:rPr lang="fr-BE" dirty="0" smtClean="0"/>
              <a:t> of Europe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wish</a:t>
            </a:r>
            <a:r>
              <a:rPr lang="fr-BE" dirty="0" smtClean="0"/>
              <a:t>… </a:t>
            </a:r>
            <a:r>
              <a:rPr lang="fr-BE" dirty="0" err="1" smtClean="0"/>
              <a:t>we</a:t>
            </a:r>
            <a:r>
              <a:rPr lang="fr-BE" dirty="0" smtClean="0"/>
              <a:t> are </a:t>
            </a:r>
            <a:r>
              <a:rPr lang="fr-BE" dirty="0" err="1" smtClean="0"/>
              <a:t>orphaned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2005 </a:t>
            </a:r>
            <a:r>
              <a:rPr lang="fr-BE" dirty="0" err="1" smtClean="0"/>
              <a:t>campaign</a:t>
            </a:r>
            <a:r>
              <a:rPr lang="fr-BE" dirty="0" smtClean="0"/>
              <a:t>…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u="sng" dirty="0" smtClean="0"/>
              <a:t>Fourmies</a:t>
            </a:r>
            <a:r>
              <a:rPr lang="fr-BE" dirty="0" smtClean="0"/>
              <a:t>: 55.72% for Marine Le Pen, 44.28% for Emmanuel Macron, 31.21% abstention.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9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i="1" dirty="0" smtClean="0"/>
              <a:t>Le peuple de la frontière </a:t>
            </a:r>
            <a:br>
              <a:rPr lang="fr-BE" i="1" dirty="0" smtClean="0"/>
            </a:br>
            <a:r>
              <a:rPr lang="fr-BE" dirty="0" smtClean="0"/>
              <a:t>(Gérald Andrieu, 2017)</a:t>
            </a:r>
            <a:endParaRPr lang="fr-BE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« </a:t>
            </a:r>
            <a:r>
              <a:rPr lang="fr-BE" i="1" dirty="0" smtClean="0"/>
              <a:t>On fait du dumping social à l’intérieur même de la zone euro.. (</a:t>
            </a:r>
            <a:r>
              <a:rPr lang="fr-BE" dirty="0" smtClean="0"/>
              <a:t>il prône une</a:t>
            </a:r>
            <a:r>
              <a:rPr lang="fr-BE" i="1" dirty="0" smtClean="0"/>
              <a:t>) harmonisation sociale et fiscale de l’Europe </a:t>
            </a:r>
            <a:r>
              <a:rPr lang="fr-BE" dirty="0" smtClean="0"/>
              <a:t>» (p.60)</a:t>
            </a:r>
          </a:p>
          <a:p>
            <a:r>
              <a:rPr lang="fr-BE" dirty="0" smtClean="0"/>
              <a:t>A social dumping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emerging</a:t>
            </a:r>
            <a:r>
              <a:rPr lang="fr-BE" dirty="0" smtClean="0"/>
              <a:t> </a:t>
            </a:r>
            <a:r>
              <a:rPr lang="fr-BE" dirty="0" err="1" smtClean="0"/>
              <a:t>inside</a:t>
            </a:r>
            <a:r>
              <a:rPr lang="fr-BE" dirty="0" smtClean="0"/>
              <a:t> Europe.. (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 smtClean="0"/>
              <a:t>develop</a:t>
            </a:r>
            <a:r>
              <a:rPr lang="fr-BE" dirty="0" smtClean="0"/>
              <a:t>) a </a:t>
            </a:r>
            <a:r>
              <a:rPr lang="fr-BE" dirty="0"/>
              <a:t>fiscal and social </a:t>
            </a:r>
            <a:r>
              <a:rPr lang="fr-BE" dirty="0" err="1"/>
              <a:t>harmonization</a:t>
            </a:r>
            <a:r>
              <a:rPr lang="fr-BE" dirty="0"/>
              <a:t> </a:t>
            </a:r>
            <a:r>
              <a:rPr lang="fr-BE" dirty="0" smtClean="0"/>
              <a:t>in Europe.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u="sng" dirty="0" smtClean="0"/>
              <a:t>Givet</a:t>
            </a:r>
            <a:r>
              <a:rPr lang="fr-BE" dirty="0" smtClean="0"/>
              <a:t>: 38,51% for Marine Le Pen, 61,49% for Emmanuel Macron, 31.44% abstention.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99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 of contents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Euroscepticism</a:t>
            </a:r>
            <a:r>
              <a:rPr lang="fr-BE" dirty="0" smtClean="0"/>
              <a:t>?</a:t>
            </a:r>
          </a:p>
          <a:p>
            <a:pPr marL="457200" lvl="1" indent="0">
              <a:buNone/>
            </a:pP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Euroscepticism</a:t>
            </a:r>
            <a:r>
              <a:rPr lang="fr-BE" dirty="0" smtClean="0"/>
              <a:t>…</a:t>
            </a:r>
          </a:p>
          <a:p>
            <a:pPr marL="457200" lvl="1" indent="0">
              <a:buNone/>
            </a:pPr>
            <a:r>
              <a:rPr lang="fr-BE" dirty="0" smtClean="0"/>
              <a:t>To </a:t>
            </a:r>
            <a:r>
              <a:rPr lang="fr-BE" dirty="0" err="1" smtClean="0"/>
              <a:t>disingagement</a:t>
            </a:r>
            <a:endParaRPr lang="fr-BE" dirty="0"/>
          </a:p>
          <a:p>
            <a:r>
              <a:rPr lang="fr-BE" dirty="0" smtClean="0"/>
              <a:t>Europe, border and </a:t>
            </a:r>
            <a:r>
              <a:rPr lang="fr-BE" dirty="0" err="1" smtClean="0"/>
              <a:t>citizenship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What</a:t>
            </a:r>
            <a:r>
              <a:rPr lang="fr-BE" dirty="0" smtClean="0"/>
              <a:t> people </a:t>
            </a:r>
            <a:r>
              <a:rPr lang="fr-BE" dirty="0" err="1" smtClean="0"/>
              <a:t>feel</a:t>
            </a:r>
            <a:r>
              <a:rPr lang="fr-BE" dirty="0"/>
              <a:t> </a:t>
            </a:r>
            <a:r>
              <a:rPr lang="fr-BE" dirty="0" smtClean="0"/>
              <a:t>at a local </a:t>
            </a:r>
            <a:r>
              <a:rPr lang="fr-BE" dirty="0" err="1" smtClean="0"/>
              <a:t>level</a:t>
            </a:r>
            <a:endParaRPr lang="fr-BE" dirty="0" smtClean="0"/>
          </a:p>
          <a:p>
            <a:r>
              <a:rPr lang="fr-BE" dirty="0" smtClean="0"/>
              <a:t>Border and culture as </a:t>
            </a:r>
            <a:r>
              <a:rPr lang="fr-BE" dirty="0" err="1" smtClean="0"/>
              <a:t>resources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Some</a:t>
            </a:r>
            <a:r>
              <a:rPr lang="fr-BE" dirty="0" smtClean="0"/>
              <a:t> prospects</a:t>
            </a:r>
          </a:p>
          <a:p>
            <a:pPr marL="457200" lvl="1" indent="0">
              <a:buNone/>
            </a:pPr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103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 of contents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Euroscepticism</a:t>
            </a:r>
            <a:r>
              <a:rPr lang="fr-BE" dirty="0" smtClean="0"/>
              <a:t>?</a:t>
            </a:r>
          </a:p>
          <a:p>
            <a:pPr marL="457200" lvl="1" indent="0">
              <a:buNone/>
            </a:pP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Euroscepticism</a:t>
            </a:r>
            <a:r>
              <a:rPr lang="fr-BE" dirty="0" smtClean="0"/>
              <a:t>…</a:t>
            </a:r>
          </a:p>
          <a:p>
            <a:pPr marL="457200" lvl="1" indent="0">
              <a:buNone/>
            </a:pPr>
            <a:r>
              <a:rPr lang="fr-BE" dirty="0" smtClean="0"/>
              <a:t>To </a:t>
            </a:r>
            <a:r>
              <a:rPr lang="fr-BE" dirty="0" err="1" smtClean="0"/>
              <a:t>disingagement</a:t>
            </a:r>
            <a:endParaRPr lang="fr-BE" dirty="0"/>
          </a:p>
          <a:p>
            <a:r>
              <a:rPr lang="fr-BE" dirty="0" smtClean="0"/>
              <a:t>Europe, border and </a:t>
            </a:r>
            <a:r>
              <a:rPr lang="fr-BE" dirty="0" err="1" smtClean="0"/>
              <a:t>citizenship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What</a:t>
            </a:r>
            <a:r>
              <a:rPr lang="fr-BE" dirty="0" smtClean="0"/>
              <a:t> people </a:t>
            </a:r>
            <a:r>
              <a:rPr lang="fr-BE" dirty="0" err="1" smtClean="0"/>
              <a:t>feel</a:t>
            </a:r>
            <a:r>
              <a:rPr lang="fr-BE" dirty="0"/>
              <a:t> </a:t>
            </a:r>
            <a:r>
              <a:rPr lang="fr-BE" dirty="0" smtClean="0"/>
              <a:t>at a local </a:t>
            </a:r>
            <a:r>
              <a:rPr lang="fr-BE" dirty="0" err="1" smtClean="0"/>
              <a:t>level</a:t>
            </a:r>
            <a:endParaRPr lang="fr-BE" dirty="0" smtClean="0"/>
          </a:p>
          <a:p>
            <a:r>
              <a:rPr lang="fr-BE" dirty="0" smtClean="0"/>
              <a:t>Border and culture as </a:t>
            </a:r>
            <a:r>
              <a:rPr lang="fr-BE" dirty="0" err="1" smtClean="0"/>
              <a:t>resources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Some</a:t>
            </a:r>
            <a:r>
              <a:rPr lang="fr-BE" dirty="0" smtClean="0"/>
              <a:t> prospects</a:t>
            </a:r>
          </a:p>
          <a:p>
            <a:pPr marL="457200" lvl="1" indent="0">
              <a:buNone/>
            </a:pPr>
            <a:endParaRPr lang="fr-BE" dirty="0" smtClean="0"/>
          </a:p>
          <a:p>
            <a:endParaRPr lang="fr-B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08" y="4361513"/>
            <a:ext cx="4753638" cy="1533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08" y="868219"/>
            <a:ext cx="1977542" cy="30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Euroscepticism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5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Today, </a:t>
            </a:r>
            <a:r>
              <a:rPr lang="en-US" dirty="0" err="1" smtClean="0"/>
              <a:t>euroscepticism</a:t>
            </a:r>
            <a:r>
              <a:rPr lang="en-US" dirty="0" smtClean="0"/>
              <a:t> </a:t>
            </a:r>
            <a:r>
              <a:rPr lang="en-US" dirty="0"/>
              <a:t>based on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ethnic preference for a national or even nationalist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  <a:endParaRPr lang="fr-BE" dirty="0"/>
          </a:p>
          <a:p>
            <a:pPr lvl="0"/>
            <a:r>
              <a:rPr lang="en-US" dirty="0" smtClean="0"/>
              <a:t>an </a:t>
            </a:r>
            <a:r>
              <a:rPr lang="en-US" dirty="0"/>
              <a:t>anti-liberal economic view, in opposition with the free trade approach of </a:t>
            </a:r>
            <a:r>
              <a:rPr lang="en-US" dirty="0" smtClean="0"/>
              <a:t>the EU</a:t>
            </a:r>
          </a:p>
          <a:p>
            <a:pPr marL="0" indent="0">
              <a:buNone/>
            </a:pPr>
            <a:r>
              <a:rPr lang="fr-BE" dirty="0" smtClean="0"/>
              <a:t>A long 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r>
              <a:rPr lang="fr-BE" dirty="0" smtClean="0"/>
              <a:t> (</a:t>
            </a:r>
            <a:r>
              <a:rPr lang="fr-BE" dirty="0" err="1" smtClean="0"/>
              <a:t>since</a:t>
            </a:r>
            <a:r>
              <a:rPr lang="fr-BE" dirty="0" smtClean="0"/>
              <a:t> 1950’s) (Wassenberg et al)</a:t>
            </a:r>
          </a:p>
          <a:p>
            <a:r>
              <a:rPr lang="fr-BE" dirty="0" err="1" smtClean="0"/>
              <a:t>From</a:t>
            </a:r>
            <a:r>
              <a:rPr lang="fr-BE" dirty="0" smtClean="0"/>
              <a:t> a </a:t>
            </a:r>
            <a:r>
              <a:rPr lang="fr-BE" dirty="0" err="1" smtClean="0"/>
              <a:t>journalistic</a:t>
            </a:r>
            <a:r>
              <a:rPr lang="fr-BE" dirty="0" smtClean="0"/>
              <a:t> </a:t>
            </a:r>
            <a:r>
              <a:rPr lang="fr-BE" dirty="0" err="1" smtClean="0"/>
              <a:t>view</a:t>
            </a:r>
            <a:r>
              <a:rPr lang="fr-BE" dirty="0" smtClean="0"/>
              <a:t>: 1988, </a:t>
            </a:r>
            <a:r>
              <a:rPr lang="fr-BE" dirty="0" err="1" smtClean="0"/>
              <a:t>against</a:t>
            </a:r>
            <a:r>
              <a:rPr lang="fr-BE" dirty="0" smtClean="0"/>
              <a:t> an </a:t>
            </a:r>
            <a:r>
              <a:rPr lang="fr-BE" dirty="0" err="1" smtClean="0"/>
              <a:t>anti-liberal</a:t>
            </a:r>
            <a:r>
              <a:rPr lang="fr-BE" dirty="0" smtClean="0"/>
              <a:t> Europe</a:t>
            </a:r>
          </a:p>
          <a:p>
            <a:r>
              <a:rPr lang="fr-BE" dirty="0" err="1" smtClean="0"/>
              <a:t>From</a:t>
            </a:r>
            <a:r>
              <a:rPr lang="fr-BE" dirty="0" smtClean="0"/>
              <a:t> a </a:t>
            </a:r>
            <a:r>
              <a:rPr lang="fr-BE" dirty="0" err="1" smtClean="0"/>
              <a:t>scientific</a:t>
            </a:r>
            <a:r>
              <a:rPr lang="fr-BE" dirty="0" smtClean="0"/>
              <a:t> </a:t>
            </a:r>
            <a:r>
              <a:rPr lang="fr-BE" dirty="0" err="1" smtClean="0"/>
              <a:t>view</a:t>
            </a:r>
            <a:r>
              <a:rPr lang="fr-BE" dirty="0" smtClean="0"/>
              <a:t>: 1998, </a:t>
            </a:r>
            <a:r>
              <a:rPr lang="fr-BE" dirty="0" err="1" smtClean="0"/>
              <a:t>Taggart</a:t>
            </a:r>
            <a:endParaRPr lang="fr-BE" dirty="0" smtClean="0"/>
          </a:p>
          <a:p>
            <a:r>
              <a:rPr lang="fr-BE" dirty="0" smtClean="0"/>
              <a:t>To the 2016 referendum in the </a:t>
            </a:r>
            <a:r>
              <a:rPr lang="fr-BE" dirty="0" err="1" smtClean="0"/>
              <a:t>Netherlands</a:t>
            </a:r>
            <a:r>
              <a:rPr lang="fr-BE" dirty="0" smtClean="0"/>
              <a:t> or the </a:t>
            </a:r>
            <a:r>
              <a:rPr lang="fr-BE" dirty="0" err="1" smtClean="0"/>
              <a:t>Brexit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4450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b="1" dirty="0" smtClean="0"/>
              <a:t>Inefficient</a:t>
            </a:r>
            <a:r>
              <a:rPr lang="fr-BE" dirty="0" smtClean="0"/>
              <a:t> </a:t>
            </a:r>
            <a:r>
              <a:rPr lang="fr-BE" dirty="0" err="1"/>
              <a:t>European</a:t>
            </a:r>
            <a:r>
              <a:rPr lang="fr-BE" dirty="0"/>
              <a:t> </a:t>
            </a:r>
            <a:r>
              <a:rPr lang="fr-BE" dirty="0" err="1"/>
              <a:t>policies</a:t>
            </a:r>
            <a:r>
              <a:rPr lang="fr-BE" dirty="0"/>
              <a:t>, absence of opposition, Europe as a </a:t>
            </a:r>
            <a:r>
              <a:rPr lang="fr-BE" dirty="0" err="1"/>
              <a:t>Unidentified</a:t>
            </a:r>
            <a:r>
              <a:rPr lang="fr-BE" dirty="0"/>
              <a:t> </a:t>
            </a:r>
            <a:r>
              <a:rPr lang="fr-BE" dirty="0" err="1"/>
              <a:t>Flying</a:t>
            </a:r>
            <a:r>
              <a:rPr lang="fr-BE" dirty="0"/>
              <a:t> Object (</a:t>
            </a:r>
            <a:r>
              <a:rPr lang="fr-BE" dirty="0" err="1"/>
              <a:t>Hamman</a:t>
            </a:r>
            <a:r>
              <a:rPr lang="fr-BE" dirty="0"/>
              <a:t>, 2010) </a:t>
            </a:r>
          </a:p>
          <a:p>
            <a:pPr marL="0" indent="0">
              <a:buNone/>
            </a:pPr>
            <a:r>
              <a:rPr lang="fr-BE" dirty="0" err="1" smtClean="0"/>
              <a:t>Economic</a:t>
            </a:r>
            <a:r>
              <a:rPr lang="fr-BE" dirty="0" smtClean="0"/>
              <a:t> and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b="1" dirty="0" err="1" smtClean="0"/>
              <a:t>crisis</a:t>
            </a:r>
            <a:r>
              <a:rPr lang="fr-BE" dirty="0" smtClean="0"/>
              <a:t>, </a:t>
            </a:r>
            <a:r>
              <a:rPr lang="fr-BE" dirty="0" err="1" smtClean="0"/>
              <a:t>against</a:t>
            </a:r>
            <a:r>
              <a:rPr lang="fr-BE" dirty="0" smtClean="0"/>
              <a:t> the « racket of the </a:t>
            </a:r>
            <a:r>
              <a:rPr lang="fr-BE" dirty="0" err="1" smtClean="0"/>
              <a:t>debt</a:t>
            </a:r>
            <a:r>
              <a:rPr lang="fr-BE" dirty="0" smtClean="0"/>
              <a:t> », </a:t>
            </a:r>
            <a:r>
              <a:rPr lang="fr-BE" dirty="0" err="1" smtClean="0"/>
              <a:t>defence</a:t>
            </a:r>
            <a:r>
              <a:rPr lang="fr-BE" dirty="0" smtClean="0"/>
              <a:t> of a national </a:t>
            </a:r>
            <a:r>
              <a:rPr lang="fr-BE" dirty="0" err="1" smtClean="0"/>
              <a:t>welfare</a:t>
            </a:r>
            <a:r>
              <a:rPr lang="fr-BE" dirty="0" smtClean="0"/>
              <a:t>, control of the </a:t>
            </a:r>
            <a:r>
              <a:rPr lang="fr-BE" dirty="0" err="1" smtClean="0"/>
              <a:t>borders</a:t>
            </a:r>
            <a:r>
              <a:rPr lang="fr-BE" dirty="0" smtClean="0"/>
              <a:t>, social dumping, </a:t>
            </a:r>
            <a:r>
              <a:rPr lang="fr-BE" b="1" dirty="0" err="1" smtClean="0"/>
              <a:t>loss</a:t>
            </a:r>
            <a:r>
              <a:rPr lang="fr-BE" b="1" dirty="0" smtClean="0"/>
              <a:t> of national </a:t>
            </a:r>
            <a:r>
              <a:rPr lang="fr-BE" b="1" dirty="0" err="1" smtClean="0"/>
              <a:t>sovereignty</a:t>
            </a:r>
            <a:endParaRPr lang="fr-BE" b="1" dirty="0" smtClean="0"/>
          </a:p>
          <a:p>
            <a:pPr marL="0" indent="0">
              <a:buNone/>
            </a:pPr>
            <a:r>
              <a:rPr lang="fr-BE" dirty="0" smtClean="0"/>
              <a:t>Global </a:t>
            </a:r>
            <a:r>
              <a:rPr lang="fr-BE" dirty="0" err="1" smtClean="0"/>
              <a:t>societal</a:t>
            </a:r>
            <a:r>
              <a:rPr lang="fr-BE" dirty="0" smtClean="0"/>
              <a:t> changes and pressures (Leconte, 2014)</a:t>
            </a:r>
          </a:p>
          <a:p>
            <a:pPr marL="0" indent="0">
              <a:buNone/>
            </a:pP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policies</a:t>
            </a:r>
            <a:r>
              <a:rPr lang="fr-BE" dirty="0" smtClean="0"/>
              <a:t> </a:t>
            </a:r>
            <a:r>
              <a:rPr lang="fr-BE" dirty="0" err="1" smtClean="0"/>
              <a:t>redistribute</a:t>
            </a:r>
            <a:r>
              <a:rPr lang="fr-BE" dirty="0" smtClean="0"/>
              <a:t> </a:t>
            </a:r>
            <a:r>
              <a:rPr lang="fr-BE" dirty="0" err="1" smtClean="0"/>
              <a:t>resources</a:t>
            </a:r>
            <a:r>
              <a:rPr lang="fr-BE" dirty="0" smtClean="0"/>
              <a:t> but </a:t>
            </a:r>
            <a:r>
              <a:rPr lang="fr-BE" dirty="0" err="1" smtClean="0"/>
              <a:t>increase</a:t>
            </a:r>
            <a:r>
              <a:rPr lang="fr-BE" dirty="0" smtClean="0"/>
              <a:t> </a:t>
            </a:r>
            <a:r>
              <a:rPr lang="fr-BE" b="1" dirty="0" err="1" smtClean="0"/>
              <a:t>income</a:t>
            </a:r>
            <a:r>
              <a:rPr lang="fr-BE" b="1" dirty="0" smtClean="0"/>
              <a:t> </a:t>
            </a:r>
            <a:r>
              <a:rPr lang="fr-BE" b="1" dirty="0" err="1" smtClean="0"/>
              <a:t>inequality</a:t>
            </a:r>
            <a:r>
              <a:rPr lang="fr-BE" b="1" dirty="0" smtClean="0"/>
              <a:t> </a:t>
            </a:r>
            <a:r>
              <a:rPr lang="fr-BE" dirty="0" smtClean="0"/>
              <a:t>(</a:t>
            </a:r>
            <a:r>
              <a:rPr lang="fr-BE" dirty="0" err="1" smtClean="0"/>
              <a:t>Schraff</a:t>
            </a:r>
            <a:r>
              <a:rPr lang="fr-BE" dirty="0" smtClean="0"/>
              <a:t>, 2019)</a:t>
            </a:r>
          </a:p>
          <a:p>
            <a:pPr marL="0" indent="0">
              <a:buNone/>
            </a:pPr>
            <a:r>
              <a:rPr lang="fr-BE" dirty="0" err="1" smtClean="0"/>
              <a:t>Peripherical</a:t>
            </a:r>
            <a:r>
              <a:rPr lang="fr-BE" dirty="0" smtClean="0"/>
              <a:t> areas but importance of the </a:t>
            </a:r>
            <a:r>
              <a:rPr lang="fr-BE" dirty="0" err="1" smtClean="0"/>
              <a:t>context</a:t>
            </a:r>
            <a:endParaRPr lang="fr-BE" dirty="0" smtClean="0"/>
          </a:p>
          <a:p>
            <a:pPr marL="457200" lvl="1" indent="0">
              <a:buNone/>
            </a:pPr>
            <a:r>
              <a:rPr lang="fr-BE" dirty="0" err="1" smtClean="0"/>
              <a:t>Bailoni</a:t>
            </a:r>
            <a:r>
              <a:rPr lang="fr-BE" dirty="0" smtClean="0"/>
              <a:t>, 2017: </a:t>
            </a:r>
            <a:r>
              <a:rPr lang="fr-BE" dirty="0" err="1" smtClean="0"/>
              <a:t>Brexit</a:t>
            </a:r>
            <a:r>
              <a:rPr lang="fr-BE" dirty="0" smtClean="0"/>
              <a:t> and Boston or Sunderland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8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1392</Words>
  <Application>Microsoft Office PowerPoint</Application>
  <PresentationFormat>Widescreen</PresentationFormat>
  <Paragraphs>248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Frustration, disillusion and disengagement with the European idea at EU borders   Euroscepticism?  Border and Citizenship.</vt:lpstr>
      <vt:lpstr>PowerPoint Presentation</vt:lpstr>
      <vt:lpstr>Le peuple de la frontière  (Gérald Andrieu, 2017)</vt:lpstr>
      <vt:lpstr>Le peuple de la frontière  (Gérald Andrieu, 2017)</vt:lpstr>
      <vt:lpstr>Table of contents</vt:lpstr>
      <vt:lpstr>Table of contents</vt:lpstr>
      <vt:lpstr>Euroscepticism?</vt:lpstr>
      <vt:lpstr>What?</vt:lpstr>
      <vt:lpstr>Why?</vt:lpstr>
      <vt:lpstr>From euroscepticism to disingagement</vt:lpstr>
      <vt:lpstr>About borders and citizenship</vt:lpstr>
      <vt:lpstr>PowerPoint Presentation</vt:lpstr>
      <vt:lpstr>About borders and citizenship</vt:lpstr>
      <vt:lpstr>The interest of the border (2015) </vt:lpstr>
      <vt:lpstr>The border should disappear (2015 – 2018)</vt:lpstr>
      <vt:lpstr>About borders and citizenship</vt:lpstr>
      <vt:lpstr>Les citoyens parlent à l’Europe De burgers spreken met Europa</vt:lpstr>
      <vt:lpstr>About a new Europe</vt:lpstr>
      <vt:lpstr>About a new Europe</vt:lpstr>
      <vt:lpstr>About a new Europe</vt:lpstr>
      <vt:lpstr>About a new Europe</vt:lpstr>
      <vt:lpstr>About a new Europe</vt:lpstr>
      <vt:lpstr>Border and culture as resources</vt:lpstr>
      <vt:lpstr>Border and culture as resources</vt:lpstr>
      <vt:lpstr>PowerPoint Presentation</vt:lpstr>
      <vt:lpstr>Borders, Europe and social perceptions</vt:lpstr>
      <vt:lpstr>Capitales Européennes de la Culture et Cohésion Urbaine Transfrontalière (CECCUT)</vt:lpstr>
      <vt:lpstr>Frustration, disillusion and disengagement with the European idea at EU borders   work in progress..</vt:lpstr>
      <vt:lpstr>A special session about Euroscepticism in border regions? </vt:lpstr>
    </vt:vector>
  </TitlesOfParts>
  <Company>UCL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Euroscepticism, citizenship and border</dc:title>
  <dc:creator>Fabienne Leloup</dc:creator>
  <cp:lastModifiedBy>Fabienne Leloup</cp:lastModifiedBy>
  <cp:revision>63</cp:revision>
  <dcterms:created xsi:type="dcterms:W3CDTF">2018-10-31T07:41:42Z</dcterms:created>
  <dcterms:modified xsi:type="dcterms:W3CDTF">2018-11-05T18:24:15Z</dcterms:modified>
</cp:coreProperties>
</file>