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5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3569"/>
    <p:restoredTop sz="94646"/>
  </p:normalViewPr>
  <p:slideViewPr>
    <p:cSldViewPr snapToGrid="0">
      <p:cViewPr varScale="1">
        <p:scale>
          <a:sx n="118" d="100"/>
          <a:sy n="118" d="100"/>
        </p:scale>
        <p:origin x="1048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1222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6484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a6ec5197f7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a6ec5197f7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673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a9e7e9677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a9e7e9677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5199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a9e4a82cc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a9e4a82cc1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5932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a6b8ade31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a6b8ade31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9654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a9e7e96774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a9e7e96774_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062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a9e7e96d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a9e7e96d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4214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a9e7e96d2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a9e7e96d2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230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a68c3eacce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a68c3eacce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9191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a68c3eacce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a68c3eacce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365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a68c3eacc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a68c3eacce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1409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a6b8ade31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a6b8ade31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0059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a6b8ade31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a6b8ade31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8986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">
  <p:cSld name="AUTOLAYOUT"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311700" y="2540450"/>
            <a:ext cx="3119700" cy="203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3529200" y="2540500"/>
            <a:ext cx="2616300" cy="203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2"/>
          </p:nvPr>
        </p:nvSpPr>
        <p:spPr>
          <a:xfrm>
            <a:off x="6220075" y="2540500"/>
            <a:ext cx="2616300" cy="203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1">
  <p:cSld name="AUTOLAYOUT_1">
    <p:bg>
      <p:bgPr>
        <a:solidFill>
          <a:srgbClr val="FFFFFF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4"/>
          <p:cNvSpPr/>
          <p:nvPr/>
        </p:nvSpPr>
        <p:spPr>
          <a:xfrm>
            <a:off x="308782" y="1640000"/>
            <a:ext cx="8526000" cy="332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4"/>
          <p:cNvSpPr/>
          <p:nvPr/>
        </p:nvSpPr>
        <p:spPr>
          <a:xfrm>
            <a:off x="2440287" y="1640000"/>
            <a:ext cx="2131500" cy="332100"/>
          </a:xfrm>
          <a:prstGeom prst="rect">
            <a:avLst/>
          </a:prstGeom>
          <a:solidFill>
            <a:srgbClr val="FFFFFF">
              <a:alpha val="31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4"/>
          <p:cNvSpPr/>
          <p:nvPr/>
        </p:nvSpPr>
        <p:spPr>
          <a:xfrm>
            <a:off x="4571811" y="1640000"/>
            <a:ext cx="2131500" cy="332100"/>
          </a:xfrm>
          <a:prstGeom prst="rect">
            <a:avLst/>
          </a:prstGeom>
          <a:solidFill>
            <a:srgbClr val="FFFFFF">
              <a:alpha val="18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/>
          <p:nvPr/>
        </p:nvSpPr>
        <p:spPr>
          <a:xfrm>
            <a:off x="308750" y="1640000"/>
            <a:ext cx="2131500" cy="332100"/>
          </a:xfrm>
          <a:prstGeom prst="rect">
            <a:avLst/>
          </a:prstGeom>
          <a:solidFill>
            <a:srgbClr val="FFFFFF">
              <a:alpha val="4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32550" y="609450"/>
            <a:ext cx="6355200" cy="8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 b="1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 b="1"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 b="1"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 b="1"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 b="1">
                <a:solidFill>
                  <a:srgbClr val="43434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 b="1">
                <a:solidFill>
                  <a:srgbClr val="43434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 b="1">
                <a:solidFill>
                  <a:srgbClr val="43434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 b="1">
                <a:solidFill>
                  <a:srgbClr val="43434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 b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08775" y="2286000"/>
            <a:ext cx="2690400" cy="22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 sz="1400">
                <a:solidFill>
                  <a:srgbClr val="666666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200">
                <a:solidFill>
                  <a:srgbClr val="666666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200">
                <a:solidFill>
                  <a:srgbClr val="666666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2"/>
          </p:nvPr>
        </p:nvSpPr>
        <p:spPr>
          <a:xfrm>
            <a:off x="3226538" y="2286000"/>
            <a:ext cx="2690400" cy="22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 sz="1400">
                <a:solidFill>
                  <a:srgbClr val="666666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200">
                <a:solidFill>
                  <a:srgbClr val="666666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200">
                <a:solidFill>
                  <a:srgbClr val="666666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3"/>
          </p:nvPr>
        </p:nvSpPr>
        <p:spPr>
          <a:xfrm>
            <a:off x="6140563" y="2286000"/>
            <a:ext cx="2690400" cy="22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 sz="1400">
                <a:solidFill>
                  <a:srgbClr val="666666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200">
                <a:solidFill>
                  <a:srgbClr val="666666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200">
                <a:solidFill>
                  <a:srgbClr val="666666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2">
  <p:cSld name="AUTOLAYOUT_2">
    <p:bg>
      <p:bgPr>
        <a:solidFill>
          <a:srgbClr val="FFFFFF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4049113" y="307825"/>
            <a:ext cx="4779300" cy="14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4054888" y="1808125"/>
            <a:ext cx="4779300" cy="276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3">
  <p:cSld name="AUTOLAYOUT_3">
    <p:bg>
      <p:bgPr>
        <a:solidFill>
          <a:srgbClr val="FFFFFF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4" name="Google Shape;74;p16"/>
          <p:cNvCxnSpPr/>
          <p:nvPr/>
        </p:nvCxnSpPr>
        <p:spPr>
          <a:xfrm>
            <a:off x="466325" y="353995"/>
            <a:ext cx="6600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49300" y="450120"/>
            <a:ext cx="3898200" cy="4115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4572000" y="450120"/>
            <a:ext cx="4222800" cy="4115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4">
  <p:cSld name="AUTOLAYOUT_4">
    <p:bg>
      <p:bgPr>
        <a:solidFill>
          <a:srgbClr val="FFFFFF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311700" y="2540450"/>
            <a:ext cx="3119700" cy="203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3529200" y="2540500"/>
            <a:ext cx="5295300" cy="203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5">
  <p:cSld name="AUTOLAYOUT_5">
    <p:bg>
      <p:bgPr>
        <a:solidFill>
          <a:srgbClr val="FFFFFF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‹n.›</a:t>
            </a:fld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title"/>
          </p:nvPr>
        </p:nvSpPr>
        <p:spPr>
          <a:xfrm>
            <a:off x="523250" y="1523725"/>
            <a:ext cx="3477900" cy="138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1"/>
          </p:nvPr>
        </p:nvSpPr>
        <p:spPr>
          <a:xfrm>
            <a:off x="523325" y="3020275"/>
            <a:ext cx="3477900" cy="15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uitinews.fr/ici-et-la-bas/2019/05/25/hot-spots-2-lesbos-a-bout-de-souffle/" TargetMode="External"/><Relationship Id="rId4" Type="http://schemas.openxmlformats.org/officeDocument/2006/relationships/hyperlink" Target="https://www.ecchr.eu/en/case/greek-hotspots-complaint-against-european-asylum-support-office-to-the-eu-ombudsperson/" TargetMode="External"/><Relationship Id="rId5" Type="http://schemas.openxmlformats.org/officeDocument/2006/relationships/hyperlink" Target="https://euobserver.com/migration/146541" TargetMode="External"/><Relationship Id="rId6" Type="http://schemas.openxmlformats.org/officeDocument/2006/relationships/hyperlink" Target="http://www.lejournalinternational.info/incendie-du-camp-de-refugies-de-moria-a-lesbos-que-fait-leurope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9"/>
          <p:cNvPicPr preferRelativeResize="0"/>
          <p:nvPr/>
        </p:nvPicPr>
        <p:blipFill rotWithShape="1">
          <a:blip r:embed="rId3">
            <a:alphaModFix/>
          </a:blip>
          <a:srcRect l="6889" r="6889"/>
          <a:stretch/>
        </p:blipFill>
        <p:spPr>
          <a:xfrm>
            <a:off x="3" y="0"/>
            <a:ext cx="3445527" cy="2571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9"/>
          <p:cNvPicPr preferRelativeResize="0"/>
          <p:nvPr/>
        </p:nvPicPr>
        <p:blipFill rotWithShape="1">
          <a:blip r:embed="rId4">
            <a:alphaModFix/>
          </a:blip>
          <a:srcRect l="8956" r="8948"/>
          <a:stretch/>
        </p:blipFill>
        <p:spPr>
          <a:xfrm>
            <a:off x="0" y="2571750"/>
            <a:ext cx="3445527" cy="257175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3591300" y="1213350"/>
            <a:ext cx="5472900" cy="166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500" b="1">
                <a:latin typeface="Abel"/>
                <a:ea typeface="Abel"/>
                <a:cs typeface="Abel"/>
                <a:sym typeface="Abel"/>
              </a:rPr>
              <a:t>Greek hotspots in Lesbos :</a:t>
            </a:r>
            <a:endParaRPr sz="3500" b="1">
              <a:latin typeface="Abel"/>
              <a:ea typeface="Abel"/>
              <a:cs typeface="Abel"/>
              <a:sym typeface="Abe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500" b="1">
                <a:latin typeface="Abel"/>
                <a:ea typeface="Abel"/>
                <a:cs typeface="Abel"/>
                <a:sym typeface="Abel"/>
              </a:rPr>
              <a:t>reception centres, registration areas or detention camps ? </a:t>
            </a:r>
            <a:r>
              <a:rPr lang="it" sz="3500" b="1"/>
              <a:t> </a:t>
            </a:r>
            <a:endParaRPr sz="3500" b="1"/>
          </a:p>
        </p:txBody>
      </p:sp>
      <p:sp>
        <p:nvSpPr>
          <p:cNvPr id="95" name="Google Shape;95;p19"/>
          <p:cNvSpPr txBox="1">
            <a:spLocks noGrp="1"/>
          </p:cNvSpPr>
          <p:nvPr>
            <p:ph type="body" idx="1"/>
          </p:nvPr>
        </p:nvSpPr>
        <p:spPr>
          <a:xfrm>
            <a:off x="3938100" y="3188075"/>
            <a:ext cx="47793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latin typeface="Arvo"/>
                <a:ea typeface="Arvo"/>
                <a:cs typeface="Arvo"/>
                <a:sym typeface="Arvo"/>
              </a:rPr>
              <a:t>Clémence ENJELVIN, Juliane BARBONI, Léa SABRE, Pauline GARTISER, Viola CATTANI</a:t>
            </a:r>
            <a:endParaRPr sz="1600"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>
            <a:spLocks noGrp="1"/>
          </p:cNvSpPr>
          <p:nvPr>
            <p:ph type="title"/>
          </p:nvPr>
        </p:nvSpPr>
        <p:spPr>
          <a:xfrm>
            <a:off x="308775" y="635850"/>
            <a:ext cx="6355200" cy="5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500" b="0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rPr>
              <a:t>Cooperation or Opposition ? </a:t>
            </a:r>
            <a:endParaRPr sz="3500" b="0">
              <a:solidFill>
                <a:srgbClr val="000000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166" name="Google Shape;166;p28"/>
          <p:cNvSpPr txBox="1">
            <a:spLocks noGrp="1"/>
          </p:cNvSpPr>
          <p:nvPr>
            <p:ph type="body" idx="1"/>
          </p:nvPr>
        </p:nvSpPr>
        <p:spPr>
          <a:xfrm>
            <a:off x="308775" y="2286000"/>
            <a:ext cx="2790900" cy="15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The Aquarius</a:t>
            </a:r>
            <a:endParaRPr b="1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vo"/>
              <a:buChar char="-"/>
            </a:pPr>
            <a:r>
              <a:rPr lang="it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Human Rights Issue</a:t>
            </a:r>
            <a:endParaRPr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vo"/>
              <a:buChar char="-"/>
            </a:pPr>
            <a:r>
              <a:rPr lang="it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Failure of the State and the Institutions</a:t>
            </a:r>
            <a:endParaRPr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67" name="Google Shape;167;p28"/>
          <p:cNvSpPr txBox="1">
            <a:spLocks noGrp="1"/>
          </p:cNvSpPr>
          <p:nvPr>
            <p:ph type="body" idx="2"/>
          </p:nvPr>
        </p:nvSpPr>
        <p:spPr>
          <a:xfrm>
            <a:off x="3126050" y="2286000"/>
            <a:ext cx="2790900" cy="22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Discordance at every level </a:t>
            </a:r>
            <a:endParaRPr b="1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vo"/>
              <a:buChar char="-"/>
            </a:pPr>
            <a:r>
              <a:rPr lang="it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Battle between the local and institutional level</a:t>
            </a:r>
            <a:endParaRPr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68" name="Google Shape;168;p28"/>
          <p:cNvSpPr txBox="1">
            <a:spLocks noGrp="1"/>
          </p:cNvSpPr>
          <p:nvPr>
            <p:ph type="body" idx="3"/>
          </p:nvPr>
        </p:nvSpPr>
        <p:spPr>
          <a:xfrm>
            <a:off x="6108625" y="2286000"/>
            <a:ext cx="2883900" cy="22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Need for Global Discussions</a:t>
            </a:r>
            <a:endParaRPr b="1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vo"/>
              <a:buChar char="-"/>
            </a:pPr>
            <a:r>
              <a:rPr lang="it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Rethink Europe’s Migration policy </a:t>
            </a:r>
            <a:endParaRPr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>
            <a:spLocks noGrp="1"/>
          </p:cNvSpPr>
          <p:nvPr>
            <p:ph type="title"/>
          </p:nvPr>
        </p:nvSpPr>
        <p:spPr>
          <a:xfrm>
            <a:off x="349300" y="450125"/>
            <a:ext cx="7741200" cy="5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Abel"/>
                <a:ea typeface="Abel"/>
                <a:cs typeface="Abel"/>
                <a:sym typeface="Abel"/>
              </a:rPr>
              <a:t>Concluding debate </a:t>
            </a:r>
            <a:endParaRPr sz="3600"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174" name="Google Shape;174;p29"/>
          <p:cNvSpPr txBox="1">
            <a:spLocks noGrp="1"/>
          </p:cNvSpPr>
          <p:nvPr>
            <p:ph type="body" idx="1"/>
          </p:nvPr>
        </p:nvSpPr>
        <p:spPr>
          <a:xfrm>
            <a:off x="264300" y="1678700"/>
            <a:ext cx="8615400" cy="28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vo"/>
              <a:buChar char="●"/>
            </a:pPr>
            <a:r>
              <a:rPr lang="it" sz="210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Is the crisis Europe has been facing since 2010 a refugee crisis or a crisis of the EU institutions ? </a:t>
            </a:r>
            <a:endParaRPr sz="2100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100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vo"/>
              <a:buChar char="●"/>
            </a:pPr>
            <a:r>
              <a:rPr lang="it" sz="210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Given the examples of Greece and the Mexican borders, we can ask ourselves if there is only one way to respond to this so-called « migrants crisis »</a:t>
            </a:r>
            <a:endParaRPr sz="2100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/>
          <p:cNvSpPr txBox="1">
            <a:spLocks noGrp="1"/>
          </p:cNvSpPr>
          <p:nvPr>
            <p:ph type="title"/>
          </p:nvPr>
        </p:nvSpPr>
        <p:spPr>
          <a:xfrm>
            <a:off x="1893475" y="2058000"/>
            <a:ext cx="56118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Abel"/>
                <a:ea typeface="Abel"/>
                <a:cs typeface="Abel"/>
                <a:sym typeface="Abel"/>
              </a:rPr>
              <a:t>Thank you for your attention !</a:t>
            </a:r>
            <a:endParaRPr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>
            <a:spLocks noGrp="1"/>
          </p:cNvSpPr>
          <p:nvPr>
            <p:ph type="title"/>
          </p:nvPr>
        </p:nvSpPr>
        <p:spPr>
          <a:xfrm>
            <a:off x="311700" y="179075"/>
            <a:ext cx="8520600" cy="6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 b="1" dirty="0">
                <a:latin typeface="Abel"/>
                <a:ea typeface="Abel"/>
                <a:cs typeface="Abel"/>
                <a:sym typeface="Abel"/>
              </a:rPr>
              <a:t>Bibliography </a:t>
            </a:r>
            <a:endParaRPr sz="3600" b="1" dirty="0"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185" name="Google Shape;185;p31"/>
          <p:cNvSpPr txBox="1">
            <a:spLocks noGrp="1"/>
          </p:cNvSpPr>
          <p:nvPr>
            <p:ph type="body" idx="1"/>
          </p:nvPr>
        </p:nvSpPr>
        <p:spPr>
          <a:xfrm>
            <a:off x="188450" y="843575"/>
            <a:ext cx="8643900" cy="41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dirty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Books and scientific analyses</a:t>
            </a:r>
            <a:endParaRPr sz="1600" b="1" dirty="0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vo"/>
              <a:buChar char="-"/>
            </a:pPr>
            <a:r>
              <a:rPr lang="it" sz="1300" dirty="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rPr>
              <a:t>Jean Ziegler, </a:t>
            </a:r>
            <a:r>
              <a:rPr lang="it" sz="1300" i="1" u="sng" dirty="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rPr>
              <a:t>Lesbos, la honte de l’Europe</a:t>
            </a:r>
            <a:r>
              <a:rPr lang="it" sz="1300" i="1" dirty="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rPr>
              <a:t>, </a:t>
            </a:r>
            <a:r>
              <a:rPr lang="it" sz="1300" dirty="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rPr>
              <a:t>Seuil, 2020, 132p.</a:t>
            </a:r>
            <a:endParaRPr sz="1300" dirty="0">
              <a:solidFill>
                <a:schemeClr val="tx1"/>
              </a:solidFill>
              <a:latin typeface="Arvo"/>
              <a:ea typeface="Arvo"/>
              <a:cs typeface="Arvo"/>
              <a:sym typeface="Arvo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vo"/>
              <a:buChar char="-"/>
            </a:pPr>
            <a:r>
              <a:rPr lang="it" sz="1300" dirty="0">
                <a:solidFill>
                  <a:schemeClr val="tx1"/>
                </a:solidFill>
                <a:highlight>
                  <a:srgbClr val="FFFFFF"/>
                </a:highlight>
                <a:latin typeface="Arvo"/>
                <a:ea typeface="Arvo"/>
                <a:cs typeface="Arvo"/>
                <a:sym typeface="Arvo"/>
              </a:rPr>
              <a:t>Lendaro, Annalisa, Claire Rodier, et Youri Lou Vertongen. </a:t>
            </a:r>
            <a:r>
              <a:rPr lang="it" sz="1300" i="1" u="sng" dirty="0">
                <a:solidFill>
                  <a:schemeClr val="tx1"/>
                </a:solidFill>
                <a:highlight>
                  <a:srgbClr val="FFFFFF"/>
                </a:highlight>
                <a:latin typeface="Arvo"/>
                <a:ea typeface="Arvo"/>
                <a:cs typeface="Arvo"/>
                <a:sym typeface="Arvo"/>
              </a:rPr>
              <a:t>La crise de l'accueil</a:t>
            </a:r>
            <a:r>
              <a:rPr lang="it" sz="1300" u="sng" dirty="0">
                <a:solidFill>
                  <a:schemeClr val="tx1"/>
                </a:solidFill>
                <a:highlight>
                  <a:srgbClr val="FFFFFF"/>
                </a:highlight>
                <a:latin typeface="Arvo"/>
                <a:ea typeface="Arvo"/>
                <a:cs typeface="Arvo"/>
                <a:sym typeface="Arvo"/>
              </a:rPr>
              <a:t> : frontières, droits, résistances</a:t>
            </a:r>
            <a:r>
              <a:rPr lang="it" sz="1300" dirty="0">
                <a:solidFill>
                  <a:schemeClr val="tx1"/>
                </a:solidFill>
                <a:highlight>
                  <a:srgbClr val="FFFFFF"/>
                </a:highlight>
                <a:latin typeface="Arvo"/>
                <a:ea typeface="Arvo"/>
                <a:cs typeface="Arvo"/>
                <a:sym typeface="Arvo"/>
              </a:rPr>
              <a:t>. La Découverte, 2019</a:t>
            </a:r>
            <a:endParaRPr sz="1300" dirty="0">
              <a:solidFill>
                <a:schemeClr val="tx1"/>
              </a:solidFill>
              <a:highlight>
                <a:srgbClr val="FFFFFF"/>
              </a:highlight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it" sz="1600" b="1" dirty="0">
                <a:solidFill>
                  <a:schemeClr val="tx1"/>
                </a:solidFill>
                <a:highlight>
                  <a:srgbClr val="FFFFFF"/>
                </a:highlight>
                <a:latin typeface="Arvo"/>
                <a:ea typeface="Arvo"/>
                <a:cs typeface="Arvo"/>
                <a:sym typeface="Arvo"/>
              </a:rPr>
              <a:t>Articles</a:t>
            </a:r>
            <a:endParaRPr sz="1600" b="1" dirty="0">
              <a:solidFill>
                <a:schemeClr val="tx1"/>
              </a:solidFill>
              <a:highlight>
                <a:srgbClr val="FFFFFF"/>
              </a:highlight>
              <a:latin typeface="Arvo"/>
              <a:ea typeface="Arvo"/>
              <a:cs typeface="Arvo"/>
              <a:sym typeface="Arvo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vo"/>
              <a:buChar char="-"/>
            </a:pPr>
            <a:r>
              <a:rPr lang="it" sz="1200" u="sng" dirty="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https://guitinews.fr/ici-et-la-bas/2019/05/25/hot-spots-2-lesbos-a-bout-de-souffle/</a:t>
            </a:r>
            <a:r>
              <a:rPr lang="it" sz="1200" dirty="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rPr>
              <a:t> </a:t>
            </a:r>
            <a:endParaRPr sz="1200" dirty="0">
              <a:solidFill>
                <a:schemeClr val="tx1"/>
              </a:solidFill>
              <a:latin typeface="Arvo"/>
              <a:ea typeface="Arvo"/>
              <a:cs typeface="Arvo"/>
              <a:sym typeface="Arvo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vo"/>
              <a:buChar char="-"/>
            </a:pPr>
            <a:r>
              <a:rPr lang="it" sz="1200" u="sng" dirty="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https://www.ecchr.eu/en/case/greek-hotspots-complaint-against-european-asylum-support-office-to-the-eu-ombudsperson/</a:t>
            </a:r>
            <a:r>
              <a:rPr lang="it" sz="1200" dirty="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rPr>
              <a:t> </a:t>
            </a:r>
            <a:endParaRPr sz="1200" dirty="0">
              <a:solidFill>
                <a:schemeClr val="tx1"/>
              </a:solidFill>
              <a:latin typeface="Arvo"/>
              <a:ea typeface="Arvo"/>
              <a:cs typeface="Arvo"/>
              <a:sym typeface="Arvo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vo"/>
              <a:buChar char="-"/>
            </a:pPr>
            <a:r>
              <a:rPr lang="it" sz="1200" u="sng" dirty="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https://euobserver.com/migration/146541</a:t>
            </a:r>
            <a:r>
              <a:rPr lang="it" sz="1200" dirty="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rPr>
              <a:t> </a:t>
            </a:r>
            <a:endParaRPr sz="1200" dirty="0">
              <a:solidFill>
                <a:schemeClr val="tx1"/>
              </a:solidFill>
              <a:latin typeface="Arvo"/>
              <a:ea typeface="Arvo"/>
              <a:cs typeface="Arvo"/>
              <a:sym typeface="Arvo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vo"/>
              <a:buChar char="-"/>
            </a:pPr>
            <a:r>
              <a:rPr lang="it" sz="1200" u="sng" dirty="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http://www.lejournalinternational.info/incendie-du-camp-de-refugies-de-moria-a-lesbos-que-fait-leurope/</a:t>
            </a:r>
            <a:r>
              <a:rPr lang="it" sz="1200" dirty="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rPr>
              <a:t> </a:t>
            </a:r>
            <a:endParaRPr sz="1200" dirty="0">
              <a:solidFill>
                <a:schemeClr val="tx1"/>
              </a:solidFill>
              <a:latin typeface="Arvo"/>
              <a:ea typeface="Arvo"/>
              <a:cs typeface="Arvo"/>
              <a:sym typeface="Arvo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vo"/>
              <a:buChar char="-"/>
            </a:pPr>
            <a:r>
              <a:rPr lang="it" sz="1200" dirty="0">
                <a:solidFill>
                  <a:schemeClr val="tx1"/>
                </a:solidFill>
                <a:highlight>
                  <a:srgbClr val="FFFFFF"/>
                </a:highlight>
                <a:latin typeface="Arvo"/>
                <a:ea typeface="Arvo"/>
                <a:cs typeface="Arvo"/>
                <a:sym typeface="Arvo"/>
              </a:rPr>
              <a:t>Amnesty International, « Grèce. Des réfugiés détenus dans des conditions déplorables », avril 2016 ; Human Rights Watch, « Grèce. Insécurité et insalubrité dans les « </a:t>
            </a:r>
            <a:r>
              <a:rPr lang="it" sz="1200" i="1" dirty="0">
                <a:solidFill>
                  <a:schemeClr val="tx1"/>
                </a:solidFill>
                <a:highlight>
                  <a:srgbClr val="FFFFFF"/>
                </a:highlight>
                <a:latin typeface="Arvo"/>
                <a:ea typeface="Arvo"/>
                <a:cs typeface="Arvo"/>
                <a:sym typeface="Arvo"/>
              </a:rPr>
              <a:t>hotspots</a:t>
            </a:r>
            <a:r>
              <a:rPr lang="it" sz="1200" dirty="0">
                <a:solidFill>
                  <a:schemeClr val="tx1"/>
                </a:solidFill>
                <a:highlight>
                  <a:srgbClr val="FFFFFF"/>
                </a:highlight>
                <a:latin typeface="Arvo"/>
                <a:ea typeface="Arvo"/>
                <a:cs typeface="Arvo"/>
                <a:sym typeface="Arvo"/>
              </a:rPr>
              <a:t> » pour réfugiés », mai 2016</a:t>
            </a:r>
            <a:endParaRPr sz="1200" dirty="0">
              <a:solidFill>
                <a:schemeClr val="tx1"/>
              </a:solidFill>
              <a:highlight>
                <a:srgbClr val="FFFFFF"/>
              </a:highlight>
              <a:latin typeface="Arvo"/>
              <a:ea typeface="Arvo"/>
              <a:cs typeface="Arvo"/>
              <a:sym typeface="Arvo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vo"/>
              <a:buChar char="-"/>
            </a:pPr>
            <a:r>
              <a:rPr lang="it" sz="1200" dirty="0">
                <a:solidFill>
                  <a:schemeClr val="tx1"/>
                </a:solidFill>
                <a:highlight>
                  <a:srgbClr val="FFFFFF"/>
                </a:highlight>
                <a:latin typeface="Arvo"/>
                <a:ea typeface="Arvo"/>
                <a:cs typeface="Arvo"/>
                <a:sym typeface="Arvo"/>
              </a:rPr>
              <a:t>Assemblée parlementaire du Conseil de l'Europe, Résolution 2118 (2016) : « Les réfugiés en Grèce : défis et risques – Une responsabilité européenne », 21 juin 2016.</a:t>
            </a:r>
            <a:endParaRPr sz="1200" dirty="0">
              <a:solidFill>
                <a:schemeClr val="tx1"/>
              </a:solidFill>
              <a:highlight>
                <a:srgbClr val="FFFFFF"/>
              </a:highlight>
              <a:latin typeface="Arvo"/>
              <a:ea typeface="Arvo"/>
              <a:cs typeface="Arvo"/>
              <a:sym typeface="Arvo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100" dirty="0">
              <a:solidFill>
                <a:srgbClr val="000000"/>
              </a:solidFill>
              <a:highlight>
                <a:srgbClr val="FFFFFF"/>
              </a:highlight>
              <a:latin typeface="Arvo"/>
              <a:ea typeface="Arvo"/>
              <a:cs typeface="Arvo"/>
              <a:sym typeface="Arvo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100" dirty="0">
              <a:solidFill>
                <a:schemeClr val="dk1"/>
              </a:solidFill>
              <a:highlight>
                <a:srgbClr val="FFFFFF"/>
              </a:highlight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>
            <a:off x="237850" y="435300"/>
            <a:ext cx="9144000" cy="5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Abel"/>
                <a:ea typeface="Abel"/>
                <a:cs typeface="Abel"/>
                <a:sym typeface="Abel"/>
              </a:rPr>
              <a:t>Outline </a:t>
            </a:r>
            <a:endParaRPr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101" name="Google Shape;101;p20"/>
          <p:cNvSpPr txBox="1">
            <a:spLocks noGrp="1"/>
          </p:cNvSpPr>
          <p:nvPr>
            <p:ph type="body" idx="1"/>
          </p:nvPr>
        </p:nvSpPr>
        <p:spPr>
          <a:xfrm>
            <a:off x="795000" y="1391497"/>
            <a:ext cx="7554000" cy="30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vo"/>
              <a:buChar char="-"/>
            </a:pPr>
            <a:r>
              <a:rPr lang="it" sz="2100" dirty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Introduction</a:t>
            </a:r>
            <a:endParaRPr sz="2100" dirty="0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vo"/>
              <a:buAutoNum type="arabicParenR"/>
            </a:pPr>
            <a:r>
              <a:rPr lang="it" sz="2100" dirty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The contradictions of the EU common asylum policy</a:t>
            </a:r>
            <a:endParaRPr sz="2100" dirty="0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vo"/>
              <a:buAutoNum type="arabicParenR"/>
            </a:pPr>
            <a:r>
              <a:rPr lang="it" sz="2100" dirty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Case-study : the Moria Camp </a:t>
            </a:r>
            <a:endParaRPr sz="2100" dirty="0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vo"/>
              <a:buAutoNum type="arabicParenR"/>
            </a:pPr>
            <a:r>
              <a:rPr lang="it" sz="2100" dirty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The increasing role of NGOs</a:t>
            </a:r>
            <a:endParaRPr sz="2100" dirty="0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vo"/>
              <a:buChar char="-"/>
            </a:pPr>
            <a:r>
              <a:rPr lang="it" sz="2100" dirty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Concluding debate</a:t>
            </a:r>
            <a:endParaRPr sz="2100" dirty="0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vo"/>
              <a:buChar char="-"/>
            </a:pPr>
            <a:r>
              <a:rPr lang="it" sz="2100" dirty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Bibliography</a:t>
            </a:r>
            <a:endParaRPr sz="2100" dirty="0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>
            <a:off x="158350" y="378525"/>
            <a:ext cx="9144000" cy="5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Abel"/>
                <a:ea typeface="Abel"/>
                <a:cs typeface="Abel"/>
                <a:sym typeface="Abel"/>
              </a:rPr>
              <a:t>Introduction</a:t>
            </a:r>
            <a:endParaRPr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158350" y="2058300"/>
            <a:ext cx="3150600" cy="14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9999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vo"/>
              <a:buChar char="●"/>
            </a:pPr>
            <a:r>
              <a:rPr lang="it" sz="180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What is a hotspot ? </a:t>
            </a:r>
            <a:endParaRPr sz="1800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  <a:p>
            <a:pPr marL="269999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vo"/>
              <a:buChar char="●"/>
            </a:pPr>
            <a:r>
              <a:rPr lang="it" sz="180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Review on the ongoing refugee crisis</a:t>
            </a:r>
            <a:endParaRPr sz="1900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</p:txBody>
      </p:sp>
      <p:pic>
        <p:nvPicPr>
          <p:cNvPr id="108" name="Google Shape;108;p21"/>
          <p:cNvPicPr preferRelativeResize="0"/>
          <p:nvPr/>
        </p:nvPicPr>
        <p:blipFill rotWithShape="1">
          <a:blip r:embed="rId3">
            <a:alphaModFix/>
          </a:blip>
          <a:srcRect t="8934" b="4821"/>
          <a:stretch/>
        </p:blipFill>
        <p:spPr>
          <a:xfrm>
            <a:off x="3241725" y="954824"/>
            <a:ext cx="5902275" cy="364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>
            <a:spLocks noGrp="1"/>
          </p:cNvSpPr>
          <p:nvPr>
            <p:ph type="title"/>
          </p:nvPr>
        </p:nvSpPr>
        <p:spPr>
          <a:xfrm>
            <a:off x="94075" y="409900"/>
            <a:ext cx="9049800" cy="5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500">
                <a:latin typeface="Abel"/>
                <a:ea typeface="Abel"/>
                <a:cs typeface="Abel"/>
                <a:sym typeface="Abel"/>
              </a:rPr>
              <a:t>The contradictions of the EU common asylum policy</a:t>
            </a:r>
            <a:endParaRPr sz="3500"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114" name="Google Shape;114;p22"/>
          <p:cNvSpPr txBox="1">
            <a:spLocks noGrp="1"/>
          </p:cNvSpPr>
          <p:nvPr>
            <p:ph type="body" idx="1"/>
          </p:nvPr>
        </p:nvSpPr>
        <p:spPr>
          <a:xfrm>
            <a:off x="-1" y="1600300"/>
            <a:ext cx="6074525" cy="35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vo"/>
              <a:buChar char="●"/>
            </a:pPr>
            <a:r>
              <a:rPr lang="it" b="1" dirty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Increased EU cooperation</a:t>
            </a:r>
            <a:r>
              <a:rPr lang="it" dirty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 regarding the asylum system and the control of external borders</a:t>
            </a:r>
            <a:endParaRPr dirty="0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vo"/>
              <a:buChar char="●"/>
            </a:pPr>
            <a:r>
              <a:rPr lang="it" dirty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A crisis revealing </a:t>
            </a:r>
            <a:r>
              <a:rPr lang="it" b="1" dirty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internal legal challenges</a:t>
            </a:r>
            <a:r>
              <a:rPr lang="it" dirty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 of a common EU asylum policy (absence of effective mechanisms for </a:t>
            </a:r>
            <a:r>
              <a:rPr lang="it" b="1" dirty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responsibility-sharing</a:t>
            </a:r>
            <a:r>
              <a:rPr lang="it" dirty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)</a:t>
            </a:r>
            <a:endParaRPr dirty="0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vo"/>
              <a:buChar char="●"/>
            </a:pPr>
            <a:r>
              <a:rPr lang="it" dirty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Living conditions in Greece’s hotspots : a </a:t>
            </a:r>
            <a:r>
              <a:rPr lang="it" b="1" dirty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humanitarian </a:t>
            </a:r>
            <a:r>
              <a:rPr lang="it" b="1" dirty="0" smtClea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disaster</a:t>
            </a:r>
            <a:endParaRPr b="1" dirty="0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</p:txBody>
      </p:sp>
      <p:pic>
        <p:nvPicPr>
          <p:cNvPr id="115" name="Google Shape;115;p22"/>
          <p:cNvPicPr preferRelativeResize="0"/>
          <p:nvPr/>
        </p:nvPicPr>
        <p:blipFill rotWithShape="1">
          <a:blip r:embed="rId3">
            <a:alphaModFix/>
          </a:blip>
          <a:srcRect l="16752" r="20219"/>
          <a:stretch/>
        </p:blipFill>
        <p:spPr>
          <a:xfrm>
            <a:off x="5998029" y="2302325"/>
            <a:ext cx="3145847" cy="284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6925" y="1349400"/>
            <a:ext cx="1696950" cy="169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3"/>
          <p:cNvPicPr preferRelativeResize="0"/>
          <p:nvPr/>
        </p:nvPicPr>
        <p:blipFill rotWithShape="1">
          <a:blip r:embed="rId3">
            <a:alphaModFix/>
          </a:blip>
          <a:srcRect t="11855" b="11855"/>
          <a:stretch/>
        </p:blipFill>
        <p:spPr>
          <a:xfrm>
            <a:off x="0" y="0"/>
            <a:ext cx="914399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3"/>
          <p:cNvSpPr/>
          <p:nvPr/>
        </p:nvSpPr>
        <p:spPr>
          <a:xfrm>
            <a:off x="342825" y="1323975"/>
            <a:ext cx="3810300" cy="3467100"/>
          </a:xfrm>
          <a:prstGeom prst="rect">
            <a:avLst/>
          </a:prstGeom>
          <a:solidFill>
            <a:srgbClr val="000000">
              <a:alpha val="81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509025" y="1432050"/>
            <a:ext cx="3644100" cy="11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700">
                <a:latin typeface="Abel"/>
                <a:ea typeface="Abel"/>
                <a:cs typeface="Abel"/>
                <a:sym typeface="Abel"/>
              </a:rPr>
              <a:t>Tensions at the borders : Greece and Turkey</a:t>
            </a:r>
            <a:endParaRPr sz="2700"/>
          </a:p>
        </p:txBody>
      </p:sp>
      <p:sp>
        <p:nvSpPr>
          <p:cNvPr id="124" name="Google Shape;124;p23"/>
          <p:cNvSpPr txBox="1">
            <a:spLocks noGrp="1"/>
          </p:cNvSpPr>
          <p:nvPr>
            <p:ph type="body" idx="1"/>
          </p:nvPr>
        </p:nvSpPr>
        <p:spPr>
          <a:xfrm>
            <a:off x="509025" y="2730500"/>
            <a:ext cx="3477900" cy="18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>
                <a:latin typeface="Arvo"/>
                <a:ea typeface="Arvo"/>
                <a:cs typeface="Arvo"/>
                <a:sym typeface="Arvo"/>
              </a:rPr>
              <a:t>-&gt; a </a:t>
            </a:r>
            <a:r>
              <a:rPr lang="it" sz="1700" b="1">
                <a:latin typeface="Arvo"/>
                <a:ea typeface="Arvo"/>
                <a:cs typeface="Arvo"/>
                <a:sym typeface="Arvo"/>
              </a:rPr>
              <a:t>tense political climate</a:t>
            </a:r>
            <a:r>
              <a:rPr lang="it" sz="1700">
                <a:latin typeface="Arvo"/>
                <a:ea typeface="Arvo"/>
                <a:cs typeface="Arvo"/>
                <a:sym typeface="Arvo"/>
              </a:rPr>
              <a:t> between the  Turkish and the Greek governments</a:t>
            </a:r>
            <a:endParaRPr sz="1700"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it" sz="1700">
                <a:latin typeface="Arvo"/>
                <a:ea typeface="Arvo"/>
                <a:cs typeface="Arvo"/>
                <a:sym typeface="Arvo"/>
              </a:rPr>
              <a:t>-&gt; </a:t>
            </a:r>
            <a:r>
              <a:rPr lang="it" sz="1700" b="1">
                <a:latin typeface="Arvo"/>
                <a:ea typeface="Arvo"/>
                <a:cs typeface="Arvo"/>
                <a:sym typeface="Arvo"/>
              </a:rPr>
              <a:t>direct impact </a:t>
            </a:r>
            <a:r>
              <a:rPr lang="it" sz="1700">
                <a:latin typeface="Arvo"/>
                <a:ea typeface="Arvo"/>
                <a:cs typeface="Arvo"/>
                <a:sym typeface="Arvo"/>
              </a:rPr>
              <a:t>on the situation within hotspots</a:t>
            </a:r>
            <a:endParaRPr sz="1700"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>
          <a:xfrm>
            <a:off x="90825" y="495550"/>
            <a:ext cx="5586300" cy="7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500">
                <a:latin typeface="Abel"/>
                <a:ea typeface="Abel"/>
                <a:cs typeface="Abel"/>
                <a:sym typeface="Abel"/>
              </a:rPr>
              <a:t>A case-study : The Moria Camp</a:t>
            </a:r>
            <a:endParaRPr sz="3500"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130" name="Google Shape;130;p24"/>
          <p:cNvSpPr txBox="1">
            <a:spLocks noGrp="1"/>
          </p:cNvSpPr>
          <p:nvPr>
            <p:ph type="body" idx="1"/>
          </p:nvPr>
        </p:nvSpPr>
        <p:spPr>
          <a:xfrm>
            <a:off x="90825" y="1510125"/>
            <a:ext cx="5506800" cy="35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• Set up by the EU in 2015 : the </a:t>
            </a:r>
            <a:r>
              <a:rPr lang="it" b="1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biggest refugee camp in Europe </a:t>
            </a:r>
            <a:endParaRPr b="1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• </a:t>
            </a:r>
            <a:r>
              <a:rPr lang="it" b="1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No basic services guaranteed</a:t>
            </a:r>
            <a:r>
              <a:rPr lang="it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 (showers, toilets, running water, food) → mental and physical diseases </a:t>
            </a:r>
            <a:endParaRPr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• Planned for 3,000 migrants ; it hosts more than 20,000 migrants → </a:t>
            </a:r>
            <a:r>
              <a:rPr lang="it" b="1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overpopulation</a:t>
            </a:r>
            <a:r>
              <a:rPr lang="it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 leading to a Covid-19 cluster</a:t>
            </a:r>
            <a:endParaRPr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• 43% children, often </a:t>
            </a:r>
            <a:r>
              <a:rPr lang="it" b="1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unaccompanied minors</a:t>
            </a:r>
            <a:endParaRPr b="1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1" name="Google Shape;131;p24"/>
          <p:cNvPicPr preferRelativeResize="0"/>
          <p:nvPr/>
        </p:nvPicPr>
        <p:blipFill rotWithShape="1">
          <a:blip r:embed="rId3">
            <a:alphaModFix/>
          </a:blip>
          <a:srcRect l="28046" r="28342"/>
          <a:stretch/>
        </p:blipFill>
        <p:spPr>
          <a:xfrm>
            <a:off x="5779350" y="0"/>
            <a:ext cx="33646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5"/>
          <p:cNvPicPr preferRelativeResize="0"/>
          <p:nvPr/>
        </p:nvPicPr>
        <p:blipFill rotWithShape="1">
          <a:blip r:embed="rId3">
            <a:alphaModFix/>
          </a:blip>
          <a:srcRect l="11525" r="11533"/>
          <a:stretch/>
        </p:blipFill>
        <p:spPr>
          <a:xfrm>
            <a:off x="0" y="0"/>
            <a:ext cx="3496227" cy="220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5"/>
          <p:cNvPicPr preferRelativeResize="0"/>
          <p:nvPr/>
        </p:nvPicPr>
        <p:blipFill rotWithShape="1">
          <a:blip r:embed="rId4">
            <a:alphaModFix/>
          </a:blip>
          <a:srcRect t="11762" b="11755"/>
          <a:stretch/>
        </p:blipFill>
        <p:spPr>
          <a:xfrm>
            <a:off x="3496225" y="-2"/>
            <a:ext cx="5647777" cy="2209447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4585775" y="2414688"/>
            <a:ext cx="4294500" cy="10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500">
                <a:latin typeface="Abel"/>
                <a:ea typeface="Abel"/>
                <a:cs typeface="Abel"/>
                <a:sym typeface="Abel"/>
              </a:rPr>
              <a:t>A precarious situation increased by the fire </a:t>
            </a:r>
            <a:endParaRPr sz="3500"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139" name="Google Shape;139;p25"/>
          <p:cNvSpPr txBox="1">
            <a:spLocks noGrp="1"/>
          </p:cNvSpPr>
          <p:nvPr>
            <p:ph type="body" idx="1"/>
          </p:nvPr>
        </p:nvSpPr>
        <p:spPr>
          <a:xfrm>
            <a:off x="4405475" y="3712825"/>
            <a:ext cx="4655100" cy="117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50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At the beginning of September 2020, </a:t>
            </a:r>
            <a:r>
              <a:rPr lang="it" sz="1500" b="1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a huge fire broke out</a:t>
            </a:r>
            <a:r>
              <a:rPr lang="it" sz="150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 in Moria. The causes remained unknown, but it was probably linked to the criminal life in the camp. </a:t>
            </a:r>
            <a:r>
              <a:rPr lang="it">
                <a:solidFill>
                  <a:srgbClr val="000000"/>
                </a:solidFill>
              </a:rPr>
              <a:t> 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40" name="Google Shape;140;p25"/>
          <p:cNvPicPr preferRelativeResize="0"/>
          <p:nvPr/>
        </p:nvPicPr>
        <p:blipFill rotWithShape="1">
          <a:blip r:embed="rId5">
            <a:alphaModFix/>
          </a:blip>
          <a:srcRect r="4988"/>
          <a:stretch/>
        </p:blipFill>
        <p:spPr>
          <a:xfrm>
            <a:off x="0" y="2209450"/>
            <a:ext cx="4189749" cy="293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6"/>
          <p:cNvPicPr preferRelativeResize="0"/>
          <p:nvPr/>
        </p:nvPicPr>
        <p:blipFill rotWithShape="1">
          <a:blip r:embed="rId3">
            <a:alphaModFix/>
          </a:blip>
          <a:srcRect t="25263" b="23357"/>
          <a:stretch/>
        </p:blipFill>
        <p:spPr>
          <a:xfrm>
            <a:off x="0" y="0"/>
            <a:ext cx="7644893" cy="220945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6"/>
          <p:cNvSpPr txBox="1">
            <a:spLocks noGrp="1"/>
          </p:cNvSpPr>
          <p:nvPr>
            <p:ph type="title"/>
          </p:nvPr>
        </p:nvSpPr>
        <p:spPr>
          <a:xfrm>
            <a:off x="354250" y="2443075"/>
            <a:ext cx="4655400" cy="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500" b="1">
                <a:latin typeface="Abel"/>
                <a:ea typeface="Abel"/>
                <a:cs typeface="Abel"/>
                <a:sym typeface="Abel"/>
              </a:rPr>
              <a:t>NGOs’ Essential Help</a:t>
            </a:r>
            <a:endParaRPr sz="3500" b="1"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147" name="Google Shape;147;p26"/>
          <p:cNvSpPr txBox="1">
            <a:spLocks noGrp="1"/>
          </p:cNvSpPr>
          <p:nvPr>
            <p:ph type="body" idx="1"/>
          </p:nvPr>
        </p:nvSpPr>
        <p:spPr>
          <a:xfrm>
            <a:off x="158950" y="3258675"/>
            <a:ext cx="4655400" cy="15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vo"/>
              <a:buChar char="●"/>
            </a:pPr>
            <a:r>
              <a:rPr lang="it" sz="1600" b="1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Food</a:t>
            </a:r>
            <a:r>
              <a:rPr lang="it" sz="160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 Assistance </a:t>
            </a:r>
            <a:endParaRPr sz="1600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vo"/>
              <a:buChar char="●"/>
            </a:pPr>
            <a:r>
              <a:rPr lang="it" sz="1600" b="1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Sanitary</a:t>
            </a:r>
            <a:r>
              <a:rPr lang="it" sz="160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 equipment </a:t>
            </a:r>
            <a:endParaRPr sz="1600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vo"/>
              <a:buChar char="●"/>
            </a:pPr>
            <a:r>
              <a:rPr lang="it" sz="1600" b="1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Legal</a:t>
            </a:r>
            <a:r>
              <a:rPr lang="it" sz="160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 support</a:t>
            </a:r>
            <a:endParaRPr sz="1600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vo"/>
              <a:buChar char="●"/>
            </a:pPr>
            <a:r>
              <a:rPr lang="it" sz="1600" b="1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Psychological</a:t>
            </a:r>
            <a:r>
              <a:rPr lang="it" sz="160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 support </a:t>
            </a:r>
            <a:endParaRPr sz="1600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vo"/>
              <a:buChar char="●"/>
            </a:pPr>
            <a:r>
              <a:rPr lang="it" sz="1600" b="1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Educational</a:t>
            </a:r>
            <a:r>
              <a:rPr lang="it" sz="160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 Activities</a:t>
            </a:r>
            <a:endParaRPr sz="1600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</p:txBody>
      </p:sp>
      <p:pic>
        <p:nvPicPr>
          <p:cNvPr id="148" name="Google Shape;14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9025" y="0"/>
            <a:ext cx="1654964" cy="220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1933" y="2209450"/>
            <a:ext cx="3912066" cy="293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>
            <a:off x="3844636" y="569900"/>
            <a:ext cx="467590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 dirty="0">
                <a:latin typeface="Abel"/>
                <a:ea typeface="Abel"/>
                <a:cs typeface="Abel"/>
                <a:sym typeface="Abel"/>
              </a:rPr>
              <a:t>Criminalizing NGOs’ work </a:t>
            </a:r>
            <a:endParaRPr sz="3200" dirty="0"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>
            <a:off x="1813800" y="1355727"/>
            <a:ext cx="8520600" cy="32382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100" b="1" dirty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rPr>
              <a:t>Paradox of NGOs’ actions</a:t>
            </a:r>
            <a:r>
              <a:rPr lang="it" sz="2100" dirty="0"/>
              <a:t> </a:t>
            </a:r>
            <a:endParaRPr sz="2100" dirty="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cxnSp>
        <p:nvCxnSpPr>
          <p:cNvPr id="156" name="Google Shape;156;p27"/>
          <p:cNvCxnSpPr/>
          <p:nvPr/>
        </p:nvCxnSpPr>
        <p:spPr>
          <a:xfrm flipH="1">
            <a:off x="4768925" y="1987000"/>
            <a:ext cx="715200" cy="9879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" name="Google Shape;157;p27"/>
          <p:cNvCxnSpPr/>
          <p:nvPr/>
        </p:nvCxnSpPr>
        <p:spPr>
          <a:xfrm>
            <a:off x="7062050" y="1907450"/>
            <a:ext cx="715200" cy="1067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" name="Google Shape;158;p27"/>
          <p:cNvSpPr txBox="1"/>
          <p:nvPr/>
        </p:nvSpPr>
        <p:spPr>
          <a:xfrm>
            <a:off x="2908650" y="3215525"/>
            <a:ext cx="3326700" cy="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Arvo"/>
                <a:ea typeface="Arvo"/>
                <a:cs typeface="Arvo"/>
                <a:sym typeface="Arvo"/>
              </a:rPr>
              <a:t>Overtake EU’s prerogatives</a:t>
            </a:r>
            <a:endParaRPr sz="1600">
              <a:latin typeface="Arvo"/>
              <a:ea typeface="Arvo"/>
              <a:cs typeface="Arvo"/>
              <a:sym typeface="Arv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Arvo"/>
                <a:ea typeface="Arvo"/>
                <a:cs typeface="Arvo"/>
                <a:sym typeface="Arvo"/>
              </a:rPr>
              <a:t>Relieve refugees </a:t>
            </a:r>
            <a:endParaRPr sz="1600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59" name="Google Shape;159;p27"/>
          <p:cNvSpPr txBox="1"/>
          <p:nvPr/>
        </p:nvSpPr>
        <p:spPr>
          <a:xfrm>
            <a:off x="6074100" y="3215525"/>
            <a:ext cx="3114900" cy="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dirty="0">
                <a:latin typeface="Arvo"/>
                <a:ea typeface="Arvo"/>
                <a:cs typeface="Arvo"/>
                <a:sym typeface="Arvo"/>
              </a:rPr>
              <a:t>Assistance criminalized</a:t>
            </a:r>
            <a:endParaRPr sz="1600" dirty="0">
              <a:latin typeface="Arvo"/>
              <a:ea typeface="Arvo"/>
              <a:cs typeface="Arvo"/>
              <a:sym typeface="Arv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dirty="0">
                <a:latin typeface="Arvo"/>
                <a:ea typeface="Arvo"/>
                <a:cs typeface="Arvo"/>
                <a:sym typeface="Arvo"/>
              </a:rPr>
              <a:t>Camps dismantled  </a:t>
            </a:r>
            <a:endParaRPr sz="1600" dirty="0">
              <a:latin typeface="Arvo"/>
              <a:ea typeface="Arvo"/>
              <a:cs typeface="Arvo"/>
              <a:sym typeface="Arvo"/>
            </a:endParaRPr>
          </a:p>
        </p:txBody>
      </p:sp>
      <p:pic>
        <p:nvPicPr>
          <p:cNvPr id="160" name="Google Shape;16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871600" y="0"/>
            <a:ext cx="914204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505</Words>
  <Application>Microsoft Macintosh PowerPoint</Application>
  <PresentationFormat>Presentazione su schermo (16:9)</PresentationFormat>
  <Paragraphs>64</Paragraphs>
  <Slides>13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7" baseType="lpstr">
      <vt:lpstr>Arvo</vt:lpstr>
      <vt:lpstr>Abel</vt:lpstr>
      <vt:lpstr>Arial</vt:lpstr>
      <vt:lpstr>Simple Light</vt:lpstr>
      <vt:lpstr> Greek hotspots in Lesbos : reception centres, registration areas or detention camps ?  </vt:lpstr>
      <vt:lpstr>Outline </vt:lpstr>
      <vt:lpstr>Introduction</vt:lpstr>
      <vt:lpstr>The contradictions of the EU common asylum policy</vt:lpstr>
      <vt:lpstr>Tensions at the borders : Greece and Turkey</vt:lpstr>
      <vt:lpstr>A case-study : The Moria Camp</vt:lpstr>
      <vt:lpstr>A precarious situation increased by the fire </vt:lpstr>
      <vt:lpstr>NGOs’ Essential Help</vt:lpstr>
      <vt:lpstr>Criminalizing NGOs’ work </vt:lpstr>
      <vt:lpstr>Cooperation or Opposition ? </vt:lpstr>
      <vt:lpstr>Concluding debate </vt:lpstr>
      <vt:lpstr>Thank you for your attention !</vt:lpstr>
      <vt:lpstr>Bibliography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Greek hotspots in Lesbos : reception centres, registration areas or detention camps ?  </dc:title>
  <cp:lastModifiedBy>Utente di Microsoft Office</cp:lastModifiedBy>
  <cp:revision>1</cp:revision>
  <dcterms:modified xsi:type="dcterms:W3CDTF">2021-01-04T12:50:32Z</dcterms:modified>
</cp:coreProperties>
</file>