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ssistant Regular" panose="020B0600070205080204" charset="-79"/>
      <p:regular r:id="rId16"/>
    </p:embeddedFont>
    <p:embeddedFont>
      <p:font typeface="Assistant Regular Bold" panose="020B0600070205080204" charset="-79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inux Biolinum" panose="020B0600070205080204" charset="0"/>
      <p:regular r:id="rId22"/>
    </p:embeddedFont>
    <p:embeddedFont>
      <p:font typeface="Linux Biolinum Bold" panose="020B0600070205080204" charset="0"/>
      <p:regular r:id="rId23"/>
    </p:embeddedFont>
    <p:embeddedFont>
      <p:font typeface="Marcellus" panose="020B0600070205080204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Light" panose="020B0306030504020204" pitchFamily="34" charset="0"/>
      <p:regular r:id="rId29"/>
      <p:italic r:id="rId30"/>
    </p:embeddedFont>
    <p:embeddedFont>
      <p:font typeface="Open Sans Light Bold" panose="020B060007020508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87" y="4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39.jpeg"/><Relationship Id="rId4" Type="http://schemas.openxmlformats.org/officeDocument/2006/relationships/image" Target="../media/image9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3.svg"/><Relationship Id="rId10" Type="http://schemas.openxmlformats.org/officeDocument/2006/relationships/image" Target="../media/image27.sv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3.svg"/><Relationship Id="rId12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0" Type="http://schemas.openxmlformats.org/officeDocument/2006/relationships/image" Target="../media/image28.jpe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251039" y="-847436"/>
            <a:ext cx="5813610" cy="559752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659532" y="5764695"/>
            <a:ext cx="7256937" cy="698721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787720" y="795520"/>
            <a:ext cx="10750660" cy="8695960"/>
            <a:chOff x="0" y="0"/>
            <a:chExt cx="14334213" cy="11594614"/>
          </a:xfrm>
        </p:grpSpPr>
        <p:sp>
          <p:nvSpPr>
            <p:cNvPr id="5" name="TextBox 5"/>
            <p:cNvSpPr txBox="1"/>
            <p:nvPr/>
          </p:nvSpPr>
          <p:spPr>
            <a:xfrm>
              <a:off x="0" y="180975"/>
              <a:ext cx="14334213" cy="90646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01"/>
                </a:lnSpc>
              </a:pPr>
              <a:r>
                <a:rPr lang="en-US" sz="10501">
                  <a:solidFill>
                    <a:srgbClr val="91612F"/>
                  </a:solidFill>
                  <a:latin typeface="Linux Biolinum"/>
                </a:rPr>
                <a:t>History Education and European Integration: The Franco-German Approach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848761"/>
              <a:ext cx="14334213" cy="17458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20"/>
                </a:lnSpc>
              </a:pPr>
              <a:r>
                <a:rPr lang="en-US" sz="3800" spc="342">
                  <a:solidFill>
                    <a:srgbClr val="D4813E"/>
                  </a:solidFill>
                  <a:latin typeface="Assistant Regular"/>
                </a:rPr>
                <a:t>MOEKA, ALYSON, DAVID, KRISTINE, MACIEJ, LAUREN, GIACOMO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228600" y="3861228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0" y="5980111"/>
            <a:ext cx="4009948" cy="39516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7259300" y="1002117"/>
            <a:ext cx="1691219" cy="46277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97449" y="-1360712"/>
            <a:ext cx="4565087" cy="44986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69089" y="2298502"/>
            <a:ext cx="7806411" cy="4162242"/>
            <a:chOff x="0" y="0"/>
            <a:chExt cx="10408548" cy="5549656"/>
          </a:xfrm>
        </p:grpSpPr>
        <p:sp>
          <p:nvSpPr>
            <p:cNvPr id="3" name="TextBox 3"/>
            <p:cNvSpPr txBox="1"/>
            <p:nvPr/>
          </p:nvSpPr>
          <p:spPr>
            <a:xfrm>
              <a:off x="0" y="161925"/>
              <a:ext cx="10408548" cy="3190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 u="sng">
                  <a:solidFill>
                    <a:srgbClr val="91612F"/>
                  </a:solidFill>
                  <a:latin typeface="Linux Biolinum Bold"/>
                </a:rPr>
                <a:t>02 What is AbiBac?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037857"/>
              <a:ext cx="10408548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18030">
            <a:off x="8193537" y="8690"/>
            <a:ext cx="6067478" cy="58419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-320597" y="-24245"/>
            <a:ext cx="1691219" cy="46277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09613"/>
            <a:ext cx="3583276" cy="35311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2712412" y="2305078"/>
            <a:ext cx="5050575" cy="3365208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933" y="5365989"/>
            <a:ext cx="7549443" cy="561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8538" lvl="1" indent="-429269" algn="ctr">
              <a:lnSpc>
                <a:spcPts val="5567"/>
              </a:lnSpc>
              <a:buFont typeface="Arial"/>
              <a:buChar char="•"/>
            </a:pPr>
            <a:r>
              <a:rPr lang="en-US" sz="3976">
                <a:solidFill>
                  <a:srgbClr val="91612F"/>
                </a:solidFill>
                <a:latin typeface="Open Sans"/>
              </a:rPr>
              <a:t>intense language classes</a:t>
            </a:r>
          </a:p>
          <a:p>
            <a:pPr marL="858538" lvl="1" indent="-429269" algn="ctr">
              <a:lnSpc>
                <a:spcPts val="5567"/>
              </a:lnSpc>
              <a:buFont typeface="Arial"/>
              <a:buChar char="•"/>
            </a:pPr>
            <a:r>
              <a:rPr lang="en-US" sz="3976">
                <a:solidFill>
                  <a:srgbClr val="91612F"/>
                </a:solidFill>
                <a:latin typeface="Open Sans"/>
              </a:rPr>
              <a:t>extra lessons about partner country</a:t>
            </a:r>
          </a:p>
          <a:p>
            <a:pPr marL="858538" lvl="1" indent="-429269" algn="ctr">
              <a:lnSpc>
                <a:spcPts val="5567"/>
              </a:lnSpc>
              <a:buFont typeface="Arial"/>
              <a:buChar char="•"/>
            </a:pPr>
            <a:r>
              <a:rPr lang="en-US" sz="3976">
                <a:solidFill>
                  <a:srgbClr val="91612F"/>
                </a:solidFill>
                <a:latin typeface="Open Sans"/>
              </a:rPr>
              <a:t>from high school to university </a:t>
            </a:r>
          </a:p>
          <a:p>
            <a:pPr algn="ctr">
              <a:lnSpc>
                <a:spcPts val="5567"/>
              </a:lnSpc>
            </a:pPr>
            <a:endParaRPr lang="en-US" sz="3976">
              <a:solidFill>
                <a:srgbClr val="91612F"/>
              </a:solidFill>
              <a:latin typeface="Open Sans"/>
            </a:endParaRPr>
          </a:p>
          <a:p>
            <a:pPr algn="ctr">
              <a:lnSpc>
                <a:spcPts val="5567"/>
              </a:lnSpc>
            </a:pPr>
            <a:endParaRPr lang="en-US" sz="3976">
              <a:solidFill>
                <a:srgbClr val="91612F"/>
              </a:solidFill>
              <a:latin typeface="Open Sans"/>
            </a:endParaRPr>
          </a:p>
          <a:p>
            <a:pPr algn="ctr">
              <a:lnSpc>
                <a:spcPts val="5567"/>
              </a:lnSpc>
            </a:pPr>
            <a:endParaRPr lang="en-US" sz="3976">
              <a:solidFill>
                <a:srgbClr val="91612F"/>
              </a:solidFill>
              <a:latin typeface="Open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72376" y="6921363"/>
            <a:ext cx="6604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91612F"/>
                </a:solidFill>
                <a:latin typeface="Open Sans"/>
              </a:rPr>
              <a:t>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91432" y="6473136"/>
            <a:ext cx="6495855" cy="2187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3"/>
              </a:lnSpc>
            </a:pPr>
            <a:r>
              <a:rPr lang="en-US" sz="4159">
                <a:solidFill>
                  <a:srgbClr val="91612F"/>
                </a:solidFill>
                <a:latin typeface="Open Sans"/>
              </a:rPr>
              <a:t>additional exams during the final exams in high school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66553" y="5814147"/>
            <a:ext cx="6230675" cy="735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r>
              <a:rPr lang="en-US" sz="2112">
                <a:solidFill>
                  <a:srgbClr val="91612F"/>
                </a:solidFill>
                <a:latin typeface="Open Sans"/>
              </a:rPr>
              <a:t>http://www.education.gouv.fr/cid20998/l-abibac.html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3814" y="614854"/>
            <a:ext cx="13584250" cy="2341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96"/>
              </a:lnSpc>
            </a:pPr>
            <a:r>
              <a:rPr lang="en-US" sz="6896">
                <a:solidFill>
                  <a:srgbClr val="91612F"/>
                </a:solidFill>
                <a:latin typeface="Linux Biolinum Bold"/>
              </a:rPr>
              <a:t>Case study</a:t>
            </a:r>
          </a:p>
          <a:p>
            <a:pPr>
              <a:lnSpc>
                <a:spcPts val="5672"/>
              </a:lnSpc>
            </a:pPr>
            <a:r>
              <a:rPr lang="en-US" sz="5672">
                <a:solidFill>
                  <a:srgbClr val="91612F"/>
                </a:solidFill>
                <a:latin typeface="Linux Biolinum"/>
              </a:rPr>
              <a:t>-Franco-German high school</a:t>
            </a:r>
          </a:p>
          <a:p>
            <a:pPr>
              <a:lnSpc>
                <a:spcPts val="5672"/>
              </a:lnSpc>
            </a:pPr>
            <a:r>
              <a:rPr lang="en-US" sz="5672">
                <a:solidFill>
                  <a:srgbClr val="91612F"/>
                </a:solidFill>
                <a:latin typeface="Linux Biolinum"/>
              </a:rPr>
              <a:t> in Freiberg-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723850">
            <a:off x="14870385" y="238928"/>
            <a:ext cx="6156358" cy="59275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9139238" y="4652327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363814" y="3480056"/>
            <a:ext cx="17148579" cy="447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91612F"/>
                </a:solidFill>
                <a:latin typeface="Open Sans Light"/>
              </a:rPr>
              <a:t>Opened in 1972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91612F"/>
                </a:solidFill>
                <a:latin typeface="Open Sans Light"/>
              </a:rPr>
              <a:t>"based on the objective to educate young people from both nations... to prepare them for the challenges of a coalescent Europe" -Martin Wedel, former headmaster</a:t>
            </a:r>
          </a:p>
          <a:p>
            <a:pPr algn="just">
              <a:lnSpc>
                <a:spcPts val="4480"/>
              </a:lnSpc>
            </a:pPr>
            <a:endParaRPr lang="en-US" sz="3200" dirty="0">
              <a:solidFill>
                <a:srgbClr val="91612F"/>
              </a:solidFill>
              <a:latin typeface="Open Sans Light"/>
            </a:endParaRPr>
          </a:p>
          <a:p>
            <a:pPr algn="just">
              <a:lnSpc>
                <a:spcPts val="4480"/>
              </a:lnSpc>
            </a:pPr>
            <a:r>
              <a:rPr lang="en-US" sz="3200" dirty="0">
                <a:solidFill>
                  <a:srgbClr val="91612F"/>
                </a:solidFill>
                <a:latin typeface="Open Sans Light"/>
              </a:rPr>
              <a:t>Issues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91612F"/>
                </a:solidFill>
                <a:latin typeface="Open Sans Light"/>
              </a:rPr>
              <a:t>Hiring process and legal situations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91612F"/>
                </a:solidFill>
                <a:latin typeface="Open Sans Light"/>
              </a:rPr>
              <a:t>Different teaching styles</a:t>
            </a:r>
          </a:p>
          <a:p>
            <a:pPr marL="690881" lvl="1" indent="-345440" algn="just">
              <a:lnSpc>
                <a:spcPts val="4480"/>
              </a:lnSpc>
              <a:buFont typeface="Arial"/>
              <a:buChar char="•"/>
            </a:pPr>
            <a:r>
              <a:rPr lang="en-US" sz="3200" dirty="0">
                <a:solidFill>
                  <a:srgbClr val="91612F"/>
                </a:solidFill>
                <a:latin typeface="Open Sans Light"/>
              </a:rPr>
              <a:t>Teaching History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11940" b="11940"/>
          <a:stretch>
            <a:fillRect/>
          </a:stretch>
        </p:blipFill>
        <p:spPr>
          <a:xfrm>
            <a:off x="11120132" y="6677799"/>
            <a:ext cx="6021707" cy="34377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t="9137" b="9137"/>
          <a:stretch>
            <a:fillRect/>
          </a:stretch>
        </p:blipFill>
        <p:spPr>
          <a:xfrm>
            <a:off x="9355309" y="92192"/>
            <a:ext cx="8245886" cy="3790659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6D90BEDA-DD37-4476-AFE4-969B9CF05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676374" y="3290079"/>
            <a:ext cx="4565087" cy="44986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37931" y="2283522"/>
            <a:ext cx="5958696" cy="6429603"/>
            <a:chOff x="0" y="0"/>
            <a:chExt cx="7944928" cy="8572805"/>
          </a:xfrm>
        </p:grpSpPr>
        <p:sp>
          <p:nvSpPr>
            <p:cNvPr id="3" name="TextBox 3"/>
            <p:cNvSpPr txBox="1"/>
            <p:nvPr/>
          </p:nvSpPr>
          <p:spPr>
            <a:xfrm>
              <a:off x="0" y="161925"/>
              <a:ext cx="7944928" cy="62140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91612F"/>
                  </a:solidFill>
                  <a:latin typeface="Linux Biolinum"/>
                </a:rPr>
                <a:t>National Identity and Memory Politics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874071"/>
              <a:ext cx="7944928" cy="669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061006"/>
              <a:ext cx="7944928" cy="511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18030">
            <a:off x="8187633" y="-80967"/>
            <a:ext cx="7256937" cy="698721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t="11673" b="17255"/>
          <a:stretch>
            <a:fillRect/>
          </a:stretch>
        </p:blipFill>
        <p:spPr>
          <a:xfrm>
            <a:off x="9975291" y="1573875"/>
            <a:ext cx="6696747" cy="71392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800000" flipH="1">
            <a:off x="-237877" y="-38100"/>
            <a:ext cx="1691219" cy="46277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267" y="114300"/>
            <a:ext cx="3583276" cy="35311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192221" y="4524375"/>
            <a:ext cx="7559468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Marcellus"/>
              </a:rPr>
              <a:t>Implications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84001">
            <a:off x="46948" y="-97300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8913985" y="1876883"/>
            <a:ext cx="808002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Narratives of war have an important impact on national identity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13985" y="4517071"/>
            <a:ext cx="808002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France and Germany have strong economic and political ties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13985" y="7206157"/>
            <a:ext cx="808002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Will this approach work for other nations?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-1552010" y="7389947"/>
            <a:ext cx="5161420" cy="49695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6635" y="2042186"/>
            <a:ext cx="6794120" cy="68817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-1280245" y="-1230336"/>
            <a:ext cx="4207694" cy="4146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472554" y="-1915107"/>
            <a:ext cx="1691219" cy="462771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39215" y="2901667"/>
            <a:ext cx="7748960" cy="51627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372600" y="565959"/>
            <a:ext cx="7211683" cy="10477370"/>
            <a:chOff x="-140819" y="1763049"/>
            <a:chExt cx="9615577" cy="13969827"/>
          </a:xfrm>
        </p:grpSpPr>
        <p:sp>
          <p:nvSpPr>
            <p:cNvPr id="8" name="TextBox 8"/>
            <p:cNvSpPr txBox="1"/>
            <p:nvPr/>
          </p:nvSpPr>
          <p:spPr>
            <a:xfrm>
              <a:off x="-140819" y="1763049"/>
              <a:ext cx="9474758" cy="14728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7200" dirty="0">
                  <a:solidFill>
                    <a:srgbClr val="91612F"/>
                  </a:solidFill>
                  <a:latin typeface="Linux Biolinum"/>
                </a:rPr>
                <a:t>Sources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20710"/>
              <a:ext cx="9474758" cy="669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507644"/>
              <a:ext cx="9474758" cy="12225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91612F"/>
                  </a:solidFill>
                  <a:ea typeface="Assistant Regular"/>
                </a:rPr>
                <a:t>・Master_Thesis_G._</a:t>
              </a:r>
              <a:r>
                <a:rPr lang="en-US" sz="2300" dirty="0" err="1">
                  <a:solidFill>
                    <a:srgbClr val="91612F"/>
                  </a:solidFill>
                  <a:ea typeface="Assistant Regular"/>
                </a:rPr>
                <a:t>Deiana-Schoeninger</a:t>
              </a:r>
              <a:r>
                <a:rPr lang="en-US" sz="2300" dirty="0">
                  <a:solidFill>
                    <a:srgbClr val="91612F"/>
                  </a:solidFill>
                  <a:ea typeface="Assistant Regular"/>
                </a:rPr>
                <a:t> (2).pdf</a:t>
              </a:r>
            </a:p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91612F"/>
                  </a:solidFill>
                  <a:ea typeface="Assistant Regular"/>
                </a:rPr>
                <a:t>・</a:t>
              </a:r>
              <a:r>
                <a:rPr lang="en-US" sz="2300" dirty="0">
                  <a:solidFill>
                    <a:srgbClr val="91612F"/>
                  </a:solidFill>
                  <a:latin typeface="Assistant Regular"/>
                </a:rPr>
                <a:t>Briefing European Parliamentary Research Service (europa.eu)</a:t>
              </a:r>
            </a:p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91612F"/>
                  </a:solidFill>
                  <a:ea typeface="Assistant Regular"/>
                </a:rPr>
                <a:t>・</a:t>
              </a:r>
              <a:r>
                <a:rPr lang="en-US" sz="2300" dirty="0">
                  <a:solidFill>
                    <a:srgbClr val="91612F"/>
                  </a:solidFill>
                  <a:latin typeface="Assistant Regular"/>
                </a:rPr>
                <a:t>Franco-German Youth Office (FGYO)--https://rm.coe.int/CoERMPublicCommonSearchServices/DisplayDCTMContent?documentId=090000168049443a</a:t>
              </a:r>
            </a:p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91612F"/>
                  </a:solidFill>
                  <a:latin typeface="Assistant Regular"/>
                </a:rPr>
                <a:t>-Goodson, Ivor. (2006). European Cooperation in Education: Historical background and contemporary experience. European Journal of Teacher Education. 5. 19-28. 10.1080/0261976820050104. </a:t>
              </a:r>
            </a:p>
            <a:p>
              <a:pPr marL="474981" lvl="1" indent="-237491">
                <a:lnSpc>
                  <a:spcPts val="3080"/>
                </a:lnSpc>
                <a:buFont typeface="Arial"/>
                <a:buChar char="•"/>
              </a:pPr>
              <a:r>
                <a:rPr lang="en-US" sz="2200" dirty="0">
                  <a:solidFill>
                    <a:srgbClr val="91612F"/>
                  </a:solidFill>
                  <a:latin typeface="Assistant Regular"/>
                </a:rPr>
                <a:t>https://www.coe.int/en/web/language-policy/history </a:t>
              </a:r>
            </a:p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91612F"/>
                  </a:solidFill>
                  <a:latin typeface="Assistant Regular"/>
                </a:rPr>
                <a:t>https://www.coe.int/en/web/history-teaching/educating-for-diversity-and-democracy-teaching-history-in-contemporary-europe</a:t>
              </a:r>
            </a:p>
            <a:p>
              <a:pPr marL="496571" lvl="1" indent="-248285">
                <a:lnSpc>
                  <a:spcPts val="3220"/>
                </a:lnSpc>
                <a:buFont typeface="Arial"/>
                <a:buChar char="•"/>
              </a:pPr>
              <a:r>
                <a:rPr lang="en-US" sz="2300" dirty="0">
                  <a:solidFill>
                    <a:srgbClr val="91612F"/>
                  </a:solidFill>
                  <a:latin typeface="Assistant Regular"/>
                </a:rPr>
                <a:t>https://www.coe.int/en/web/history-teaching/learning-and-teaching-about-the-history-of-europe-in-the-20th-century</a:t>
              </a: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91612F"/>
                </a:solidFill>
                <a:latin typeface="Assistant Regular"/>
              </a:endParaRPr>
            </a:p>
            <a:p>
              <a:pPr>
                <a:lnSpc>
                  <a:spcPts val="3220"/>
                </a:lnSpc>
              </a:pPr>
              <a:r>
                <a:rPr lang="en-US" sz="2300" dirty="0">
                  <a:solidFill>
                    <a:srgbClr val="91612F"/>
                  </a:solidFill>
                  <a:latin typeface="Assistant Regular"/>
                </a:rPr>
                <a:t>"Disarming Hatred" by Mona Siegal and Kirsten Harjes, History Education Quarterly, 2012</a:t>
              </a: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91612F"/>
                </a:solidFill>
                <a:latin typeface="Assistant Regular"/>
              </a:endParaRP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91612F"/>
                </a:solidFill>
                <a:latin typeface="Assistant Regular"/>
              </a:endParaRPr>
            </a:p>
            <a:p>
              <a:pPr>
                <a:lnSpc>
                  <a:spcPts val="3220"/>
                </a:lnSpc>
              </a:pPr>
              <a:endParaRPr lang="en-US" sz="2300" dirty="0">
                <a:solidFill>
                  <a:srgbClr val="91612F"/>
                </a:solidFill>
                <a:latin typeface="Assistant Regular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508449" y="760852"/>
            <a:ext cx="8500519" cy="86101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13416" y="6499201"/>
            <a:ext cx="3605116" cy="35526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152" r="152"/>
          <a:stretch>
            <a:fillRect/>
          </a:stretch>
        </p:blipFill>
        <p:spPr>
          <a:xfrm>
            <a:off x="9764335" y="2983476"/>
            <a:ext cx="7988748" cy="471912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52728" y="141054"/>
            <a:ext cx="6842904" cy="2133931"/>
            <a:chOff x="0" y="0"/>
            <a:chExt cx="9123872" cy="2845242"/>
          </a:xfrm>
        </p:grpSpPr>
        <p:sp>
          <p:nvSpPr>
            <p:cNvPr id="6" name="TextBox 6"/>
            <p:cNvSpPr txBox="1"/>
            <p:nvPr/>
          </p:nvSpPr>
          <p:spPr>
            <a:xfrm>
              <a:off x="0" y="161925"/>
              <a:ext cx="9123872" cy="16606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91612F"/>
                  </a:solidFill>
                  <a:latin typeface="Linux Biolinum"/>
                </a:rPr>
                <a:t>Overview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75480"/>
              <a:ext cx="9123872" cy="669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D4813E"/>
                  </a:solidFill>
                  <a:latin typeface="Assistant Regular"/>
                </a:rPr>
                <a:t>History of Educational Cooperation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2728" y="2659943"/>
            <a:ext cx="684290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Linux Biolinum"/>
              </a:rPr>
              <a:t>History brief - Impact of World Wars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3292621"/>
            <a:ext cx="9764335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D4813E"/>
                </a:solidFill>
                <a:latin typeface="Linux Biolinum"/>
              </a:rPr>
              <a:t>"History of nations is deeply connected to how people perceive themselves and others, and has the power both to bring people together and to hurt people"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-1235239" y="4819967"/>
            <a:ext cx="9508449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Linux Biolinum"/>
              </a:rPr>
              <a:t>Role of International Organisations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487754" y="5333683"/>
            <a:ext cx="5053198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D4813E"/>
                </a:solidFill>
                <a:latin typeface="Linux Biolinum"/>
              </a:rPr>
              <a:t>Council of Europe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28272" y="5995011"/>
            <a:ext cx="510837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>
                <a:solidFill>
                  <a:srgbClr val="91612F"/>
                </a:solidFill>
                <a:latin typeface="Linux Biolinum"/>
              </a:rPr>
              <a:t>Franco-German </a:t>
            </a:r>
            <a:r>
              <a:rPr lang="en-US" sz="3399" dirty="0" err="1">
                <a:solidFill>
                  <a:srgbClr val="91612F"/>
                </a:solidFill>
                <a:latin typeface="Linux Biolinum"/>
              </a:rPr>
              <a:t>Cooporation</a:t>
            </a:r>
            <a:endParaRPr lang="en-US" sz="3399" dirty="0">
              <a:solidFill>
                <a:srgbClr val="91612F"/>
              </a:solidFill>
              <a:latin typeface="Linux Biolinum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52728" y="6499201"/>
            <a:ext cx="975298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D4813E"/>
                </a:solidFill>
                <a:latin typeface="Linux Biolinum"/>
              </a:rPr>
              <a:t>History of educational cooperation between the countries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415" y="6956401"/>
            <a:ext cx="260806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dirty="0">
                <a:solidFill>
                  <a:srgbClr val="D4813E"/>
                </a:solidFill>
                <a:latin typeface="Linux Biolinum"/>
              </a:rPr>
              <a:t>Current </a:t>
            </a:r>
            <a:r>
              <a:rPr lang="en-US" sz="3000" dirty="0" err="1">
                <a:solidFill>
                  <a:srgbClr val="D4813E"/>
                </a:solidFill>
                <a:latin typeface="Linux Biolinum"/>
              </a:rPr>
              <a:t>projets</a:t>
            </a:r>
            <a:r>
              <a:rPr lang="en-US" sz="3000" dirty="0">
                <a:solidFill>
                  <a:srgbClr val="D4813E"/>
                </a:solidFill>
                <a:latin typeface="Linux Biolinum"/>
              </a:rPr>
              <a:t>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8272" y="7413601"/>
            <a:ext cx="8636585" cy="113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D4813E"/>
                </a:solidFill>
                <a:latin typeface="Linux Biolinum"/>
              </a:rPr>
              <a:t>Case Study - Franco-German high school in Freiberg</a:t>
            </a:r>
          </a:p>
          <a:p>
            <a:pPr algn="ctr">
              <a:lnSpc>
                <a:spcPts val="4759"/>
              </a:lnSpc>
            </a:pPr>
            <a:endParaRPr lang="en-US" sz="3100" dirty="0">
              <a:solidFill>
                <a:srgbClr val="D4813E"/>
              </a:solidFill>
              <a:latin typeface="Linux Biolin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3773918" y="5585423"/>
            <a:ext cx="4790606" cy="46125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767083" y="1181100"/>
            <a:ext cx="1691219" cy="462771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78000" y="342900"/>
            <a:ext cx="3751702" cy="36971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8143" y="2000857"/>
            <a:ext cx="6794120" cy="68817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798965" y="3643242"/>
            <a:ext cx="6462753" cy="374620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525719" y="2828607"/>
            <a:ext cx="5937130" cy="4400456"/>
            <a:chOff x="0" y="0"/>
            <a:chExt cx="7916174" cy="5867275"/>
          </a:xfrm>
        </p:grpSpPr>
        <p:sp>
          <p:nvSpPr>
            <p:cNvPr id="8" name="TextBox 8"/>
            <p:cNvSpPr txBox="1"/>
            <p:nvPr/>
          </p:nvSpPr>
          <p:spPr>
            <a:xfrm>
              <a:off x="0" y="161925"/>
              <a:ext cx="7916174" cy="4696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91612F"/>
                  </a:solidFill>
                  <a:latin typeface="Linux Biolinum"/>
                </a:rPr>
                <a:t>Council of Europe Projects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400607"/>
              <a:ext cx="7916174" cy="466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500" spc="125">
                  <a:solidFill>
                    <a:srgbClr val="D4813E"/>
                  </a:solidFill>
                  <a:latin typeface="Linux Biolinum"/>
                </a:rPr>
                <a:t>EARLIEST TO CURRENT YEAR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9382"/>
            <a:ext cx="3773613" cy="27320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5400000">
            <a:off x="15450767" y="7269972"/>
            <a:ext cx="1691219" cy="462771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73613" y="1548780"/>
            <a:ext cx="14047046" cy="110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8100">
                <a:solidFill>
                  <a:srgbClr val="91612F"/>
                </a:solidFill>
                <a:latin typeface="Linux Biolinum Bold"/>
              </a:rPr>
              <a:t>Language Policy Programme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4680" y="4935384"/>
            <a:ext cx="4526944" cy="480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2"/>
              </a:lnSpc>
            </a:pPr>
            <a:r>
              <a:rPr lang="en-US" sz="3542" spc="177">
                <a:solidFill>
                  <a:srgbClr val="91612F"/>
                </a:solidFill>
                <a:latin typeface="Linux Biolinum Bold"/>
              </a:rPr>
              <a:t>ESTABLISHED 1965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9185" y="2930940"/>
            <a:ext cx="3338962" cy="103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00"/>
              </a:lnSpc>
            </a:pPr>
            <a:r>
              <a:rPr lang="en-US" sz="7600" u="sng">
                <a:solidFill>
                  <a:srgbClr val="91612F"/>
                </a:solidFill>
                <a:latin typeface="Linux Biolinum"/>
              </a:rPr>
              <a:t>History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69707" y="4545849"/>
            <a:ext cx="6808553" cy="10703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54"/>
              </a:lnSpc>
            </a:pPr>
            <a:r>
              <a:rPr lang="en-US" sz="4154" spc="207" dirty="0">
                <a:solidFill>
                  <a:srgbClr val="91612F"/>
                </a:solidFill>
                <a:latin typeface="Linux Biolinum Bold"/>
              </a:rPr>
              <a:t>PLURILINGUALISM AND INTERCULTURALISM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9706" y="7227816"/>
            <a:ext cx="6289427" cy="58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2"/>
              </a:lnSpc>
            </a:pPr>
            <a:r>
              <a:rPr lang="en-US" sz="3380">
                <a:solidFill>
                  <a:srgbClr val="91612F"/>
                </a:solidFill>
                <a:latin typeface="Linux Biolinum"/>
              </a:rPr>
              <a:t>LANGUAGE REFERENCE TOOLS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59901" y="6131552"/>
            <a:ext cx="6918359" cy="58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2"/>
              </a:lnSpc>
            </a:pPr>
            <a:r>
              <a:rPr lang="en-US" sz="3380">
                <a:solidFill>
                  <a:srgbClr val="91612F"/>
                </a:solidFill>
                <a:latin typeface="Linux Biolinum"/>
              </a:rPr>
              <a:t>"EDUCATION FOR ALL" (COE, 2018)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76775" y="2930940"/>
            <a:ext cx="4794415" cy="103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00"/>
              </a:lnSpc>
            </a:pPr>
            <a:r>
              <a:rPr lang="en-US" sz="7600" u="sng">
                <a:solidFill>
                  <a:srgbClr val="91612F"/>
                </a:solidFill>
                <a:latin typeface="Linux Biolinum"/>
              </a:rPr>
              <a:t>Objectives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83395" y="6178796"/>
            <a:ext cx="5137264" cy="161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u="sng">
                <a:solidFill>
                  <a:srgbClr val="91612F"/>
                </a:solidFill>
                <a:latin typeface="Assistant Regular Bold"/>
              </a:rPr>
              <a:t>1994</a:t>
            </a:r>
            <a:r>
              <a:rPr lang="en-US" sz="3099">
                <a:solidFill>
                  <a:srgbClr val="91612F"/>
                </a:solidFill>
                <a:latin typeface="Assistant Regular"/>
              </a:rPr>
              <a:t> European Center for Modern Languages(ECML) established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82519" y="2940471"/>
            <a:ext cx="3224971" cy="1021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99"/>
              </a:lnSpc>
            </a:pPr>
            <a:r>
              <a:rPr lang="en-US" sz="7599" u="sng">
                <a:solidFill>
                  <a:srgbClr val="91612F"/>
                </a:solidFill>
                <a:latin typeface="Linux Biolinum"/>
              </a:rPr>
              <a:t>Projects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42530" y="1757"/>
            <a:ext cx="7945470" cy="1026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1"/>
              </a:lnSpc>
            </a:pPr>
            <a:r>
              <a:rPr lang="en-US" sz="1944">
                <a:solidFill>
                  <a:srgbClr val="91612F"/>
                </a:solidFill>
                <a:latin typeface="Open Sans Light"/>
              </a:rPr>
              <a:t>“Council of Europe Language Policy Portal.” Language Policy Programme, Council of Europe, https://www.coe.int/en/web/language-policy/home.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83395" y="4704565"/>
            <a:ext cx="5137264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u="sng">
                <a:solidFill>
                  <a:srgbClr val="91612F"/>
                </a:solidFill>
                <a:latin typeface="Assistant Regular Bold"/>
              </a:rPr>
              <a:t>1990-97</a:t>
            </a:r>
            <a:r>
              <a:rPr lang="en-US" sz="3099">
                <a:solidFill>
                  <a:srgbClr val="91612F"/>
                </a:solidFill>
                <a:latin typeface="Assistant Regular"/>
              </a:rPr>
              <a:t> 'New-style' workshops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743831" y="8484235"/>
            <a:ext cx="5197700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u="sng">
                <a:solidFill>
                  <a:srgbClr val="91612F"/>
                </a:solidFill>
                <a:latin typeface="Assistant Regular Bold"/>
              </a:rPr>
              <a:t>2008</a:t>
            </a:r>
            <a:r>
              <a:rPr lang="en-US" sz="3099">
                <a:solidFill>
                  <a:srgbClr val="91612F"/>
                </a:solidFill>
                <a:latin typeface="Assistant Regular"/>
              </a:rPr>
              <a:t> Linguistic Integration of Adult Migrants (LIAM) launched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658775" y="8279482"/>
            <a:ext cx="5911290" cy="1781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32"/>
              </a:lnSpc>
            </a:pPr>
            <a:r>
              <a:rPr lang="en-US" sz="3380">
                <a:solidFill>
                  <a:srgbClr val="91612F"/>
                </a:solidFill>
                <a:latin typeface="Linux Biolinum"/>
              </a:rPr>
              <a:t>SOCIAL AND POLITICAL COHESION, INCLUSION AND INTEGRATION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1008" y="5946703"/>
            <a:ext cx="4835316" cy="1073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u="sng">
                <a:solidFill>
                  <a:srgbClr val="91612F"/>
                </a:solidFill>
                <a:latin typeface="Assistant Regular Bold"/>
              </a:rPr>
              <a:t>1968 </a:t>
            </a:r>
            <a:r>
              <a:rPr lang="en-US" sz="3099">
                <a:solidFill>
                  <a:srgbClr val="91612F"/>
                </a:solidFill>
                <a:latin typeface="Assistant Regular"/>
              </a:rPr>
              <a:t>Network of language correspondents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1008" y="7541760"/>
            <a:ext cx="4835316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u="sng">
                <a:solidFill>
                  <a:srgbClr val="91612F"/>
                </a:solidFill>
                <a:latin typeface="Assistant Regular Bold"/>
              </a:rPr>
              <a:t>2005</a:t>
            </a:r>
            <a:r>
              <a:rPr lang="en-US" sz="3099">
                <a:solidFill>
                  <a:srgbClr val="91612F"/>
                </a:solidFill>
                <a:latin typeface="Assistant Regular"/>
              </a:rPr>
              <a:t> Europass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4680" y="8987790"/>
            <a:ext cx="4965810" cy="530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</a:pPr>
            <a:r>
              <a:rPr lang="en-US" sz="3099" u="sng">
                <a:solidFill>
                  <a:srgbClr val="91612F"/>
                </a:solidFill>
                <a:latin typeface="Assistant Regular Bold"/>
              </a:rPr>
              <a:t>2017 </a:t>
            </a:r>
            <a:r>
              <a:rPr lang="en-US" sz="3099">
                <a:solidFill>
                  <a:srgbClr val="91612F"/>
                </a:solidFill>
                <a:latin typeface="Assistant Regular"/>
              </a:rPr>
              <a:t>Web 'toolkit' launch </a:t>
            </a:r>
          </a:p>
        </p:txBody>
      </p:sp>
      <p:sp>
        <p:nvSpPr>
          <p:cNvPr id="23" name="AutoShape 23"/>
          <p:cNvSpPr/>
          <p:nvPr/>
        </p:nvSpPr>
        <p:spPr>
          <a:xfrm rot="5400000">
            <a:off x="9184501" y="6606961"/>
            <a:ext cx="6492240" cy="0"/>
          </a:xfrm>
          <a:prstGeom prst="line">
            <a:avLst/>
          </a:prstGeom>
          <a:ln w="47625" cap="rnd">
            <a:solidFill>
              <a:srgbClr val="9161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rot="5400000">
            <a:off x="1873997" y="6606961"/>
            <a:ext cx="6492240" cy="0"/>
          </a:xfrm>
          <a:prstGeom prst="line">
            <a:avLst/>
          </a:prstGeom>
          <a:ln w="47625" cap="rnd">
            <a:solidFill>
              <a:srgbClr val="91612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3201829" y="5026420"/>
            <a:ext cx="5330012" cy="51319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2096134" y="3582551"/>
            <a:ext cx="459346" cy="12569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2010062" y="5161671"/>
            <a:ext cx="459346" cy="12569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2096134" y="7035087"/>
            <a:ext cx="459346" cy="125691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4020800" y="4187415"/>
            <a:ext cx="4565087" cy="44986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15273320" y="-1734948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361927" y="2134825"/>
            <a:ext cx="5769994" cy="773967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50981" y="1907830"/>
            <a:ext cx="5219092" cy="1076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91612F"/>
                </a:solidFill>
                <a:latin typeface="Linux Biolinum"/>
              </a:rPr>
              <a:t>Projects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267955" y="5143500"/>
            <a:ext cx="6174357" cy="1209762"/>
            <a:chOff x="0" y="0"/>
            <a:chExt cx="8232475" cy="1613016"/>
          </a:xfrm>
        </p:grpSpPr>
        <p:sp>
          <p:nvSpPr>
            <p:cNvPr id="11" name="TextBox 11"/>
            <p:cNvSpPr txBox="1"/>
            <p:nvPr/>
          </p:nvSpPr>
          <p:spPr>
            <a:xfrm>
              <a:off x="0" y="38100"/>
              <a:ext cx="8232475" cy="466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500" spc="125">
                  <a:solidFill>
                    <a:srgbClr val="91612F"/>
                  </a:solidFill>
                  <a:latin typeface="Linux Biolinum"/>
                </a:rPr>
                <a:t>1997-2001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11611"/>
              <a:ext cx="8232475" cy="901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91612F"/>
                  </a:solidFill>
                  <a:latin typeface="Assistant Regular"/>
                </a:rPr>
                <a:t>Learning and teaching about the history of Europe in the 20th century 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783421" y="3692114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97349" y="5286375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267955" y="7058664"/>
            <a:ext cx="6174357" cy="1209762"/>
            <a:chOff x="0" y="0"/>
            <a:chExt cx="8232475" cy="1613016"/>
          </a:xfrm>
        </p:grpSpPr>
        <p:sp>
          <p:nvSpPr>
            <p:cNvPr id="16" name="TextBox 16"/>
            <p:cNvSpPr txBox="1"/>
            <p:nvPr/>
          </p:nvSpPr>
          <p:spPr>
            <a:xfrm>
              <a:off x="0" y="38100"/>
              <a:ext cx="8232475" cy="466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500" spc="125">
                  <a:solidFill>
                    <a:srgbClr val="91612F"/>
                  </a:solidFill>
                  <a:latin typeface="Linux Biolinum"/>
                </a:rPr>
                <a:t>NOW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711611"/>
              <a:ext cx="8232475" cy="9014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91612F"/>
                  </a:solidFill>
                  <a:latin typeface="Assistant Regular"/>
                </a:rPr>
                <a:t>Educating for Diversity and Democracy: teaching history in contemporary Europe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783421" y="7201539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3267955" y="3549239"/>
            <a:ext cx="6174357" cy="864195"/>
            <a:chOff x="0" y="0"/>
            <a:chExt cx="8232475" cy="1152260"/>
          </a:xfrm>
        </p:grpSpPr>
        <p:sp>
          <p:nvSpPr>
            <p:cNvPr id="20" name="TextBox 20"/>
            <p:cNvSpPr txBox="1"/>
            <p:nvPr/>
          </p:nvSpPr>
          <p:spPr>
            <a:xfrm>
              <a:off x="0" y="38100"/>
              <a:ext cx="8232475" cy="4666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00"/>
                </a:lnSpc>
              </a:pPr>
              <a:r>
                <a:rPr lang="en-US" sz="2500" spc="125">
                  <a:solidFill>
                    <a:srgbClr val="91612F"/>
                  </a:solidFill>
                  <a:latin typeface="Linux Biolinum"/>
                </a:rPr>
                <a:t>1954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711611"/>
              <a:ext cx="8232475" cy="4406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91612F"/>
                  </a:solidFill>
                  <a:latin typeface="Assistant Regular"/>
                </a:rPr>
                <a:t>European Cultural Convention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492303"/>
            <a:ext cx="8798912" cy="87989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607278" y="625653"/>
            <a:ext cx="8890115" cy="185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2"/>
              </a:lnSpc>
            </a:pPr>
            <a:r>
              <a:rPr lang="en-US" sz="7162">
                <a:solidFill>
                  <a:srgbClr val="91612F"/>
                </a:solidFill>
                <a:latin typeface="Linux Biolinum Bold"/>
              </a:rPr>
              <a:t>Franco-German Results: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827612" y="2729449"/>
            <a:ext cx="8449447" cy="420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85"/>
              </a:lnSpc>
            </a:pPr>
            <a:r>
              <a:rPr lang="en-US" sz="5989">
                <a:solidFill>
                  <a:srgbClr val="91612F"/>
                </a:solidFill>
                <a:latin typeface="Linux Biolinum"/>
              </a:rPr>
              <a:t>Large percentage of compulsory language curriculum is Franco-German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495205" y="6873927"/>
            <a:ext cx="5114261" cy="2384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7"/>
              </a:lnSpc>
            </a:pPr>
            <a:r>
              <a:rPr lang="en-US" sz="3405">
                <a:solidFill>
                  <a:srgbClr val="91612F"/>
                </a:solidFill>
                <a:latin typeface="Open Sans Light"/>
              </a:rPr>
              <a:t>-Emphasizes importance of language inclusion and cultural cooperation for educating students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262640"/>
            <a:ext cx="8798912" cy="898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41"/>
              </a:lnSpc>
            </a:pPr>
            <a:r>
              <a:rPr lang="en-US" sz="1744">
                <a:solidFill>
                  <a:srgbClr val="91612F"/>
                </a:solidFill>
                <a:latin typeface="Open Sans Light"/>
              </a:rPr>
              <a:t>“Foreign Language Learning Statistics.” Foreign Language Learning Statistics - Statistics Explained, Eurostat, Sept. 2021, https://ec.europa.eu/eurostat/statistics-explained/index.php?title=Foreign_language_learning_statistics#Primary_education.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121908" y="194208"/>
            <a:ext cx="5068758" cy="488036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554534" y="254427"/>
            <a:ext cx="11863690" cy="5291263"/>
            <a:chOff x="0" y="0"/>
            <a:chExt cx="15818254" cy="7055017"/>
          </a:xfrm>
        </p:grpSpPr>
        <p:sp>
          <p:nvSpPr>
            <p:cNvPr id="4" name="TextBox 4"/>
            <p:cNvSpPr txBox="1"/>
            <p:nvPr/>
          </p:nvSpPr>
          <p:spPr>
            <a:xfrm>
              <a:off x="0" y="161925"/>
              <a:ext cx="15818254" cy="4696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000"/>
                </a:lnSpc>
              </a:pPr>
              <a:r>
                <a:rPr lang="en-US" sz="9000">
                  <a:solidFill>
                    <a:srgbClr val="91612F"/>
                  </a:solidFill>
                  <a:latin typeface="Linux Biolinum"/>
                </a:rPr>
                <a:t>The Franco-German cooperation on history education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356284"/>
              <a:ext cx="15818254" cy="669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543219"/>
              <a:ext cx="15818254" cy="511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endParaRPr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>
            <a:off x="15565688" y="-1736149"/>
            <a:ext cx="1691219" cy="462771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18225" y="-267901"/>
            <a:ext cx="3583276" cy="35311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0" y="3871358"/>
            <a:ext cx="12831284" cy="64156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53875" y="2426808"/>
            <a:ext cx="7806411" cy="463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 Bold"/>
              </a:rPr>
              <a:t>Franco-German</a:t>
            </a:r>
          </a:p>
          <a:p>
            <a:pPr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 Bold"/>
              </a:rPr>
              <a:t>Educational cooperation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18030">
            <a:off x="7644013" y="165734"/>
            <a:ext cx="7256937" cy="69872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H="1">
            <a:off x="-161060" y="-114300"/>
            <a:ext cx="1691219" cy="46277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287790"/>
            <a:ext cx="3583276" cy="35311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38633" y="2649587"/>
            <a:ext cx="7520667" cy="606353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205333" y="7075388"/>
            <a:ext cx="7315200" cy="230096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753875" y="7475855"/>
            <a:ext cx="6218117" cy="1428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8"/>
              </a:lnSpc>
            </a:pPr>
            <a:r>
              <a:rPr lang="en-US" sz="4142">
                <a:solidFill>
                  <a:srgbClr val="FFFFFF"/>
                </a:solidFill>
                <a:latin typeface="Open Sans"/>
              </a:rPr>
              <a:t>From high school to university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3808" y="6437878"/>
            <a:ext cx="4197240" cy="404123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375354" y="1446883"/>
            <a:ext cx="8972236" cy="2179427"/>
            <a:chOff x="0" y="0"/>
            <a:chExt cx="11962981" cy="2905903"/>
          </a:xfrm>
        </p:grpSpPr>
        <p:sp>
          <p:nvSpPr>
            <p:cNvPr id="4" name="TextBox 4"/>
            <p:cNvSpPr txBox="1"/>
            <p:nvPr/>
          </p:nvSpPr>
          <p:spPr>
            <a:xfrm>
              <a:off x="0" y="66675"/>
              <a:ext cx="11962981" cy="15685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0"/>
                </a:lnSpc>
              </a:pPr>
              <a:r>
                <a:rPr lang="en-US" sz="4420" spc="221">
                  <a:solidFill>
                    <a:srgbClr val="91612F"/>
                  </a:solidFill>
                  <a:latin typeface="Linux Biolinum"/>
                </a:rPr>
                <a:t>EXCHANGE PROGRAM</a:t>
              </a:r>
            </a:p>
            <a:p>
              <a:pPr>
                <a:lnSpc>
                  <a:spcPts val="4420"/>
                </a:lnSpc>
              </a:pPr>
              <a:r>
                <a:rPr lang="en-US" sz="4420" spc="221">
                  <a:solidFill>
                    <a:srgbClr val="91612F"/>
                  </a:solidFill>
                  <a:latin typeface="Linux Biolinum"/>
                </a:rPr>
                <a:t>(ALL THE YOUNG PEOPLE)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008995"/>
              <a:ext cx="11962981" cy="896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3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7286686" y="1604218"/>
            <a:ext cx="459346" cy="125691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8441198" y="4328304"/>
            <a:ext cx="6243659" cy="2655118"/>
            <a:chOff x="0" y="0"/>
            <a:chExt cx="8324879" cy="3540157"/>
          </a:xfrm>
        </p:grpSpPr>
        <p:sp>
          <p:nvSpPr>
            <p:cNvPr id="8" name="TextBox 8"/>
            <p:cNvSpPr txBox="1"/>
            <p:nvPr/>
          </p:nvSpPr>
          <p:spPr>
            <a:xfrm>
              <a:off x="0" y="66675"/>
              <a:ext cx="8324879" cy="2252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48"/>
                </a:lnSpc>
              </a:pPr>
              <a:r>
                <a:rPr lang="en-US" sz="4348" spc="217">
                  <a:solidFill>
                    <a:srgbClr val="91612F"/>
                  </a:solidFill>
                  <a:latin typeface="Linux Biolinum"/>
                </a:rPr>
                <a:t>ABIBAC(HIGH SCHOOL TO UNIVERSITY) </a:t>
              </a:r>
            </a:p>
            <a:p>
              <a:pPr>
                <a:lnSpc>
                  <a:spcPts val="4348"/>
                </a:lnSpc>
              </a:pPr>
              <a:endParaRPr lang="en-US" sz="4348" spc="217">
                <a:solidFill>
                  <a:srgbClr val="91612F"/>
                </a:solidFill>
                <a:latin typeface="Linux Biolinum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675182"/>
              <a:ext cx="8324879" cy="864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71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7286686" y="4285369"/>
            <a:ext cx="459346" cy="1256916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8442641" y="6295003"/>
            <a:ext cx="7768540" cy="2038460"/>
            <a:chOff x="0" y="0"/>
            <a:chExt cx="10358054" cy="2717946"/>
          </a:xfrm>
        </p:grpSpPr>
        <p:sp>
          <p:nvSpPr>
            <p:cNvPr id="12" name="TextBox 12"/>
            <p:cNvSpPr txBox="1"/>
            <p:nvPr/>
          </p:nvSpPr>
          <p:spPr>
            <a:xfrm>
              <a:off x="0" y="66675"/>
              <a:ext cx="10358054" cy="15558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10"/>
                </a:lnSpc>
              </a:pPr>
              <a:r>
                <a:rPr lang="en-US" sz="4410" spc="220">
                  <a:solidFill>
                    <a:srgbClr val="91612F"/>
                  </a:solidFill>
                  <a:latin typeface="Linux Biolinum"/>
                </a:rPr>
                <a:t>FRACO-GERMAN UNIVERSITY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43764"/>
              <a:ext cx="10358054" cy="7741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08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>
            <a:off x="7286686" y="6313174"/>
            <a:ext cx="459346" cy="1256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-127521" y="0"/>
            <a:ext cx="1691219" cy="462771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332" y="49512"/>
            <a:ext cx="3583276" cy="3531156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375354" y="2831680"/>
            <a:ext cx="7088526" cy="0"/>
          </a:xfrm>
          <a:prstGeom prst="line">
            <a:avLst/>
          </a:prstGeom>
          <a:ln w="47625" cap="rnd">
            <a:solidFill>
              <a:srgbClr val="9161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8316908" y="5454659"/>
            <a:ext cx="6492240" cy="0"/>
          </a:xfrm>
          <a:prstGeom prst="line">
            <a:avLst/>
          </a:prstGeom>
          <a:ln w="47625" cap="rnd">
            <a:solidFill>
              <a:srgbClr val="91612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8375354" y="7540636"/>
            <a:ext cx="6492240" cy="0"/>
          </a:xfrm>
          <a:prstGeom prst="line">
            <a:avLst/>
          </a:prstGeom>
          <a:ln w="47625" cap="rnd">
            <a:solidFill>
              <a:srgbClr val="91612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67594" y="5952818"/>
            <a:ext cx="3223299" cy="2148866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162744" y="7314233"/>
            <a:ext cx="1725157" cy="1660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769819" y="7540636"/>
            <a:ext cx="1481681" cy="142611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247937" y="7540636"/>
            <a:ext cx="1517282" cy="1460384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890235" y="4359284"/>
            <a:ext cx="5696994" cy="235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>
                <a:solidFill>
                  <a:srgbClr val="91612F"/>
                </a:solidFill>
                <a:latin typeface="Linux Biolinum Bold"/>
              </a:rPr>
              <a:t>Examples</a:t>
            </a:r>
          </a:p>
          <a:p>
            <a:pPr>
              <a:lnSpc>
                <a:spcPts val="9000"/>
              </a:lnSpc>
            </a:pPr>
            <a:endParaRPr lang="en-US" sz="9000">
              <a:solidFill>
                <a:srgbClr val="91612F"/>
              </a:solidFill>
              <a:latin typeface="Linux Biolinum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985499" y="1728922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01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87900" y="4304276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973973" y="6437878"/>
            <a:ext cx="1084772" cy="1150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500"/>
              </a:lnSpc>
            </a:pPr>
            <a:r>
              <a:rPr lang="en-US" sz="8500">
                <a:solidFill>
                  <a:srgbClr val="91612F"/>
                </a:solidFill>
                <a:latin typeface="Linux Biolinum"/>
              </a:rPr>
              <a:t>03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590226" y="8301829"/>
            <a:ext cx="5430966" cy="615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9"/>
              </a:lnSpc>
            </a:pPr>
            <a:r>
              <a:rPr lang="en-US" sz="1792">
                <a:solidFill>
                  <a:srgbClr val="91612F"/>
                </a:solidFill>
                <a:latin typeface="Open Sans Light"/>
              </a:rPr>
              <a:t>http://conworld.wikia.com/wiki/Franco-German_Commonwealth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316908" y="2967651"/>
            <a:ext cx="7256567" cy="97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33"/>
              </a:lnSpc>
            </a:pPr>
            <a:r>
              <a:rPr lang="en-US" sz="2809">
                <a:solidFill>
                  <a:srgbClr val="91612F"/>
                </a:solidFill>
                <a:latin typeface="Open Sans Light"/>
              </a:rPr>
              <a:t>over      million French and German young people have participated in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890021" y="7603227"/>
            <a:ext cx="6018477" cy="1020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64"/>
              </a:lnSpc>
            </a:pPr>
            <a:r>
              <a:rPr lang="en-US" sz="5974">
                <a:solidFill>
                  <a:srgbClr val="000000"/>
                </a:solidFill>
                <a:latin typeface="Open Sans Light Bold"/>
              </a:rPr>
              <a:t>4500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080829" y="8778327"/>
            <a:ext cx="1807071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Open Sans Light"/>
              </a:rPr>
              <a:t>students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20919" y="7682844"/>
            <a:ext cx="4496544" cy="1019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7"/>
              </a:lnSpc>
            </a:pPr>
            <a:r>
              <a:rPr lang="en-US" sz="5970">
                <a:solidFill>
                  <a:srgbClr val="000000"/>
                </a:solidFill>
                <a:latin typeface="Open Sans Light Bold"/>
              </a:rPr>
              <a:t>140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587228" y="2606373"/>
            <a:ext cx="5964378" cy="1019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57"/>
              </a:lnSpc>
            </a:pPr>
            <a:r>
              <a:rPr lang="en-US" sz="5970">
                <a:solidFill>
                  <a:srgbClr val="000000"/>
                </a:solidFill>
                <a:latin typeface="Open Sans Light Bold"/>
              </a:rPr>
              <a:t>8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316908" y="8778327"/>
            <a:ext cx="3187674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Open Sans Light"/>
              </a:rPr>
              <a:t>courses of study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415118" y="8006434"/>
            <a:ext cx="1883338" cy="75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33"/>
              </a:lnSpc>
            </a:pPr>
            <a:r>
              <a:rPr lang="en-US" sz="4381">
                <a:solidFill>
                  <a:srgbClr val="91612F"/>
                </a:solidFill>
                <a:latin typeface="Open Sans Light"/>
              </a:rPr>
              <a:t>In 2002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861472" y="7682844"/>
            <a:ext cx="1390028" cy="1005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57"/>
              </a:lnSpc>
            </a:pPr>
            <a:r>
              <a:rPr lang="en-US" sz="5970" dirty="0">
                <a:solidFill>
                  <a:srgbClr val="000000"/>
                </a:solidFill>
                <a:latin typeface="Open Sans Light Bold"/>
              </a:rPr>
              <a:t>15</a:t>
            </a:r>
            <a:r>
              <a:rPr lang="en-US" altLang="ja-JP" sz="5970" dirty="0">
                <a:solidFill>
                  <a:srgbClr val="000000"/>
                </a:solidFill>
                <a:latin typeface="Open Sans Light Bold"/>
              </a:rPr>
              <a:t>0</a:t>
            </a:r>
            <a:endParaRPr lang="en-US" sz="5970" dirty="0">
              <a:solidFill>
                <a:srgbClr val="000000"/>
              </a:solidFill>
              <a:latin typeface="Open Sans Light Bold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2495595" y="8778327"/>
            <a:ext cx="2189262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91612F"/>
                </a:solidFill>
                <a:latin typeface="Open Sans Light"/>
              </a:rPr>
              <a:t>universities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639</Words>
  <Application>Microsoft Office PowerPoint</Application>
  <PresentationFormat>ユーザー設定</PresentationFormat>
  <Paragraphs>100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5" baseType="lpstr">
      <vt:lpstr>Linux Biolinum Bold</vt:lpstr>
      <vt:lpstr>Open Sans Light Bold</vt:lpstr>
      <vt:lpstr>Assistant Regular Bold</vt:lpstr>
      <vt:lpstr>Open Sans</vt:lpstr>
      <vt:lpstr>Marcellus</vt:lpstr>
      <vt:lpstr>Linux Biolinum</vt:lpstr>
      <vt:lpstr>Calibri</vt:lpstr>
      <vt:lpstr>Open Sans Light</vt:lpstr>
      <vt:lpstr>Assistant Regular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Franco-German Educational cooperation</dc:title>
  <dc:creator>moeka</dc:creator>
  <cp:lastModifiedBy>小川 萌香</cp:lastModifiedBy>
  <cp:revision>2</cp:revision>
  <dcterms:created xsi:type="dcterms:W3CDTF">2006-08-16T00:00:00Z</dcterms:created>
  <dcterms:modified xsi:type="dcterms:W3CDTF">2022-03-25T14:50:10Z</dcterms:modified>
  <dc:identifier>DAE7FgK8deA</dc:identifier>
</cp:coreProperties>
</file>