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Average"/>
      <p:regular r:id="rId21"/>
    </p:embeddedFont>
    <p:embeddedFont>
      <p:font typeface="Oswald"/>
      <p:regular r:id="rId22"/>
      <p:bold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Oswald-regular.fntdata"/><Relationship Id="rId10" Type="http://schemas.openxmlformats.org/officeDocument/2006/relationships/slide" Target="slides/slide5.xml"/><Relationship Id="rId21" Type="http://schemas.openxmlformats.org/officeDocument/2006/relationships/font" Target="fonts/Average-regular.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Oswald-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f3bb4b6a29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f3bb4b6a29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1da17a8ad3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1da17a8ad3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1da17a8ad3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1da17a8ad3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1eaceb18c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1eaceb18c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1da17a8ad3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1da17a8ad3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1eaceb18ca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1eaceb18ca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1da17a8ad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1da17a8ad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11da17a8ad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11da17a8ad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f3bb4b6a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f3bb4b6a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1da17a8ad3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11da17a8ad3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Report since 2020</a:t>
            </a:r>
            <a:endParaRPr/>
          </a:p>
          <a:p>
            <a:pPr indent="0" lvl="0" marL="0" rtl="0" algn="l">
              <a:spcBef>
                <a:spcPts val="0"/>
              </a:spcBef>
              <a:spcAft>
                <a:spcPts val="0"/>
              </a:spcAft>
              <a:buNone/>
            </a:pPr>
            <a:r>
              <a:rPr lang="en"/>
              <a:t>Also in Bulgaria, Romania and Czech Republic</a:t>
            </a:r>
            <a:endParaRPr/>
          </a:p>
          <a:p>
            <a:pPr indent="0" lvl="0" marL="0" rtl="0" algn="l">
              <a:spcBef>
                <a:spcPts val="0"/>
              </a:spcBef>
              <a:spcAft>
                <a:spcPts val="0"/>
              </a:spcAft>
              <a:buNone/>
            </a:pPr>
            <a:r>
              <a:rPr lang="en"/>
              <a:t>Hungary only country in EU that is only partly free (Freedom House)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1da17a8ad3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1da17a8ad3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12043192a5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12043192a5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2043192a5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2043192a5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11da17a8ad3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11da17a8ad3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AUTOLAYOUT">
    <p:bg>
      <p:bgPr>
        <a:solidFill>
          <a:srgbClr val="FFFFFF"/>
        </a:solidFill>
      </p:bgPr>
    </p:bg>
    <p:spTree>
      <p:nvGrpSpPr>
        <p:cNvPr id="55" name="Shape 55"/>
        <p:cNvGrpSpPr/>
        <p:nvPr/>
      </p:nvGrpSpPr>
      <p:grpSpPr>
        <a:xfrm>
          <a:off x="0" y="0"/>
          <a:ext cx="0" cy="0"/>
          <a:chOff x="0" y="0"/>
          <a:chExt cx="0" cy="0"/>
        </a:xfrm>
      </p:grpSpPr>
      <p:sp>
        <p:nvSpPr>
          <p:cNvPr id="56" name="Google Shape;56;p13"/>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7" name="Google Shape;57;p13"/>
          <p:cNvCxnSpPr/>
          <p:nvPr/>
        </p:nvCxnSpPr>
        <p:spPr>
          <a:xfrm>
            <a:off x="311700" y="312013"/>
            <a:ext cx="670500" cy="670200"/>
          </a:xfrm>
          <a:prstGeom prst="straightConnector1">
            <a:avLst/>
          </a:prstGeom>
          <a:noFill/>
          <a:ln cap="flat" cmpd="sng" w="9525">
            <a:solidFill>
              <a:srgbClr val="F6F2D2"/>
            </a:solidFill>
            <a:prstDash val="solid"/>
            <a:round/>
            <a:headEnd len="sm" w="sm" type="none"/>
            <a:tailEnd len="sm" w="sm" type="none"/>
          </a:ln>
        </p:spPr>
      </p:cxnSp>
      <p:sp>
        <p:nvSpPr>
          <p:cNvPr id="58" name="Google Shape;58;p13"/>
          <p:cNvSpPr txBox="1"/>
          <p:nvPr>
            <p:ph type="title"/>
          </p:nvPr>
        </p:nvSpPr>
        <p:spPr>
          <a:xfrm>
            <a:off x="311700" y="1153900"/>
            <a:ext cx="2655000" cy="858900"/>
          </a:xfrm>
          <a:prstGeom prst="rect">
            <a:avLst/>
          </a:prstGeom>
          <a:noFill/>
        </p:spPr>
        <p:txBody>
          <a:bodyPr anchorCtr="0" anchor="ctr" bIns="91425" lIns="91425" spcFirstLastPara="1" rIns="91425" wrap="square" tIns="91425">
            <a:normAutofit/>
          </a:bodyPr>
          <a:lstStyle>
            <a:lvl1pPr lvl="0" algn="l">
              <a:lnSpc>
                <a:spcPct val="100000"/>
              </a:lnSpc>
              <a:spcBef>
                <a:spcPts val="0"/>
              </a:spcBef>
              <a:spcAft>
                <a:spcPts val="0"/>
              </a:spcAft>
              <a:buNone/>
              <a:defRPr sz="2400">
                <a:solidFill>
                  <a:srgbClr val="FFFFFF"/>
                </a:solidFill>
              </a:defRPr>
            </a:lvl1pPr>
            <a:lvl2pPr lvl="1" algn="l">
              <a:lnSpc>
                <a:spcPct val="100000"/>
              </a:lnSpc>
              <a:spcBef>
                <a:spcPts val="0"/>
              </a:spcBef>
              <a:spcAft>
                <a:spcPts val="0"/>
              </a:spcAft>
              <a:buNone/>
              <a:defRPr sz="2400">
                <a:solidFill>
                  <a:srgbClr val="FFFFFF"/>
                </a:solidFill>
              </a:defRPr>
            </a:lvl2pPr>
            <a:lvl3pPr lvl="2" algn="l">
              <a:lnSpc>
                <a:spcPct val="100000"/>
              </a:lnSpc>
              <a:spcBef>
                <a:spcPts val="0"/>
              </a:spcBef>
              <a:spcAft>
                <a:spcPts val="0"/>
              </a:spcAft>
              <a:buNone/>
              <a:defRPr sz="2400">
                <a:solidFill>
                  <a:srgbClr val="FFFFFF"/>
                </a:solidFill>
              </a:defRPr>
            </a:lvl3pPr>
            <a:lvl4pPr lvl="3" algn="l">
              <a:lnSpc>
                <a:spcPct val="100000"/>
              </a:lnSpc>
              <a:spcBef>
                <a:spcPts val="0"/>
              </a:spcBef>
              <a:spcAft>
                <a:spcPts val="0"/>
              </a:spcAft>
              <a:buNone/>
              <a:defRPr sz="2400">
                <a:solidFill>
                  <a:srgbClr val="FFFFFF"/>
                </a:solidFill>
              </a:defRPr>
            </a:lvl4pPr>
            <a:lvl5pPr lvl="4" algn="l">
              <a:lnSpc>
                <a:spcPct val="100000"/>
              </a:lnSpc>
              <a:spcBef>
                <a:spcPts val="0"/>
              </a:spcBef>
              <a:spcAft>
                <a:spcPts val="0"/>
              </a:spcAft>
              <a:buNone/>
              <a:defRPr sz="2400">
                <a:solidFill>
                  <a:srgbClr val="FFFFFF"/>
                </a:solidFill>
              </a:defRPr>
            </a:lvl5pPr>
            <a:lvl6pPr lvl="5" algn="l">
              <a:lnSpc>
                <a:spcPct val="100000"/>
              </a:lnSpc>
              <a:spcBef>
                <a:spcPts val="0"/>
              </a:spcBef>
              <a:spcAft>
                <a:spcPts val="0"/>
              </a:spcAft>
              <a:buNone/>
              <a:defRPr sz="2400">
                <a:solidFill>
                  <a:srgbClr val="FFFFFF"/>
                </a:solidFill>
              </a:defRPr>
            </a:lvl6pPr>
            <a:lvl7pPr lvl="6" algn="l">
              <a:lnSpc>
                <a:spcPct val="100000"/>
              </a:lnSpc>
              <a:spcBef>
                <a:spcPts val="0"/>
              </a:spcBef>
              <a:spcAft>
                <a:spcPts val="0"/>
              </a:spcAft>
              <a:buNone/>
              <a:defRPr sz="2400">
                <a:solidFill>
                  <a:srgbClr val="FFFFFF"/>
                </a:solidFill>
              </a:defRPr>
            </a:lvl7pPr>
            <a:lvl8pPr lvl="7" algn="l">
              <a:lnSpc>
                <a:spcPct val="100000"/>
              </a:lnSpc>
              <a:spcBef>
                <a:spcPts val="0"/>
              </a:spcBef>
              <a:spcAft>
                <a:spcPts val="0"/>
              </a:spcAft>
              <a:buNone/>
              <a:defRPr sz="2400">
                <a:solidFill>
                  <a:srgbClr val="FFFFFF"/>
                </a:solidFill>
              </a:defRPr>
            </a:lvl8pPr>
            <a:lvl9pPr lvl="8" algn="l">
              <a:lnSpc>
                <a:spcPct val="100000"/>
              </a:lnSpc>
              <a:spcBef>
                <a:spcPts val="0"/>
              </a:spcBef>
              <a:spcAft>
                <a:spcPts val="0"/>
              </a:spcAft>
              <a:buNone/>
              <a:defRPr sz="2400">
                <a:solidFill>
                  <a:srgbClr val="FFFFFF"/>
                </a:solidFill>
              </a:defRPr>
            </a:lvl9pPr>
          </a:lstStyle>
          <a:p/>
        </p:txBody>
      </p:sp>
      <p:sp>
        <p:nvSpPr>
          <p:cNvPr id="59" name="Google Shape;59;p13"/>
          <p:cNvSpPr txBox="1"/>
          <p:nvPr>
            <p:ph idx="1" type="body"/>
          </p:nvPr>
        </p:nvSpPr>
        <p:spPr>
          <a:xfrm>
            <a:off x="311700" y="2022050"/>
            <a:ext cx="2655000" cy="2928300"/>
          </a:xfrm>
          <a:prstGeom prst="rect">
            <a:avLst/>
          </a:prstGeom>
          <a:noFill/>
        </p:spPr>
        <p:txBody>
          <a:bodyPr anchorCtr="0" anchor="t" bIns="91425" lIns="91425" spcFirstLastPara="1" rIns="91425" wrap="square" tIns="91425">
            <a:normAutofit/>
          </a:bodyPr>
          <a:lstStyle>
            <a:lvl1pPr indent="-292100" lvl="0" marL="457200" algn="l">
              <a:lnSpc>
                <a:spcPct val="115000"/>
              </a:lnSpc>
              <a:spcBef>
                <a:spcPts val="0"/>
              </a:spcBef>
              <a:spcAft>
                <a:spcPts val="0"/>
              </a:spcAft>
              <a:buClr>
                <a:srgbClr val="F6F2D2"/>
              </a:buClr>
              <a:buSzPts val="1000"/>
              <a:buChar char="●"/>
              <a:defRPr sz="1000">
                <a:solidFill>
                  <a:srgbClr val="F6F2D2"/>
                </a:solidFill>
              </a:defRPr>
            </a:lvl1pPr>
            <a:lvl2pPr indent="-292100" lvl="1" marL="914400" algn="l">
              <a:lnSpc>
                <a:spcPct val="115000"/>
              </a:lnSpc>
              <a:spcBef>
                <a:spcPts val="0"/>
              </a:spcBef>
              <a:spcAft>
                <a:spcPts val="0"/>
              </a:spcAft>
              <a:buClr>
                <a:srgbClr val="F6F2D2"/>
              </a:buClr>
              <a:buSzPts val="1000"/>
              <a:buChar char="○"/>
              <a:defRPr sz="1000">
                <a:solidFill>
                  <a:srgbClr val="F6F2D2"/>
                </a:solidFill>
              </a:defRPr>
            </a:lvl2pPr>
            <a:lvl3pPr indent="-292100" lvl="2" marL="1371600" algn="l">
              <a:lnSpc>
                <a:spcPct val="115000"/>
              </a:lnSpc>
              <a:spcBef>
                <a:spcPts val="0"/>
              </a:spcBef>
              <a:spcAft>
                <a:spcPts val="0"/>
              </a:spcAft>
              <a:buClr>
                <a:srgbClr val="F6F2D2"/>
              </a:buClr>
              <a:buSzPts val="1000"/>
              <a:buChar char="■"/>
              <a:defRPr sz="1000">
                <a:solidFill>
                  <a:srgbClr val="F6F2D2"/>
                </a:solidFill>
              </a:defRPr>
            </a:lvl3pPr>
            <a:lvl4pPr indent="-292100" lvl="3" marL="1828800" algn="l">
              <a:lnSpc>
                <a:spcPct val="115000"/>
              </a:lnSpc>
              <a:spcBef>
                <a:spcPts val="0"/>
              </a:spcBef>
              <a:spcAft>
                <a:spcPts val="0"/>
              </a:spcAft>
              <a:buClr>
                <a:srgbClr val="F6F2D2"/>
              </a:buClr>
              <a:buSzPts val="1000"/>
              <a:buChar char="●"/>
              <a:defRPr sz="1000">
                <a:solidFill>
                  <a:srgbClr val="F6F2D2"/>
                </a:solidFill>
              </a:defRPr>
            </a:lvl4pPr>
            <a:lvl5pPr indent="-292100" lvl="4" marL="2286000" algn="l">
              <a:lnSpc>
                <a:spcPct val="115000"/>
              </a:lnSpc>
              <a:spcBef>
                <a:spcPts val="0"/>
              </a:spcBef>
              <a:spcAft>
                <a:spcPts val="0"/>
              </a:spcAft>
              <a:buClr>
                <a:srgbClr val="F6F2D2"/>
              </a:buClr>
              <a:buSzPts val="1000"/>
              <a:buChar char="○"/>
              <a:defRPr sz="1000">
                <a:solidFill>
                  <a:srgbClr val="F6F2D2"/>
                </a:solidFill>
              </a:defRPr>
            </a:lvl5pPr>
            <a:lvl6pPr indent="-292100" lvl="5" marL="2743200" algn="l">
              <a:lnSpc>
                <a:spcPct val="115000"/>
              </a:lnSpc>
              <a:spcBef>
                <a:spcPts val="0"/>
              </a:spcBef>
              <a:spcAft>
                <a:spcPts val="0"/>
              </a:spcAft>
              <a:buClr>
                <a:srgbClr val="F6F2D2"/>
              </a:buClr>
              <a:buSzPts val="1000"/>
              <a:buChar char="■"/>
              <a:defRPr sz="1000">
                <a:solidFill>
                  <a:srgbClr val="F6F2D2"/>
                </a:solidFill>
              </a:defRPr>
            </a:lvl6pPr>
            <a:lvl7pPr indent="-292100" lvl="6" marL="3200400" algn="l">
              <a:lnSpc>
                <a:spcPct val="115000"/>
              </a:lnSpc>
              <a:spcBef>
                <a:spcPts val="0"/>
              </a:spcBef>
              <a:spcAft>
                <a:spcPts val="0"/>
              </a:spcAft>
              <a:buClr>
                <a:srgbClr val="F6F2D2"/>
              </a:buClr>
              <a:buSzPts val="1000"/>
              <a:buChar char="●"/>
              <a:defRPr sz="1000">
                <a:solidFill>
                  <a:srgbClr val="F6F2D2"/>
                </a:solidFill>
              </a:defRPr>
            </a:lvl7pPr>
            <a:lvl8pPr indent="-292100" lvl="7" marL="3657600" algn="l">
              <a:lnSpc>
                <a:spcPct val="115000"/>
              </a:lnSpc>
              <a:spcBef>
                <a:spcPts val="0"/>
              </a:spcBef>
              <a:spcAft>
                <a:spcPts val="0"/>
              </a:spcAft>
              <a:buClr>
                <a:srgbClr val="F6F2D2"/>
              </a:buClr>
              <a:buSzPts val="1000"/>
              <a:buChar char="○"/>
              <a:defRPr sz="1000">
                <a:solidFill>
                  <a:srgbClr val="F6F2D2"/>
                </a:solidFill>
              </a:defRPr>
            </a:lvl8pPr>
            <a:lvl9pPr indent="-292100" lvl="8" marL="4114800" algn="l">
              <a:lnSpc>
                <a:spcPct val="115000"/>
              </a:lnSpc>
              <a:spcBef>
                <a:spcPts val="0"/>
              </a:spcBef>
              <a:spcAft>
                <a:spcPts val="0"/>
              </a:spcAft>
              <a:buClr>
                <a:srgbClr val="F6F2D2"/>
              </a:buClr>
              <a:buSzPts val="1000"/>
              <a:buChar char="■"/>
              <a:defRPr sz="1000">
                <a:solidFill>
                  <a:srgbClr val="F6F2D2"/>
                </a:solidFill>
              </a:defRPr>
            </a:lvl9pPr>
          </a:lstStyle>
          <a:p/>
        </p:txBody>
      </p:sp>
      <p:sp>
        <p:nvSpPr>
          <p:cNvPr id="60" name="Google Shape;60;p13"/>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AUTOLAYOUT_1">
    <p:spTree>
      <p:nvGrpSpPr>
        <p:cNvPr id="61" name="Shape 61"/>
        <p:cNvGrpSpPr/>
        <p:nvPr/>
      </p:nvGrpSpPr>
      <p:grpSpPr>
        <a:xfrm>
          <a:off x="0" y="0"/>
          <a:ext cx="0" cy="0"/>
          <a:chOff x="0" y="0"/>
          <a:chExt cx="0" cy="0"/>
        </a:xfrm>
      </p:grpSpPr>
      <p:sp>
        <p:nvSpPr>
          <p:cNvPr id="62" name="Google Shape;62;p14"/>
          <p:cNvSpPr/>
          <p:nvPr/>
        </p:nvSpPr>
        <p:spPr>
          <a:xfrm>
            <a:off x="0" y="0"/>
            <a:ext cx="9144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 name="Google Shape;63;p14"/>
          <p:cNvCxnSpPr/>
          <p:nvPr/>
        </p:nvCxnSpPr>
        <p:spPr>
          <a:xfrm rot="10800000">
            <a:off x="398200" y="977175"/>
            <a:ext cx="505800" cy="0"/>
          </a:xfrm>
          <a:prstGeom prst="straightConnector1">
            <a:avLst/>
          </a:prstGeom>
          <a:noFill/>
          <a:ln cap="flat" cmpd="sng" w="19050">
            <a:solidFill>
              <a:srgbClr val="FF5822"/>
            </a:solidFill>
            <a:prstDash val="solid"/>
            <a:round/>
            <a:headEnd len="sm" w="sm" type="none"/>
            <a:tailEnd len="sm" w="sm" type="none"/>
          </a:ln>
        </p:spPr>
      </p:cxnSp>
      <p:sp>
        <p:nvSpPr>
          <p:cNvPr id="64" name="Google Shape;64;p14"/>
          <p:cNvSpPr txBox="1"/>
          <p:nvPr>
            <p:ph type="title"/>
          </p:nvPr>
        </p:nvSpPr>
        <p:spPr>
          <a:xfrm>
            <a:off x="311700" y="1153900"/>
            <a:ext cx="2655000" cy="858900"/>
          </a:xfrm>
          <a:prstGeom prst="rect">
            <a:avLst/>
          </a:prstGeom>
          <a:noFill/>
        </p:spPr>
        <p:txBody>
          <a:bodyPr anchorCtr="0" anchor="ctr" bIns="91425" lIns="91425" spcFirstLastPara="1" rIns="91425" wrap="square" tIns="91425">
            <a:normAutofit/>
          </a:bodyPr>
          <a:lstStyle>
            <a:lvl1pPr lvl="0" algn="l">
              <a:lnSpc>
                <a:spcPct val="100000"/>
              </a:lnSpc>
              <a:spcBef>
                <a:spcPts val="0"/>
              </a:spcBef>
              <a:spcAft>
                <a:spcPts val="0"/>
              </a:spcAft>
              <a:buNone/>
              <a:defRPr sz="2400">
                <a:solidFill>
                  <a:srgbClr val="000000"/>
                </a:solidFill>
              </a:defRPr>
            </a:lvl1pPr>
            <a:lvl2pPr lvl="1" algn="l">
              <a:lnSpc>
                <a:spcPct val="100000"/>
              </a:lnSpc>
              <a:spcBef>
                <a:spcPts val="0"/>
              </a:spcBef>
              <a:spcAft>
                <a:spcPts val="0"/>
              </a:spcAft>
              <a:buNone/>
              <a:defRPr sz="2400">
                <a:solidFill>
                  <a:srgbClr val="000000"/>
                </a:solidFill>
              </a:defRPr>
            </a:lvl2pPr>
            <a:lvl3pPr lvl="2" algn="l">
              <a:lnSpc>
                <a:spcPct val="100000"/>
              </a:lnSpc>
              <a:spcBef>
                <a:spcPts val="0"/>
              </a:spcBef>
              <a:spcAft>
                <a:spcPts val="0"/>
              </a:spcAft>
              <a:buNone/>
              <a:defRPr sz="2400">
                <a:solidFill>
                  <a:srgbClr val="000000"/>
                </a:solidFill>
              </a:defRPr>
            </a:lvl3pPr>
            <a:lvl4pPr lvl="3" algn="l">
              <a:lnSpc>
                <a:spcPct val="100000"/>
              </a:lnSpc>
              <a:spcBef>
                <a:spcPts val="0"/>
              </a:spcBef>
              <a:spcAft>
                <a:spcPts val="0"/>
              </a:spcAft>
              <a:buNone/>
              <a:defRPr sz="2400">
                <a:solidFill>
                  <a:srgbClr val="000000"/>
                </a:solidFill>
              </a:defRPr>
            </a:lvl4pPr>
            <a:lvl5pPr lvl="4" algn="l">
              <a:lnSpc>
                <a:spcPct val="100000"/>
              </a:lnSpc>
              <a:spcBef>
                <a:spcPts val="0"/>
              </a:spcBef>
              <a:spcAft>
                <a:spcPts val="0"/>
              </a:spcAft>
              <a:buNone/>
              <a:defRPr sz="2400">
                <a:solidFill>
                  <a:srgbClr val="000000"/>
                </a:solidFill>
              </a:defRPr>
            </a:lvl5pPr>
            <a:lvl6pPr lvl="5" algn="l">
              <a:lnSpc>
                <a:spcPct val="100000"/>
              </a:lnSpc>
              <a:spcBef>
                <a:spcPts val="0"/>
              </a:spcBef>
              <a:spcAft>
                <a:spcPts val="0"/>
              </a:spcAft>
              <a:buNone/>
              <a:defRPr sz="2400">
                <a:solidFill>
                  <a:srgbClr val="000000"/>
                </a:solidFill>
              </a:defRPr>
            </a:lvl6pPr>
            <a:lvl7pPr lvl="6" algn="l">
              <a:lnSpc>
                <a:spcPct val="100000"/>
              </a:lnSpc>
              <a:spcBef>
                <a:spcPts val="0"/>
              </a:spcBef>
              <a:spcAft>
                <a:spcPts val="0"/>
              </a:spcAft>
              <a:buNone/>
              <a:defRPr sz="2400">
                <a:solidFill>
                  <a:srgbClr val="000000"/>
                </a:solidFill>
              </a:defRPr>
            </a:lvl7pPr>
            <a:lvl8pPr lvl="7" algn="l">
              <a:lnSpc>
                <a:spcPct val="100000"/>
              </a:lnSpc>
              <a:spcBef>
                <a:spcPts val="0"/>
              </a:spcBef>
              <a:spcAft>
                <a:spcPts val="0"/>
              </a:spcAft>
              <a:buNone/>
              <a:defRPr sz="2400">
                <a:solidFill>
                  <a:srgbClr val="000000"/>
                </a:solidFill>
              </a:defRPr>
            </a:lvl8pPr>
            <a:lvl9pPr lvl="8" algn="l">
              <a:lnSpc>
                <a:spcPct val="100000"/>
              </a:lnSpc>
              <a:spcBef>
                <a:spcPts val="0"/>
              </a:spcBef>
              <a:spcAft>
                <a:spcPts val="0"/>
              </a:spcAft>
              <a:buNone/>
              <a:defRPr sz="2400">
                <a:solidFill>
                  <a:srgbClr val="000000"/>
                </a:solidFill>
              </a:defRPr>
            </a:lvl9pPr>
          </a:lstStyle>
          <a:p/>
        </p:txBody>
      </p:sp>
      <p:sp>
        <p:nvSpPr>
          <p:cNvPr id="65" name="Google Shape;65;p14"/>
          <p:cNvSpPr txBox="1"/>
          <p:nvPr>
            <p:ph idx="1" type="body"/>
          </p:nvPr>
        </p:nvSpPr>
        <p:spPr>
          <a:xfrm>
            <a:off x="311700" y="2022050"/>
            <a:ext cx="2655000" cy="2928300"/>
          </a:xfrm>
          <a:prstGeom prst="rect">
            <a:avLst/>
          </a:prstGeom>
          <a:noFill/>
        </p:spPr>
        <p:txBody>
          <a:bodyPr anchorCtr="0" anchor="t" bIns="91425" lIns="91425" spcFirstLastPara="1" rIns="91425" wrap="square" tIns="91425">
            <a:normAutofit/>
          </a:bodyPr>
          <a:lstStyle>
            <a:lvl1pPr indent="-292100" lvl="0" marL="457200" algn="l">
              <a:lnSpc>
                <a:spcPct val="115000"/>
              </a:lnSpc>
              <a:spcBef>
                <a:spcPts val="0"/>
              </a:spcBef>
              <a:spcAft>
                <a:spcPts val="0"/>
              </a:spcAft>
              <a:buClr>
                <a:srgbClr val="434343"/>
              </a:buClr>
              <a:buSzPts val="1000"/>
              <a:buChar char="●"/>
              <a:defRPr sz="1000">
                <a:solidFill>
                  <a:srgbClr val="434343"/>
                </a:solidFill>
              </a:defRPr>
            </a:lvl1pPr>
            <a:lvl2pPr indent="-292100" lvl="1" marL="914400" algn="l">
              <a:lnSpc>
                <a:spcPct val="115000"/>
              </a:lnSpc>
              <a:spcBef>
                <a:spcPts val="0"/>
              </a:spcBef>
              <a:spcAft>
                <a:spcPts val="0"/>
              </a:spcAft>
              <a:buClr>
                <a:srgbClr val="434343"/>
              </a:buClr>
              <a:buSzPts val="1000"/>
              <a:buChar char="○"/>
              <a:defRPr sz="1000">
                <a:solidFill>
                  <a:srgbClr val="434343"/>
                </a:solidFill>
              </a:defRPr>
            </a:lvl2pPr>
            <a:lvl3pPr indent="-292100" lvl="2" marL="1371600" algn="l">
              <a:lnSpc>
                <a:spcPct val="115000"/>
              </a:lnSpc>
              <a:spcBef>
                <a:spcPts val="0"/>
              </a:spcBef>
              <a:spcAft>
                <a:spcPts val="0"/>
              </a:spcAft>
              <a:buClr>
                <a:srgbClr val="434343"/>
              </a:buClr>
              <a:buSzPts val="1000"/>
              <a:buChar char="■"/>
              <a:defRPr sz="1000">
                <a:solidFill>
                  <a:srgbClr val="434343"/>
                </a:solidFill>
              </a:defRPr>
            </a:lvl3pPr>
            <a:lvl4pPr indent="-292100" lvl="3" marL="1828800" algn="l">
              <a:lnSpc>
                <a:spcPct val="115000"/>
              </a:lnSpc>
              <a:spcBef>
                <a:spcPts val="0"/>
              </a:spcBef>
              <a:spcAft>
                <a:spcPts val="0"/>
              </a:spcAft>
              <a:buClr>
                <a:srgbClr val="434343"/>
              </a:buClr>
              <a:buSzPts val="1000"/>
              <a:buChar char="●"/>
              <a:defRPr sz="1000">
                <a:solidFill>
                  <a:srgbClr val="434343"/>
                </a:solidFill>
              </a:defRPr>
            </a:lvl4pPr>
            <a:lvl5pPr indent="-292100" lvl="4" marL="2286000" algn="l">
              <a:lnSpc>
                <a:spcPct val="115000"/>
              </a:lnSpc>
              <a:spcBef>
                <a:spcPts val="0"/>
              </a:spcBef>
              <a:spcAft>
                <a:spcPts val="0"/>
              </a:spcAft>
              <a:buClr>
                <a:srgbClr val="434343"/>
              </a:buClr>
              <a:buSzPts val="1000"/>
              <a:buChar char="○"/>
              <a:defRPr sz="1000">
                <a:solidFill>
                  <a:srgbClr val="434343"/>
                </a:solidFill>
              </a:defRPr>
            </a:lvl5pPr>
            <a:lvl6pPr indent="-292100" lvl="5" marL="2743200" algn="l">
              <a:lnSpc>
                <a:spcPct val="115000"/>
              </a:lnSpc>
              <a:spcBef>
                <a:spcPts val="0"/>
              </a:spcBef>
              <a:spcAft>
                <a:spcPts val="0"/>
              </a:spcAft>
              <a:buClr>
                <a:srgbClr val="434343"/>
              </a:buClr>
              <a:buSzPts val="1000"/>
              <a:buChar char="■"/>
              <a:defRPr sz="1000">
                <a:solidFill>
                  <a:srgbClr val="434343"/>
                </a:solidFill>
              </a:defRPr>
            </a:lvl6pPr>
            <a:lvl7pPr indent="-292100" lvl="6" marL="3200400" algn="l">
              <a:lnSpc>
                <a:spcPct val="115000"/>
              </a:lnSpc>
              <a:spcBef>
                <a:spcPts val="0"/>
              </a:spcBef>
              <a:spcAft>
                <a:spcPts val="0"/>
              </a:spcAft>
              <a:buClr>
                <a:srgbClr val="434343"/>
              </a:buClr>
              <a:buSzPts val="1000"/>
              <a:buChar char="●"/>
              <a:defRPr sz="1000">
                <a:solidFill>
                  <a:srgbClr val="434343"/>
                </a:solidFill>
              </a:defRPr>
            </a:lvl7pPr>
            <a:lvl8pPr indent="-292100" lvl="7" marL="3657600" algn="l">
              <a:lnSpc>
                <a:spcPct val="115000"/>
              </a:lnSpc>
              <a:spcBef>
                <a:spcPts val="0"/>
              </a:spcBef>
              <a:spcAft>
                <a:spcPts val="0"/>
              </a:spcAft>
              <a:buClr>
                <a:srgbClr val="434343"/>
              </a:buClr>
              <a:buSzPts val="1000"/>
              <a:buChar char="○"/>
              <a:defRPr sz="1000">
                <a:solidFill>
                  <a:srgbClr val="434343"/>
                </a:solidFill>
              </a:defRPr>
            </a:lvl8pPr>
            <a:lvl9pPr indent="-292100" lvl="8" marL="4114800" algn="l">
              <a:lnSpc>
                <a:spcPct val="115000"/>
              </a:lnSpc>
              <a:spcBef>
                <a:spcPts val="0"/>
              </a:spcBef>
              <a:spcAft>
                <a:spcPts val="0"/>
              </a:spcAft>
              <a:buClr>
                <a:srgbClr val="434343"/>
              </a:buClr>
              <a:buSzPts val="1000"/>
              <a:buChar char="■"/>
              <a:defRPr sz="1000">
                <a:solidFill>
                  <a:srgbClr val="434343"/>
                </a:solidFill>
              </a:defRPr>
            </a:lvl9pPr>
          </a:lstStyle>
          <a:p/>
        </p:txBody>
      </p:sp>
      <p:sp>
        <p:nvSpPr>
          <p:cNvPr id="66" name="Google Shape;66;p14"/>
          <p:cNvSpPr txBox="1"/>
          <p:nvPr>
            <p:ph idx="12" type="sldNum"/>
          </p:nvPr>
        </p:nvSpPr>
        <p:spPr>
          <a:xfrm>
            <a:off x="8472458" y="4663217"/>
            <a:ext cx="548700" cy="393600"/>
          </a:xfrm>
          <a:prstGeom prst="rect">
            <a:avLst/>
          </a:prstGeom>
          <a:noFill/>
        </p:spPr>
        <p:txBody>
          <a:bodyPr anchorCtr="0" anchor="ctr" bIns="91425" lIns="91425" spcFirstLastPara="1" rIns="91425" wrap="square" tIns="91425">
            <a:norm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doi.org/" TargetMode="External"/><Relationship Id="rId4" Type="http://schemas.openxmlformats.org/officeDocument/2006/relationships/hyperlink" Target="https://www.cambridge.org/core/journals/slavic-review/article/democratic-backsliding-in-poland-and-hungary/8B1C30919DC33C0BC2A66A26BFEE9553" TargetMode="External"/><Relationship Id="rId5" Type="http://schemas.openxmlformats.org/officeDocument/2006/relationships/hyperlink" Target="http://www.jstor.org/stable/30095689" TargetMode="External"/><Relationship Id="rId6" Type="http://schemas.openxmlformats.org/officeDocument/2006/relationships/hyperlink" Target="http://www.cer.eu/publications/archive/policy-brief/2021/partners-rivals-future-eu-turkey-relation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4.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How Backlash in European Rule of Law affects European Values </a:t>
            </a:r>
            <a:endParaRPr/>
          </a:p>
        </p:txBody>
      </p:sp>
      <p:pic>
        <p:nvPicPr>
          <p:cNvPr id="72" name="Google Shape;72;p15"/>
          <p:cNvPicPr preferRelativeResize="0"/>
          <p:nvPr/>
        </p:nvPicPr>
        <p:blipFill>
          <a:blip r:embed="rId3">
            <a:alphaModFix/>
          </a:blip>
          <a:stretch>
            <a:fillRect/>
          </a:stretch>
        </p:blipFill>
        <p:spPr>
          <a:xfrm>
            <a:off x="397325" y="2801950"/>
            <a:ext cx="3305600" cy="2020100"/>
          </a:xfrm>
          <a:prstGeom prst="rect">
            <a:avLst/>
          </a:prstGeom>
          <a:noFill/>
          <a:ln>
            <a:noFill/>
          </a:ln>
        </p:spPr>
      </p:pic>
      <p:pic>
        <p:nvPicPr>
          <p:cNvPr id="73" name="Google Shape;73;p15"/>
          <p:cNvPicPr preferRelativeResize="0"/>
          <p:nvPr/>
        </p:nvPicPr>
        <p:blipFill>
          <a:blip r:embed="rId4">
            <a:alphaModFix/>
          </a:blip>
          <a:stretch>
            <a:fillRect/>
          </a:stretch>
        </p:blipFill>
        <p:spPr>
          <a:xfrm>
            <a:off x="5255100" y="2801950"/>
            <a:ext cx="3405300" cy="2020100"/>
          </a:xfrm>
          <a:prstGeom prst="rect">
            <a:avLst/>
          </a:prstGeom>
          <a:noFill/>
          <a:ln>
            <a:noFill/>
          </a:ln>
        </p:spPr>
      </p:pic>
      <p:sp>
        <p:nvSpPr>
          <p:cNvPr id="74" name="Google Shape;74;p15"/>
          <p:cNvSpPr txBox="1"/>
          <p:nvPr/>
        </p:nvSpPr>
        <p:spPr>
          <a:xfrm>
            <a:off x="218875" y="4842550"/>
            <a:ext cx="8925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Average"/>
                <a:ea typeface="Average"/>
                <a:cs typeface="Average"/>
                <a:sym typeface="Average"/>
              </a:rPr>
              <a:t>Aisling McEvoy, Thayne Macey, Joshua Gaither, Simon Gehrmann, Madelyn Olvera, Oliver Neale, Hanil Yoo</a:t>
            </a:r>
            <a:endParaRPr sz="1100">
              <a:latin typeface="Average"/>
              <a:ea typeface="Average"/>
              <a:cs typeface="Average"/>
              <a:sym typeface="Averag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4"/>
          <p:cNvSpPr txBox="1"/>
          <p:nvPr>
            <p:ph type="title"/>
          </p:nvPr>
        </p:nvSpPr>
        <p:spPr>
          <a:xfrm>
            <a:off x="311700" y="868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Damaged Check and Balance</a:t>
            </a:r>
            <a:endParaRPr/>
          </a:p>
        </p:txBody>
      </p:sp>
      <p:cxnSp>
        <p:nvCxnSpPr>
          <p:cNvPr id="140" name="Google Shape;140;p24"/>
          <p:cNvCxnSpPr/>
          <p:nvPr/>
        </p:nvCxnSpPr>
        <p:spPr>
          <a:xfrm>
            <a:off x="18375" y="615375"/>
            <a:ext cx="9120600" cy="0"/>
          </a:xfrm>
          <a:prstGeom prst="straightConnector1">
            <a:avLst/>
          </a:prstGeom>
          <a:noFill/>
          <a:ln cap="flat" cmpd="sng" w="9525">
            <a:solidFill>
              <a:schemeClr val="dk2"/>
            </a:solidFill>
            <a:prstDash val="solid"/>
            <a:round/>
            <a:headEnd len="med" w="med" type="none"/>
            <a:tailEnd len="med" w="med" type="none"/>
          </a:ln>
        </p:spPr>
      </p:cxnSp>
      <p:pic>
        <p:nvPicPr>
          <p:cNvPr id="141" name="Google Shape;141;p24"/>
          <p:cNvPicPr preferRelativeResize="0"/>
          <p:nvPr/>
        </p:nvPicPr>
        <p:blipFill>
          <a:blip r:embed="rId3">
            <a:alphaModFix/>
          </a:blip>
          <a:stretch>
            <a:fillRect/>
          </a:stretch>
        </p:blipFill>
        <p:spPr>
          <a:xfrm>
            <a:off x="155550" y="867013"/>
            <a:ext cx="2381250" cy="1485900"/>
          </a:xfrm>
          <a:prstGeom prst="rect">
            <a:avLst/>
          </a:prstGeom>
          <a:noFill/>
          <a:ln>
            <a:noFill/>
          </a:ln>
        </p:spPr>
      </p:pic>
      <p:cxnSp>
        <p:nvCxnSpPr>
          <p:cNvPr id="142" name="Google Shape;142;p24"/>
          <p:cNvCxnSpPr/>
          <p:nvPr/>
        </p:nvCxnSpPr>
        <p:spPr>
          <a:xfrm>
            <a:off x="4408725" y="659525"/>
            <a:ext cx="0" cy="4500600"/>
          </a:xfrm>
          <a:prstGeom prst="straightConnector1">
            <a:avLst/>
          </a:prstGeom>
          <a:noFill/>
          <a:ln cap="flat" cmpd="sng" w="9525">
            <a:solidFill>
              <a:schemeClr val="dk2"/>
            </a:solidFill>
            <a:prstDash val="solid"/>
            <a:round/>
            <a:headEnd len="med" w="med" type="none"/>
            <a:tailEnd len="med" w="med" type="none"/>
          </a:ln>
        </p:spPr>
      </p:cxnSp>
      <p:sp>
        <p:nvSpPr>
          <p:cNvPr id="143" name="Google Shape;143;p24"/>
          <p:cNvSpPr txBox="1"/>
          <p:nvPr/>
        </p:nvSpPr>
        <p:spPr>
          <a:xfrm>
            <a:off x="243950" y="2433950"/>
            <a:ext cx="4096500" cy="246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Average"/>
                <a:ea typeface="Average"/>
                <a:cs typeface="Average"/>
                <a:sym typeface="Average"/>
              </a:rPr>
              <a:t>Administration's intervention in the judiciary</a:t>
            </a:r>
            <a:endParaRPr b="1" sz="1500">
              <a:solidFill>
                <a:schemeClr val="dk1"/>
              </a:solidFill>
              <a:latin typeface="Average"/>
              <a:ea typeface="Average"/>
              <a:cs typeface="Average"/>
              <a:sym typeface="Average"/>
            </a:endParaRPr>
          </a:p>
          <a:p>
            <a:pPr indent="0" lvl="0" marL="0" rtl="0" algn="l">
              <a:spcBef>
                <a:spcPts val="0"/>
              </a:spcBef>
              <a:spcAft>
                <a:spcPts val="0"/>
              </a:spcAft>
              <a:buNone/>
            </a:pPr>
            <a:r>
              <a:t/>
            </a:r>
            <a:endParaRPr sz="1500">
              <a:solidFill>
                <a:schemeClr val="dk1"/>
              </a:solidFill>
              <a:latin typeface="Average"/>
              <a:ea typeface="Average"/>
              <a:cs typeface="Average"/>
              <a:sym typeface="Average"/>
            </a:endParaRPr>
          </a:p>
          <a:p>
            <a:pPr indent="0" lvl="0" marL="0" rtl="0" algn="l">
              <a:spcBef>
                <a:spcPts val="0"/>
              </a:spcBef>
              <a:spcAft>
                <a:spcPts val="0"/>
              </a:spcAft>
              <a:buNone/>
            </a:pPr>
            <a:r>
              <a:rPr lang="en" sz="1500">
                <a:solidFill>
                  <a:schemeClr val="dk1"/>
                </a:solidFill>
                <a:latin typeface="Average"/>
                <a:ea typeface="Average"/>
                <a:cs typeface="Average"/>
                <a:sym typeface="Average"/>
              </a:rPr>
              <a:t>Lowering the retirement age of judges</a:t>
            </a:r>
            <a:endParaRPr sz="1500">
              <a:solidFill>
                <a:schemeClr val="dk1"/>
              </a:solidFill>
              <a:latin typeface="Average"/>
              <a:ea typeface="Average"/>
              <a:cs typeface="Average"/>
              <a:sym typeface="Average"/>
            </a:endParaRPr>
          </a:p>
          <a:p>
            <a:pPr indent="0" lvl="0" marL="0" rtl="0" algn="l">
              <a:spcBef>
                <a:spcPts val="0"/>
              </a:spcBef>
              <a:spcAft>
                <a:spcPts val="0"/>
              </a:spcAft>
              <a:buNone/>
            </a:pPr>
            <a:r>
              <a:t/>
            </a:r>
            <a:endParaRPr sz="1500">
              <a:solidFill>
                <a:schemeClr val="dk1"/>
              </a:solidFill>
              <a:latin typeface="Average"/>
              <a:ea typeface="Average"/>
              <a:cs typeface="Average"/>
              <a:sym typeface="Average"/>
            </a:endParaRPr>
          </a:p>
          <a:p>
            <a:pPr indent="0" lvl="0" marL="0" rtl="0" algn="l">
              <a:spcBef>
                <a:spcPts val="0"/>
              </a:spcBef>
              <a:spcAft>
                <a:spcPts val="0"/>
              </a:spcAft>
              <a:buNone/>
            </a:pPr>
            <a:r>
              <a:rPr lang="en" sz="1500">
                <a:solidFill>
                  <a:schemeClr val="dk1"/>
                </a:solidFill>
                <a:latin typeface="Average"/>
                <a:ea typeface="Average"/>
                <a:cs typeface="Average"/>
                <a:sym typeface="Average"/>
              </a:rPr>
              <a:t>Possibility of opposition about election and referendum results. </a:t>
            </a:r>
            <a:endParaRPr sz="1500">
              <a:solidFill>
                <a:schemeClr val="dk1"/>
              </a:solidFill>
              <a:latin typeface="Average"/>
              <a:ea typeface="Average"/>
              <a:cs typeface="Average"/>
              <a:sym typeface="Average"/>
            </a:endParaRPr>
          </a:p>
          <a:p>
            <a:pPr indent="0" lvl="0" marL="0" rtl="0" algn="l">
              <a:spcBef>
                <a:spcPts val="0"/>
              </a:spcBef>
              <a:spcAft>
                <a:spcPts val="0"/>
              </a:spcAft>
              <a:buNone/>
            </a:pPr>
            <a:r>
              <a:rPr lang="en" sz="1600">
                <a:solidFill>
                  <a:schemeClr val="dk1"/>
                </a:solidFill>
                <a:latin typeface="Average"/>
                <a:ea typeface="Average"/>
                <a:cs typeface="Average"/>
                <a:sym typeface="Average"/>
              </a:rPr>
              <a:t>-</a:t>
            </a:r>
            <a:r>
              <a:rPr lang="en" sz="1100">
                <a:solidFill>
                  <a:schemeClr val="dk1"/>
                </a:solidFill>
                <a:latin typeface="Average"/>
                <a:ea typeface="Average"/>
                <a:cs typeface="Average"/>
                <a:sym typeface="Average"/>
              </a:rPr>
              <a:t>Chamber of Extraordinary Control and Public Affairs</a:t>
            </a:r>
            <a:endParaRPr sz="1100">
              <a:solidFill>
                <a:schemeClr val="dk1"/>
              </a:solidFill>
              <a:latin typeface="Average"/>
              <a:ea typeface="Average"/>
              <a:cs typeface="Average"/>
              <a:sym typeface="Average"/>
            </a:endParaRPr>
          </a:p>
          <a:p>
            <a:pPr indent="0" lvl="0" marL="0" rtl="0" algn="l">
              <a:lnSpc>
                <a:spcPct val="115000"/>
              </a:lnSpc>
              <a:spcBef>
                <a:spcPts val="1200"/>
              </a:spcBef>
              <a:spcAft>
                <a:spcPts val="1200"/>
              </a:spcAft>
              <a:buNone/>
            </a:pPr>
            <a:r>
              <a:rPr lang="en" sz="1500">
                <a:solidFill>
                  <a:schemeClr val="dk1"/>
                </a:solidFill>
                <a:latin typeface="Average"/>
                <a:ea typeface="Average"/>
                <a:cs typeface="Average"/>
                <a:sym typeface="Average"/>
              </a:rPr>
              <a:t>The Minister of Justice concurrently serves as the Prosecutor General.</a:t>
            </a:r>
            <a:endParaRPr sz="1100">
              <a:solidFill>
                <a:schemeClr val="dk1"/>
              </a:solidFill>
              <a:latin typeface="Average"/>
              <a:ea typeface="Average"/>
              <a:cs typeface="Average"/>
              <a:sym typeface="Average"/>
            </a:endParaRPr>
          </a:p>
        </p:txBody>
      </p:sp>
      <p:pic>
        <p:nvPicPr>
          <p:cNvPr id="144" name="Google Shape;144;p24"/>
          <p:cNvPicPr preferRelativeResize="0"/>
          <p:nvPr/>
        </p:nvPicPr>
        <p:blipFill>
          <a:blip r:embed="rId4">
            <a:alphaModFix/>
          </a:blip>
          <a:stretch>
            <a:fillRect/>
          </a:stretch>
        </p:blipFill>
        <p:spPr>
          <a:xfrm>
            <a:off x="4673325" y="904813"/>
            <a:ext cx="2381250" cy="1485900"/>
          </a:xfrm>
          <a:prstGeom prst="rect">
            <a:avLst/>
          </a:prstGeom>
          <a:noFill/>
          <a:ln>
            <a:noFill/>
          </a:ln>
        </p:spPr>
      </p:pic>
      <p:sp>
        <p:nvSpPr>
          <p:cNvPr id="145" name="Google Shape;145;p24"/>
          <p:cNvSpPr txBox="1"/>
          <p:nvPr/>
        </p:nvSpPr>
        <p:spPr>
          <a:xfrm>
            <a:off x="4733125" y="2457625"/>
            <a:ext cx="44568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latin typeface="Average"/>
                <a:ea typeface="Average"/>
                <a:cs typeface="Average"/>
                <a:sym typeface="Average"/>
              </a:rPr>
              <a:t>Continuing constitutional amendment</a:t>
            </a:r>
            <a:endParaRPr sz="1500">
              <a:solidFill>
                <a:schemeClr val="dk1"/>
              </a:solidFill>
              <a:latin typeface="Average"/>
              <a:ea typeface="Average"/>
              <a:cs typeface="Average"/>
              <a:sym typeface="Average"/>
            </a:endParaRPr>
          </a:p>
          <a:p>
            <a:pPr indent="0" lvl="0" marL="0" rtl="0" algn="l">
              <a:spcBef>
                <a:spcPts val="0"/>
              </a:spcBef>
              <a:spcAft>
                <a:spcPts val="0"/>
              </a:spcAft>
              <a:buNone/>
            </a:pPr>
            <a:r>
              <a:t/>
            </a:r>
            <a:endParaRPr sz="1500">
              <a:solidFill>
                <a:schemeClr val="dk1"/>
              </a:solidFill>
              <a:latin typeface="Average"/>
              <a:ea typeface="Average"/>
              <a:cs typeface="Average"/>
              <a:sym typeface="Average"/>
            </a:endParaRPr>
          </a:p>
          <a:p>
            <a:pPr indent="0" lvl="0" marL="0" rtl="0" algn="l">
              <a:spcBef>
                <a:spcPts val="0"/>
              </a:spcBef>
              <a:spcAft>
                <a:spcPts val="0"/>
              </a:spcAft>
              <a:buNone/>
            </a:pPr>
            <a:r>
              <a:rPr lang="en" sz="1500">
                <a:solidFill>
                  <a:schemeClr val="dk1"/>
                </a:solidFill>
                <a:latin typeface="Average"/>
                <a:ea typeface="Average"/>
                <a:cs typeface="Average"/>
                <a:sym typeface="Average"/>
              </a:rPr>
              <a:t>Can fire the Chief Justice and Supreme Court Justices.</a:t>
            </a:r>
            <a:endParaRPr sz="1500">
              <a:solidFill>
                <a:schemeClr val="dk1"/>
              </a:solidFill>
              <a:latin typeface="Average"/>
              <a:ea typeface="Average"/>
              <a:cs typeface="Average"/>
              <a:sym typeface="Average"/>
            </a:endParaRPr>
          </a:p>
          <a:p>
            <a:pPr indent="0" lvl="0" marL="0" rtl="0" algn="l">
              <a:spcBef>
                <a:spcPts val="0"/>
              </a:spcBef>
              <a:spcAft>
                <a:spcPts val="0"/>
              </a:spcAft>
              <a:buNone/>
            </a:pPr>
            <a:r>
              <a:t/>
            </a:r>
            <a:endParaRPr sz="1500">
              <a:solidFill>
                <a:schemeClr val="dk1"/>
              </a:solidFill>
              <a:latin typeface="Average"/>
              <a:ea typeface="Average"/>
              <a:cs typeface="Average"/>
              <a:sym typeface="Average"/>
            </a:endParaRPr>
          </a:p>
          <a:p>
            <a:pPr indent="0" lvl="0" marL="0" rtl="0" algn="l">
              <a:spcBef>
                <a:spcPts val="0"/>
              </a:spcBef>
              <a:spcAft>
                <a:spcPts val="0"/>
              </a:spcAft>
              <a:buNone/>
            </a:pPr>
            <a:r>
              <a:rPr lang="en" sz="1500">
                <a:solidFill>
                  <a:schemeClr val="dk1"/>
                </a:solidFill>
                <a:latin typeface="Average"/>
                <a:ea typeface="Average"/>
                <a:cs typeface="Average"/>
                <a:sym typeface="Average"/>
              </a:rPr>
              <a:t>Highering </a:t>
            </a:r>
            <a:r>
              <a:rPr lang="en" sz="1500">
                <a:solidFill>
                  <a:schemeClr val="dk1"/>
                </a:solidFill>
                <a:latin typeface="Average"/>
                <a:ea typeface="Average"/>
                <a:cs typeface="Average"/>
                <a:sym typeface="Average"/>
              </a:rPr>
              <a:t>the retirement age of judges</a:t>
            </a:r>
            <a:endParaRPr sz="1500">
              <a:solidFill>
                <a:schemeClr val="dk1"/>
              </a:solidFill>
              <a:latin typeface="Average"/>
              <a:ea typeface="Average"/>
              <a:cs typeface="Average"/>
              <a:sym typeface="Average"/>
            </a:endParaRPr>
          </a:p>
          <a:p>
            <a:pPr indent="0" lvl="0" marL="0" rtl="0" algn="l">
              <a:spcBef>
                <a:spcPts val="0"/>
              </a:spcBef>
              <a:spcAft>
                <a:spcPts val="0"/>
              </a:spcAft>
              <a:buNone/>
            </a:pPr>
            <a:r>
              <a:t/>
            </a:r>
            <a:endParaRPr sz="1500">
              <a:solidFill>
                <a:schemeClr val="dk1"/>
              </a:solidFill>
              <a:latin typeface="Average"/>
              <a:ea typeface="Average"/>
              <a:cs typeface="Average"/>
              <a:sym typeface="Average"/>
            </a:endParaRPr>
          </a:p>
          <a:p>
            <a:pPr indent="0" lvl="0" marL="0" rtl="0" algn="l">
              <a:spcBef>
                <a:spcPts val="0"/>
              </a:spcBef>
              <a:spcAft>
                <a:spcPts val="0"/>
              </a:spcAft>
              <a:buNone/>
            </a:pPr>
            <a:r>
              <a:rPr lang="en" sz="1500">
                <a:solidFill>
                  <a:schemeClr val="dk1"/>
                </a:solidFill>
                <a:latin typeface="Average"/>
                <a:ea typeface="Average"/>
                <a:cs typeface="Average"/>
                <a:sym typeface="Average"/>
              </a:rPr>
              <a:t>Separate administrative court system.</a:t>
            </a:r>
            <a:endParaRPr sz="1500">
              <a:solidFill>
                <a:schemeClr val="dk1"/>
              </a:solidFill>
              <a:latin typeface="Average"/>
              <a:ea typeface="Average"/>
              <a:cs typeface="Average"/>
              <a:sym typeface="Average"/>
            </a:endParaRPr>
          </a:p>
          <a:p>
            <a:pPr indent="0" lvl="0" marL="0" rtl="0" algn="l">
              <a:spcBef>
                <a:spcPts val="0"/>
              </a:spcBef>
              <a:spcAft>
                <a:spcPts val="0"/>
              </a:spcAft>
              <a:buNone/>
            </a:pPr>
            <a:r>
              <a:t/>
            </a:r>
            <a:endParaRPr sz="1500">
              <a:solidFill>
                <a:schemeClr val="dk1"/>
              </a:solidFill>
              <a:latin typeface="Average"/>
              <a:ea typeface="Average"/>
              <a:cs typeface="Average"/>
              <a:sym typeface="Average"/>
            </a:endParaRPr>
          </a:p>
          <a:p>
            <a:pPr indent="0" lvl="0" marL="0" rtl="0" algn="l">
              <a:lnSpc>
                <a:spcPct val="115000"/>
              </a:lnSpc>
              <a:spcBef>
                <a:spcPts val="0"/>
              </a:spcBef>
              <a:spcAft>
                <a:spcPts val="0"/>
              </a:spcAft>
              <a:buNone/>
            </a:pPr>
            <a:r>
              <a:rPr lang="en" sz="1500">
                <a:solidFill>
                  <a:schemeClr val="dk1"/>
                </a:solidFill>
              </a:rPr>
              <a:t>Reduced ombudsmen from 4 to 1</a:t>
            </a:r>
            <a:endParaRPr sz="1900">
              <a:solidFill>
                <a:schemeClr val="dk1"/>
              </a:solidFill>
              <a:latin typeface="Average"/>
              <a:ea typeface="Average"/>
              <a:cs typeface="Average"/>
              <a:sym typeface="Average"/>
            </a:endParaRPr>
          </a:p>
        </p:txBody>
      </p:sp>
      <p:pic>
        <p:nvPicPr>
          <p:cNvPr id="146" name="Google Shape;146;p24"/>
          <p:cNvPicPr preferRelativeResize="0"/>
          <p:nvPr/>
        </p:nvPicPr>
        <p:blipFill>
          <a:blip r:embed="rId5">
            <a:alphaModFix/>
          </a:blip>
          <a:stretch>
            <a:fillRect/>
          </a:stretch>
        </p:blipFill>
        <p:spPr>
          <a:xfrm>
            <a:off x="2973887" y="1140725"/>
            <a:ext cx="802825" cy="1014075"/>
          </a:xfrm>
          <a:prstGeom prst="rect">
            <a:avLst/>
          </a:prstGeom>
          <a:noFill/>
          <a:ln>
            <a:noFill/>
          </a:ln>
        </p:spPr>
      </p:pic>
      <p:pic>
        <p:nvPicPr>
          <p:cNvPr id="147" name="Google Shape;147;p24"/>
          <p:cNvPicPr preferRelativeResize="0"/>
          <p:nvPr/>
        </p:nvPicPr>
        <p:blipFill>
          <a:blip r:embed="rId6">
            <a:alphaModFix/>
          </a:blip>
          <a:stretch>
            <a:fillRect/>
          </a:stretch>
        </p:blipFill>
        <p:spPr>
          <a:xfrm>
            <a:off x="7611125" y="1102925"/>
            <a:ext cx="985875" cy="1014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5"/>
          <p:cNvSpPr txBox="1"/>
          <p:nvPr>
            <p:ph type="title"/>
          </p:nvPr>
        </p:nvSpPr>
        <p:spPr>
          <a:xfrm>
            <a:off x="366825" y="2429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Setback in Democracy</a:t>
            </a:r>
            <a:endParaRPr/>
          </a:p>
        </p:txBody>
      </p:sp>
      <p:pic>
        <p:nvPicPr>
          <p:cNvPr id="153" name="Google Shape;153;p25"/>
          <p:cNvPicPr preferRelativeResize="0"/>
          <p:nvPr/>
        </p:nvPicPr>
        <p:blipFill>
          <a:blip r:embed="rId3">
            <a:alphaModFix/>
          </a:blip>
          <a:stretch>
            <a:fillRect/>
          </a:stretch>
        </p:blipFill>
        <p:spPr>
          <a:xfrm>
            <a:off x="216700" y="953450"/>
            <a:ext cx="3686874" cy="3820976"/>
          </a:xfrm>
          <a:prstGeom prst="rect">
            <a:avLst/>
          </a:prstGeom>
          <a:noFill/>
          <a:ln>
            <a:noFill/>
          </a:ln>
        </p:spPr>
      </p:pic>
      <p:pic>
        <p:nvPicPr>
          <p:cNvPr id="154" name="Google Shape;154;p25"/>
          <p:cNvPicPr preferRelativeResize="0"/>
          <p:nvPr/>
        </p:nvPicPr>
        <p:blipFill>
          <a:blip r:embed="rId4">
            <a:alphaModFix/>
          </a:blip>
          <a:stretch>
            <a:fillRect/>
          </a:stretch>
        </p:blipFill>
        <p:spPr>
          <a:xfrm>
            <a:off x="4000625" y="953450"/>
            <a:ext cx="5143499" cy="3820975"/>
          </a:xfrm>
          <a:prstGeom prst="rect">
            <a:avLst/>
          </a:prstGeom>
          <a:noFill/>
          <a:ln>
            <a:noFill/>
          </a:ln>
        </p:spPr>
      </p:pic>
      <p:sp>
        <p:nvSpPr>
          <p:cNvPr id="155" name="Google Shape;155;p25"/>
          <p:cNvSpPr txBox="1"/>
          <p:nvPr/>
        </p:nvSpPr>
        <p:spPr>
          <a:xfrm>
            <a:off x="1083800" y="4702625"/>
            <a:ext cx="358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56" name="Google Shape;156;p25"/>
          <p:cNvSpPr txBox="1"/>
          <p:nvPr/>
        </p:nvSpPr>
        <p:spPr>
          <a:xfrm>
            <a:off x="4702625" y="4711825"/>
            <a:ext cx="44415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solidFill>
                <a:schemeClr val="dk1"/>
              </a:solidFill>
              <a:latin typeface="Average"/>
              <a:ea typeface="Average"/>
              <a:cs typeface="Average"/>
              <a:sym typeface="Averag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26"/>
          <p:cNvPicPr preferRelativeResize="0"/>
          <p:nvPr/>
        </p:nvPicPr>
        <p:blipFill rotWithShape="1">
          <a:blip r:embed="rId3">
            <a:alphaModFix/>
          </a:blip>
          <a:srcRect b="0" l="18169" r="18169" t="0"/>
          <a:stretch/>
        </p:blipFill>
        <p:spPr>
          <a:xfrm>
            <a:off x="3278400" y="0"/>
            <a:ext cx="5865605" cy="5143501"/>
          </a:xfrm>
          <a:prstGeom prst="rect">
            <a:avLst/>
          </a:prstGeom>
          <a:noFill/>
          <a:ln>
            <a:noFill/>
          </a:ln>
        </p:spPr>
      </p:pic>
      <p:sp>
        <p:nvSpPr>
          <p:cNvPr id="162" name="Google Shape;162;p26"/>
          <p:cNvSpPr txBox="1"/>
          <p:nvPr>
            <p:ph type="title"/>
          </p:nvPr>
        </p:nvSpPr>
        <p:spPr>
          <a:xfrm>
            <a:off x="732825" y="0"/>
            <a:ext cx="2655000" cy="8589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Impact on European Values</a:t>
            </a:r>
            <a:endParaRPr/>
          </a:p>
        </p:txBody>
      </p:sp>
      <p:sp>
        <p:nvSpPr>
          <p:cNvPr id="163" name="Google Shape;163;p26"/>
          <p:cNvSpPr txBox="1"/>
          <p:nvPr>
            <p:ph idx="1" type="body"/>
          </p:nvPr>
        </p:nvSpPr>
        <p:spPr>
          <a:xfrm>
            <a:off x="120175" y="984925"/>
            <a:ext cx="2655000" cy="3488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Char char="●"/>
            </a:pPr>
            <a:r>
              <a:rPr lang="en" sz="1600">
                <a:solidFill>
                  <a:schemeClr val="dk1"/>
                </a:solidFill>
              </a:rPr>
              <a:t>1992 Treaty of the European Union Article 2 defines EU values</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Legal framework on values is minimalistic compared to the framework on economic integration</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EU nations’ governments must defend EU rule of law to maintain the </a:t>
            </a:r>
            <a:r>
              <a:rPr lang="en" sz="1600">
                <a:solidFill>
                  <a:schemeClr val="dk1"/>
                </a:solidFill>
              </a:rPr>
              <a:t>integrity</a:t>
            </a:r>
            <a:r>
              <a:rPr lang="en" sz="1600">
                <a:solidFill>
                  <a:schemeClr val="dk1"/>
                </a:solidFill>
              </a:rPr>
              <a:t> of the EU</a:t>
            </a:r>
            <a:endParaRPr sz="1500">
              <a:solidFill>
                <a:schemeClr val="dk1"/>
              </a:solidFill>
            </a:endParaRPr>
          </a:p>
        </p:txBody>
      </p:sp>
      <p:sp>
        <p:nvSpPr>
          <p:cNvPr id="164" name="Google Shape;164;p26"/>
          <p:cNvSpPr txBox="1"/>
          <p:nvPr/>
        </p:nvSpPr>
        <p:spPr>
          <a:xfrm>
            <a:off x="6908150" y="4596325"/>
            <a:ext cx="2714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Average"/>
                <a:ea typeface="Average"/>
                <a:cs typeface="Average"/>
                <a:sym typeface="Average"/>
              </a:rPr>
              <a:t>Image: (European Commission, 1992)</a:t>
            </a:r>
            <a:endParaRPr sz="1000">
              <a:latin typeface="Average"/>
              <a:ea typeface="Average"/>
              <a:cs typeface="Average"/>
              <a:sym typeface="Average"/>
            </a:endParaRPr>
          </a:p>
        </p:txBody>
      </p:sp>
      <p:sp>
        <p:nvSpPr>
          <p:cNvPr id="165" name="Google Shape;165;p26"/>
          <p:cNvSpPr txBox="1"/>
          <p:nvPr/>
        </p:nvSpPr>
        <p:spPr>
          <a:xfrm>
            <a:off x="2334375" y="4752025"/>
            <a:ext cx="1181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latin typeface="Average"/>
                <a:ea typeface="Average"/>
                <a:cs typeface="Average"/>
                <a:sym typeface="Average"/>
              </a:rPr>
              <a:t>(Grabbe, 2017), (Buchanan, 2021)</a:t>
            </a:r>
            <a:endParaRPr sz="900">
              <a:solidFill>
                <a:schemeClr val="dk1"/>
              </a:solidFill>
              <a:latin typeface="Average"/>
              <a:ea typeface="Average"/>
              <a:cs typeface="Average"/>
              <a:sym typeface="Averag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7"/>
          <p:cNvPicPr preferRelativeResize="0"/>
          <p:nvPr/>
        </p:nvPicPr>
        <p:blipFill rotWithShape="1">
          <a:blip r:embed="rId3">
            <a:alphaModFix/>
          </a:blip>
          <a:srcRect b="0" l="12361" r="12354" t="0"/>
          <a:stretch/>
        </p:blipFill>
        <p:spPr>
          <a:xfrm>
            <a:off x="3278400" y="0"/>
            <a:ext cx="5865600" cy="5143500"/>
          </a:xfrm>
          <a:prstGeom prst="rect">
            <a:avLst/>
          </a:prstGeom>
          <a:noFill/>
          <a:ln>
            <a:noFill/>
          </a:ln>
        </p:spPr>
      </p:pic>
      <p:sp>
        <p:nvSpPr>
          <p:cNvPr id="171" name="Google Shape;171;p27"/>
          <p:cNvSpPr txBox="1"/>
          <p:nvPr>
            <p:ph type="title"/>
          </p:nvPr>
        </p:nvSpPr>
        <p:spPr>
          <a:xfrm>
            <a:off x="311700" y="86900"/>
            <a:ext cx="2655000" cy="8589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solidFill>
                  <a:schemeClr val="dk1"/>
                </a:solidFill>
              </a:rPr>
              <a:t>What does it mean for the future?</a:t>
            </a:r>
            <a:endParaRPr>
              <a:solidFill>
                <a:schemeClr val="dk1"/>
              </a:solidFill>
            </a:endParaRPr>
          </a:p>
        </p:txBody>
      </p:sp>
      <p:sp>
        <p:nvSpPr>
          <p:cNvPr id="172" name="Google Shape;172;p27"/>
          <p:cNvSpPr txBox="1"/>
          <p:nvPr>
            <p:ph idx="1" type="body"/>
          </p:nvPr>
        </p:nvSpPr>
        <p:spPr>
          <a:xfrm>
            <a:off x="311700" y="1420150"/>
            <a:ext cx="2655000" cy="29283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Clr>
                <a:schemeClr val="dk1"/>
              </a:buClr>
              <a:buSzPts val="1900"/>
              <a:buChar char="●"/>
            </a:pPr>
            <a:r>
              <a:rPr lang="en" sz="1900">
                <a:solidFill>
                  <a:schemeClr val="dk1"/>
                </a:solidFill>
              </a:rPr>
              <a:t>Turkey’s values are not always aligned with the EU’s</a:t>
            </a:r>
            <a:endParaRPr sz="1900">
              <a:solidFill>
                <a:schemeClr val="dk1"/>
              </a:solidFill>
            </a:endParaRPr>
          </a:p>
          <a:p>
            <a:pPr indent="-349250" lvl="0" marL="457200" rtl="0" algn="l">
              <a:spcBef>
                <a:spcPts val="0"/>
              </a:spcBef>
              <a:spcAft>
                <a:spcPts val="0"/>
              </a:spcAft>
              <a:buClr>
                <a:schemeClr val="dk1"/>
              </a:buClr>
              <a:buSzPts val="1900"/>
              <a:buChar char="●"/>
            </a:pPr>
            <a:r>
              <a:rPr lang="en" sz="1900">
                <a:solidFill>
                  <a:schemeClr val="dk1"/>
                </a:solidFill>
              </a:rPr>
              <a:t>Could the backlash from member states inspire further backlash from Turkey?</a:t>
            </a:r>
            <a:endParaRPr sz="1900">
              <a:solidFill>
                <a:schemeClr val="dk1"/>
              </a:solidFill>
            </a:endParaRPr>
          </a:p>
        </p:txBody>
      </p:sp>
      <p:sp>
        <p:nvSpPr>
          <p:cNvPr id="173" name="Google Shape;173;p27"/>
          <p:cNvSpPr txBox="1"/>
          <p:nvPr/>
        </p:nvSpPr>
        <p:spPr>
          <a:xfrm>
            <a:off x="6990225" y="4804800"/>
            <a:ext cx="2257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Average"/>
                <a:ea typeface="Average"/>
                <a:cs typeface="Average"/>
                <a:sym typeface="Average"/>
              </a:rPr>
              <a:t>Image: (European Parliament, 2016)</a:t>
            </a:r>
            <a:endParaRPr sz="1000">
              <a:latin typeface="Average"/>
              <a:ea typeface="Average"/>
              <a:cs typeface="Average"/>
              <a:sym typeface="Average"/>
            </a:endParaRPr>
          </a:p>
        </p:txBody>
      </p:sp>
      <p:sp>
        <p:nvSpPr>
          <p:cNvPr id="174" name="Google Shape;174;p27"/>
          <p:cNvSpPr txBox="1"/>
          <p:nvPr/>
        </p:nvSpPr>
        <p:spPr>
          <a:xfrm>
            <a:off x="1614175" y="4700575"/>
            <a:ext cx="2380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latin typeface="Average"/>
                <a:ea typeface="Average"/>
                <a:cs typeface="Average"/>
                <a:sym typeface="Average"/>
              </a:rPr>
              <a:t>(EEAS, 2020), (Scazieri, 2021)</a:t>
            </a:r>
            <a:endParaRPr sz="900">
              <a:solidFill>
                <a:schemeClr val="dk1"/>
              </a:solidFill>
              <a:latin typeface="Average"/>
              <a:ea typeface="Average"/>
              <a:cs typeface="Average"/>
              <a:sym typeface="Averag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a:t>
            </a:r>
            <a:endParaRPr/>
          </a:p>
        </p:txBody>
      </p:sp>
      <p:sp>
        <p:nvSpPr>
          <p:cNvPr id="180" name="Google Shape;180;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Clr>
                <a:schemeClr val="dk1"/>
              </a:buClr>
              <a:buSzPts val="1800"/>
              <a:buChar char="●"/>
            </a:pPr>
            <a:r>
              <a:rPr lang="en">
                <a:solidFill>
                  <a:schemeClr val="dk1"/>
                </a:solidFill>
              </a:rPr>
              <a:t>Memory politics is vital to European integration with the most shared values promoting </a:t>
            </a:r>
            <a:r>
              <a:rPr lang="en">
                <a:solidFill>
                  <a:schemeClr val="dk1"/>
                </a:solidFill>
              </a:rPr>
              <a:t>dignity</a:t>
            </a:r>
            <a:r>
              <a:rPr lang="en">
                <a:solidFill>
                  <a:schemeClr val="dk1"/>
                </a:solidFill>
              </a:rPr>
              <a:t> and democracy.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The democratic backslide </a:t>
            </a:r>
            <a:r>
              <a:rPr lang="en">
                <a:solidFill>
                  <a:schemeClr val="dk1"/>
                </a:solidFill>
              </a:rPr>
              <a:t>occurring</a:t>
            </a:r>
            <a:r>
              <a:rPr lang="en">
                <a:solidFill>
                  <a:schemeClr val="dk1"/>
                </a:solidFill>
              </a:rPr>
              <a:t> in Hungary and Poland represent an existential crisis for the EU</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Backlash stems from Religious values : </a:t>
            </a:r>
            <a:r>
              <a:rPr lang="en">
                <a:solidFill>
                  <a:schemeClr val="dk1"/>
                </a:solidFill>
              </a:rPr>
              <a:t>hypocritical considering the process of European integration was built as a means to preserve those same Christian values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EU can no longer solve the problems of damaged democracy through simple regulation</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Consequences of the backlash include the potential of other European </a:t>
            </a:r>
            <a:r>
              <a:rPr lang="en">
                <a:solidFill>
                  <a:schemeClr val="dk1"/>
                </a:solidFill>
              </a:rPr>
              <a:t>countries</a:t>
            </a:r>
            <a:r>
              <a:rPr lang="en">
                <a:solidFill>
                  <a:schemeClr val="dk1"/>
                </a:solidFill>
              </a:rPr>
              <a:t> include potential EU member states to object to European values</a:t>
            </a:r>
            <a:endParaRPr>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9"/>
          <p:cNvSpPr txBox="1"/>
          <p:nvPr>
            <p:ph type="title"/>
          </p:nvPr>
        </p:nvSpPr>
        <p:spPr>
          <a:xfrm>
            <a:off x="311700" y="2797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Bibliography</a:t>
            </a:r>
            <a:endParaRPr/>
          </a:p>
        </p:txBody>
      </p:sp>
      <p:sp>
        <p:nvSpPr>
          <p:cNvPr id="186" name="Google Shape;186;p29"/>
          <p:cNvSpPr txBox="1"/>
          <p:nvPr>
            <p:ph idx="1" type="body"/>
          </p:nvPr>
        </p:nvSpPr>
        <p:spPr>
          <a:xfrm>
            <a:off x="311700" y="852400"/>
            <a:ext cx="8717400" cy="4098300"/>
          </a:xfrm>
          <a:prstGeom prst="rect">
            <a:avLst/>
          </a:prstGeom>
        </p:spPr>
        <p:txBody>
          <a:bodyPr anchorCtr="0" anchor="t" bIns="91425" lIns="91425" spcFirstLastPara="1" rIns="91425" wrap="square" tIns="91425">
            <a:normAutofit fontScale="25000" lnSpcReduction="20000"/>
          </a:bodyPr>
          <a:lstStyle/>
          <a:p>
            <a:pPr indent="0" lvl="0" marL="0" rtl="0" algn="l">
              <a:lnSpc>
                <a:spcPct val="100000"/>
              </a:lnSpc>
              <a:spcBef>
                <a:spcPts val="1200"/>
              </a:spcBef>
              <a:spcAft>
                <a:spcPts val="0"/>
              </a:spcAft>
              <a:buNone/>
            </a:pPr>
            <a:r>
              <a:rPr lang="en" sz="2800">
                <a:solidFill>
                  <a:schemeClr val="dk1"/>
                </a:solidFill>
                <a:latin typeface="Times New Roman"/>
                <a:ea typeface="Times New Roman"/>
                <a:cs typeface="Times New Roman"/>
                <a:sym typeface="Times New Roman"/>
              </a:rPr>
              <a:t>Adam Holesch &amp; Anna Kyriazi (2022) Democratic backsliding in the European Union: the role of the Hungarian-Polish coalition, East European Politics 11-12</a:t>
            </a:r>
            <a:endParaRPr sz="2800">
              <a:solidFill>
                <a:schemeClr val="dk1"/>
              </a:solidFill>
              <a:latin typeface="Times New Roman"/>
              <a:ea typeface="Times New Roman"/>
              <a:cs typeface="Times New Roman"/>
              <a:sym typeface="Times New Roman"/>
            </a:endParaRPr>
          </a:p>
          <a:p>
            <a:pPr indent="0" lvl="0" marL="0" rtl="0" algn="l">
              <a:lnSpc>
                <a:spcPct val="150000"/>
              </a:lnSpc>
              <a:spcBef>
                <a:spcPts val="1200"/>
              </a:spcBef>
              <a:spcAft>
                <a:spcPts val="0"/>
              </a:spcAft>
              <a:buNone/>
            </a:pPr>
            <a:r>
              <a:rPr lang="en" sz="2800">
                <a:solidFill>
                  <a:schemeClr val="dk1"/>
                </a:solidFill>
                <a:latin typeface="Times New Roman"/>
                <a:ea typeface="Times New Roman"/>
                <a:cs typeface="Times New Roman"/>
                <a:sym typeface="Times New Roman"/>
              </a:rPr>
              <a:t>Barbara Schumacher. (1970, January 1). </a:t>
            </a:r>
            <a:r>
              <a:rPr i="1" lang="en" sz="2800">
                <a:solidFill>
                  <a:schemeClr val="dk1"/>
                </a:solidFill>
                <a:latin typeface="Times New Roman"/>
                <a:ea typeface="Times New Roman"/>
                <a:cs typeface="Times New Roman"/>
                <a:sym typeface="Times New Roman"/>
              </a:rPr>
              <a:t>The influence of the Council of Europe on the European Union: Resource Exchange and domain restriction as venues for </a:t>
            </a:r>
            <a:br>
              <a:rPr i="1" lang="en" sz="2800">
                <a:solidFill>
                  <a:schemeClr val="dk1"/>
                </a:solidFill>
                <a:latin typeface="Times New Roman"/>
                <a:ea typeface="Times New Roman"/>
                <a:cs typeface="Times New Roman"/>
                <a:sym typeface="Times New Roman"/>
              </a:rPr>
            </a:br>
            <a:r>
              <a:rPr i="1" lang="en" sz="2800">
                <a:solidFill>
                  <a:schemeClr val="dk1"/>
                </a:solidFill>
                <a:latin typeface="Times New Roman"/>
                <a:ea typeface="Times New Roman"/>
                <a:cs typeface="Times New Roman"/>
                <a:sym typeface="Times New Roman"/>
              </a:rPr>
              <a:t>	inter-institutional influence</a:t>
            </a:r>
            <a:r>
              <a:rPr lang="en" sz="2800">
                <a:solidFill>
                  <a:schemeClr val="dk1"/>
                </a:solidFill>
                <a:latin typeface="Times New Roman"/>
                <a:ea typeface="Times New Roman"/>
                <a:cs typeface="Times New Roman"/>
                <a:sym typeface="Times New Roman"/>
              </a:rPr>
              <a:t>. SpringerLink. Retrieved March 24, 2022, from https://link.springer.com/chapter/10.1057/9780230369894_10 </a:t>
            </a:r>
            <a:endParaRPr sz="280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sz="2800">
                <a:solidFill>
                  <a:schemeClr val="dk1"/>
                </a:solidFill>
                <a:latin typeface="Times New Roman"/>
                <a:ea typeface="Times New Roman"/>
                <a:cs typeface="Times New Roman"/>
                <a:sym typeface="Times New Roman"/>
              </a:rPr>
              <a:t>BELLAMY, KRÖGER. “Countering Democratic Backsliding by EU Member States: Constitutional Pluralism and ‘Value’ Differentiated Integration” Swiss Political Sci Review 2021</a:t>
            </a:r>
            <a:endParaRPr sz="2800">
              <a:solidFill>
                <a:schemeClr val="dk1"/>
              </a:solidFill>
              <a:latin typeface="Times New Roman"/>
              <a:ea typeface="Times New Roman"/>
              <a:cs typeface="Times New Roman"/>
              <a:sym typeface="Times New Roman"/>
            </a:endParaRPr>
          </a:p>
          <a:p>
            <a:pPr indent="-457200" lvl="0" marL="457200" rtl="0" algn="l">
              <a:lnSpc>
                <a:spcPct val="200000"/>
              </a:lnSpc>
              <a:spcBef>
                <a:spcPts val="1200"/>
              </a:spcBef>
              <a:spcAft>
                <a:spcPts val="0"/>
              </a:spcAft>
              <a:buNone/>
            </a:pPr>
            <a:r>
              <a:rPr lang="en" sz="2800">
                <a:solidFill>
                  <a:schemeClr val="dk1"/>
                </a:solidFill>
                <a:latin typeface="Times New Roman"/>
                <a:ea typeface="Times New Roman"/>
                <a:cs typeface="Times New Roman"/>
                <a:sym typeface="Times New Roman"/>
              </a:rPr>
              <a:t>Buchanan, Cordelia. “What Can We Do about Poland and Hungary? | CEPA.” </a:t>
            </a:r>
            <a:r>
              <a:rPr i="1" lang="en" sz="2800">
                <a:solidFill>
                  <a:schemeClr val="dk1"/>
                </a:solidFill>
                <a:latin typeface="Times New Roman"/>
                <a:ea typeface="Times New Roman"/>
                <a:cs typeface="Times New Roman"/>
                <a:sym typeface="Times New Roman"/>
              </a:rPr>
              <a:t>CEPA</a:t>
            </a:r>
            <a:r>
              <a:rPr lang="en" sz="2800">
                <a:solidFill>
                  <a:schemeClr val="dk1"/>
                </a:solidFill>
                <a:latin typeface="Times New Roman"/>
                <a:ea typeface="Times New Roman"/>
                <a:cs typeface="Times New Roman"/>
                <a:sym typeface="Times New Roman"/>
              </a:rPr>
              <a:t>, 4 Feb. 2021, cepa.org/what-can-we-do-about-poland-and-hungary/.</a:t>
            </a:r>
            <a:endParaRPr sz="2800">
              <a:solidFill>
                <a:schemeClr val="dk1"/>
              </a:solidFill>
              <a:latin typeface="Times New Roman"/>
              <a:ea typeface="Times New Roman"/>
              <a:cs typeface="Times New Roman"/>
              <a:sym typeface="Times New Roman"/>
            </a:endParaRPr>
          </a:p>
          <a:p>
            <a:pPr indent="-457200" lvl="0" marL="457200" rtl="0" algn="l">
              <a:lnSpc>
                <a:spcPct val="200000"/>
              </a:lnSpc>
              <a:spcBef>
                <a:spcPts val="0"/>
              </a:spcBef>
              <a:spcAft>
                <a:spcPts val="0"/>
              </a:spcAft>
              <a:buNone/>
            </a:pPr>
            <a:r>
              <a:rPr lang="en" sz="2800">
                <a:solidFill>
                  <a:schemeClr val="dk1"/>
                </a:solidFill>
                <a:latin typeface="Times New Roman"/>
                <a:ea typeface="Times New Roman"/>
                <a:cs typeface="Times New Roman"/>
                <a:sym typeface="Times New Roman"/>
              </a:rPr>
              <a:t>Calligaro, O., Coman, R., Foret, F., Heinderyckx, F., Kudria, T. &amp; Perez-Seoane, A. (2016). Values in the EU policies and discourse. A first assessment. </a:t>
            </a:r>
            <a:r>
              <a:rPr i="1" lang="en" sz="2800">
                <a:solidFill>
                  <a:schemeClr val="dk1"/>
                </a:solidFill>
                <a:latin typeface="Times New Roman"/>
                <a:ea typeface="Times New Roman"/>
                <a:cs typeface="Times New Roman"/>
                <a:sym typeface="Times New Roman"/>
              </a:rPr>
              <a:t>Les Cahiers du Cevipol</a:t>
            </a:r>
            <a:r>
              <a:rPr lang="en" sz="2800">
                <a:solidFill>
                  <a:schemeClr val="dk1"/>
                </a:solidFill>
                <a:latin typeface="Times New Roman"/>
                <a:ea typeface="Times New Roman"/>
                <a:cs typeface="Times New Roman"/>
                <a:sym typeface="Times New Roman"/>
              </a:rPr>
              <a:t>, 3, 5-52. </a:t>
            </a:r>
            <a:r>
              <a:rPr lang="en" sz="2800">
                <a:solidFill>
                  <a:schemeClr val="dk1"/>
                </a:solidFill>
                <a:uFill>
                  <a:noFill/>
                </a:uFill>
                <a:latin typeface="Times New Roman"/>
                <a:ea typeface="Times New Roman"/>
                <a:cs typeface="Times New Roman"/>
                <a:sym typeface="Times New Roman"/>
                <a:hlinkClick r:id="rId3">
                  <a:extLst>
                    <a:ext uri="{A12FA001-AC4F-418D-AE19-62706E023703}">
                      <ahyp:hlinkClr val="tx"/>
                    </a:ext>
                  </a:extLst>
                </a:hlinkClick>
              </a:rPr>
              <a:t>https://doi.org/</a:t>
            </a:r>
            <a:endParaRPr sz="2800">
              <a:solidFill>
                <a:schemeClr val="dk1"/>
              </a:solidFill>
              <a:latin typeface="Times New Roman"/>
              <a:ea typeface="Times New Roman"/>
              <a:cs typeface="Times New Roman"/>
              <a:sym typeface="Times New Roman"/>
            </a:endParaRPr>
          </a:p>
          <a:p>
            <a:pPr indent="-457200" lvl="0" marL="457200" rtl="0" algn="l">
              <a:lnSpc>
                <a:spcPct val="200000"/>
              </a:lnSpc>
              <a:spcBef>
                <a:spcPts val="0"/>
              </a:spcBef>
              <a:spcAft>
                <a:spcPts val="0"/>
              </a:spcAft>
              <a:buNone/>
            </a:pPr>
            <a:r>
              <a:rPr lang="en" sz="2800">
                <a:solidFill>
                  <a:schemeClr val="dk1"/>
                </a:solidFill>
                <a:latin typeface="Times New Roman"/>
                <a:ea typeface="Times New Roman"/>
                <a:cs typeface="Times New Roman"/>
                <a:sym typeface="Times New Roman"/>
              </a:rPr>
              <a:t>Daniel Tilles, Poland no longer rated as full democracy in new Freedom House index, Notes from poland, 6 MAY, 2020</a:t>
            </a:r>
            <a:endParaRPr sz="2800">
              <a:solidFill>
                <a:schemeClr val="dk1"/>
              </a:solidFill>
              <a:latin typeface="Times New Roman"/>
              <a:ea typeface="Times New Roman"/>
              <a:cs typeface="Times New Roman"/>
              <a:sym typeface="Times New Roman"/>
            </a:endParaRPr>
          </a:p>
          <a:p>
            <a:pPr indent="-457200" lvl="0" marL="457200" rtl="0" algn="l">
              <a:lnSpc>
                <a:spcPct val="200000"/>
              </a:lnSpc>
              <a:spcBef>
                <a:spcPts val="0"/>
              </a:spcBef>
              <a:spcAft>
                <a:spcPts val="0"/>
              </a:spcAft>
              <a:buNone/>
            </a:pPr>
            <a:r>
              <a:rPr lang="en" sz="2800">
                <a:solidFill>
                  <a:schemeClr val="dk1"/>
                </a:solidFill>
                <a:latin typeface="Times New Roman"/>
                <a:ea typeface="Times New Roman"/>
                <a:cs typeface="Times New Roman"/>
                <a:sym typeface="Times New Roman"/>
              </a:rPr>
              <a:t>https://notesfrompoland.com/2020/05/06/poland-no-longer-rated-as-full-democracy-in-new-freedom-house-index/</a:t>
            </a:r>
            <a:endParaRPr sz="2800">
              <a:solidFill>
                <a:schemeClr val="dk1"/>
              </a:solidFill>
              <a:latin typeface="Times New Roman"/>
              <a:ea typeface="Times New Roman"/>
              <a:cs typeface="Times New Roman"/>
              <a:sym typeface="Times New Roman"/>
            </a:endParaRPr>
          </a:p>
          <a:p>
            <a:pPr indent="-457200" lvl="0" marL="457200" rtl="0" algn="l">
              <a:lnSpc>
                <a:spcPct val="200000"/>
              </a:lnSpc>
              <a:spcBef>
                <a:spcPts val="0"/>
              </a:spcBef>
              <a:spcAft>
                <a:spcPts val="0"/>
              </a:spcAft>
              <a:buNone/>
            </a:pPr>
            <a:r>
              <a:rPr lang="en" sz="2800">
                <a:solidFill>
                  <a:schemeClr val="dk1"/>
                </a:solidFill>
                <a:latin typeface="Times New Roman"/>
                <a:ea typeface="Times New Roman"/>
                <a:cs typeface="Times New Roman"/>
                <a:sym typeface="Times New Roman"/>
              </a:rPr>
              <a:t>EEAS. “The Way Ahead after a Difficult 2020 for EU-Turkey Relations.” </a:t>
            </a:r>
            <a:r>
              <a:rPr i="1" lang="en" sz="2800">
                <a:solidFill>
                  <a:schemeClr val="dk1"/>
                </a:solidFill>
                <a:latin typeface="Times New Roman"/>
                <a:ea typeface="Times New Roman"/>
                <a:cs typeface="Times New Roman"/>
                <a:sym typeface="Times New Roman"/>
              </a:rPr>
              <a:t>EEAS - European External Action Service - European Commission</a:t>
            </a:r>
            <a:r>
              <a:rPr lang="en" sz="2800">
                <a:solidFill>
                  <a:schemeClr val="dk1"/>
                </a:solidFill>
                <a:latin typeface="Times New Roman"/>
                <a:ea typeface="Times New Roman"/>
                <a:cs typeface="Times New Roman"/>
                <a:sym typeface="Times New Roman"/>
              </a:rPr>
              <a:t>, 18 Dec. 2020, eeas.europa.eu/headquarters/headquarters-homepage/90861/way-ahead-after-difficult-2020-eu-turkey-relations-%C2%A0_en.</a:t>
            </a:r>
            <a:endParaRPr sz="2800">
              <a:solidFill>
                <a:schemeClr val="dk1"/>
              </a:solidFill>
              <a:latin typeface="Times New Roman"/>
              <a:ea typeface="Times New Roman"/>
              <a:cs typeface="Times New Roman"/>
              <a:sym typeface="Times New Roman"/>
            </a:endParaRPr>
          </a:p>
          <a:p>
            <a:pPr indent="-457200" lvl="0" marL="457200" rtl="0" algn="l">
              <a:lnSpc>
                <a:spcPct val="200000"/>
              </a:lnSpc>
              <a:spcBef>
                <a:spcPts val="0"/>
              </a:spcBef>
              <a:spcAft>
                <a:spcPts val="0"/>
              </a:spcAft>
              <a:buNone/>
            </a:pPr>
            <a:r>
              <a:rPr lang="en" sz="2800">
                <a:solidFill>
                  <a:schemeClr val="dk1"/>
                </a:solidFill>
                <a:latin typeface="Times New Roman"/>
                <a:ea typeface="Times New Roman"/>
                <a:cs typeface="Times New Roman"/>
                <a:sym typeface="Times New Roman"/>
              </a:rPr>
              <a:t>European Commission. “EU Rule of law conditionality”. European Commission, 2021</a:t>
            </a:r>
            <a:endParaRPr sz="2800">
              <a:solidFill>
                <a:schemeClr val="dk1"/>
              </a:solidFill>
              <a:latin typeface="Times New Roman"/>
              <a:ea typeface="Times New Roman"/>
              <a:cs typeface="Times New Roman"/>
              <a:sym typeface="Times New Roman"/>
            </a:endParaRPr>
          </a:p>
          <a:p>
            <a:pPr indent="-457200" lvl="0" marL="457200" rtl="0" algn="l">
              <a:lnSpc>
                <a:spcPct val="200000"/>
              </a:lnSpc>
              <a:spcBef>
                <a:spcPts val="0"/>
              </a:spcBef>
              <a:spcAft>
                <a:spcPts val="0"/>
              </a:spcAft>
              <a:buNone/>
            </a:pPr>
            <a:r>
              <a:rPr lang="en" sz="2800">
                <a:solidFill>
                  <a:schemeClr val="dk1"/>
                </a:solidFill>
                <a:latin typeface="Times New Roman"/>
                <a:ea typeface="Times New Roman"/>
                <a:cs typeface="Times New Roman"/>
                <a:sym typeface="Times New Roman"/>
              </a:rPr>
              <a:t>European Commission. “EU Rule of Law Report 2021. European Commission, 2022</a:t>
            </a:r>
            <a:endParaRPr sz="2800">
              <a:solidFill>
                <a:schemeClr val="dk1"/>
              </a:solidFill>
              <a:latin typeface="Times New Roman"/>
              <a:ea typeface="Times New Roman"/>
              <a:cs typeface="Times New Roman"/>
              <a:sym typeface="Times New Roman"/>
            </a:endParaRPr>
          </a:p>
          <a:p>
            <a:pPr indent="-457200" lvl="0" marL="457200" rtl="0" algn="l">
              <a:lnSpc>
                <a:spcPct val="200000"/>
              </a:lnSpc>
              <a:spcBef>
                <a:spcPts val="0"/>
              </a:spcBef>
              <a:spcAft>
                <a:spcPts val="0"/>
              </a:spcAft>
              <a:buNone/>
            </a:pPr>
            <a:r>
              <a:rPr lang="en" sz="2800">
                <a:solidFill>
                  <a:schemeClr val="dk1"/>
                </a:solidFill>
                <a:latin typeface="Times New Roman"/>
                <a:ea typeface="Times New Roman"/>
                <a:cs typeface="Times New Roman"/>
                <a:sym typeface="Times New Roman"/>
              </a:rPr>
              <a:t>Grabbe, Heather. “Defending EU Values in Poland and Hungary.” </a:t>
            </a:r>
            <a:r>
              <a:rPr i="1" lang="en" sz="2800">
                <a:solidFill>
                  <a:schemeClr val="dk1"/>
                </a:solidFill>
                <a:latin typeface="Times New Roman"/>
                <a:ea typeface="Times New Roman"/>
                <a:cs typeface="Times New Roman"/>
                <a:sym typeface="Times New Roman"/>
              </a:rPr>
              <a:t>Carnegie Europe</a:t>
            </a:r>
            <a:r>
              <a:rPr lang="en" sz="2800">
                <a:solidFill>
                  <a:schemeClr val="dk1"/>
                </a:solidFill>
                <a:latin typeface="Times New Roman"/>
                <a:ea typeface="Times New Roman"/>
                <a:cs typeface="Times New Roman"/>
                <a:sym typeface="Times New Roman"/>
              </a:rPr>
              <a:t>, 2017, carnegieeurope.eu/2017/09/04/defending-eu-values-in-poland-and-hungary-pub-72988.</a:t>
            </a:r>
            <a:endParaRPr sz="2800">
              <a:solidFill>
                <a:schemeClr val="dk1"/>
              </a:solidFill>
              <a:latin typeface="Times New Roman"/>
              <a:ea typeface="Times New Roman"/>
              <a:cs typeface="Times New Roman"/>
              <a:sym typeface="Times New Roman"/>
            </a:endParaRPr>
          </a:p>
          <a:p>
            <a:pPr indent="0" lvl="0" marL="0" rtl="0" algn="l">
              <a:lnSpc>
                <a:spcPct val="100000"/>
              </a:lnSpc>
              <a:spcBef>
                <a:spcPts val="1200"/>
              </a:spcBef>
              <a:spcAft>
                <a:spcPts val="0"/>
              </a:spcAft>
              <a:buNone/>
            </a:pPr>
            <a:r>
              <a:rPr lang="en" sz="2800">
                <a:solidFill>
                  <a:schemeClr val="dk1"/>
                </a:solidFill>
                <a:latin typeface="Times New Roman"/>
                <a:ea typeface="Times New Roman"/>
                <a:cs typeface="Times New Roman"/>
                <a:sym typeface="Times New Roman"/>
              </a:rPr>
              <a:t>Michael Bernhard. “Democratic Backsliding in Poland and Hungary” Slavic Review, 13 Dec. 2021 </a:t>
            </a:r>
            <a:r>
              <a:rPr lang="en" sz="2800" u="sng">
                <a:solidFill>
                  <a:schemeClr val="accent5"/>
                </a:solidFill>
                <a:latin typeface="Times New Roman"/>
                <a:ea typeface="Times New Roman"/>
                <a:cs typeface="Times New Roman"/>
                <a:sym typeface="Times New Roman"/>
                <a:hlinkClick r:id="rId4">
                  <a:extLst>
                    <a:ext uri="{A12FA001-AC4F-418D-AE19-62706E023703}">
                      <ahyp:hlinkClr val="tx"/>
                    </a:ext>
                  </a:extLst>
                </a:hlinkClick>
              </a:rPr>
              <a:t>https://www.cambridge.org/core/journals/slavic-review/article/democratic-backsliding-in-poland-and-hungary/8B1C30919DC33C0BC2A66A26BFEE9553</a:t>
            </a:r>
            <a:endParaRPr sz="2800">
              <a:solidFill>
                <a:schemeClr val="dk1"/>
              </a:solidFill>
              <a:latin typeface="Times New Roman"/>
              <a:ea typeface="Times New Roman"/>
              <a:cs typeface="Times New Roman"/>
              <a:sym typeface="Times New Roman"/>
            </a:endParaRPr>
          </a:p>
          <a:p>
            <a:pPr indent="0" lvl="0" marL="0" rtl="0" algn="l">
              <a:lnSpc>
                <a:spcPct val="150000"/>
              </a:lnSpc>
              <a:spcBef>
                <a:spcPts val="1200"/>
              </a:spcBef>
              <a:spcAft>
                <a:spcPts val="0"/>
              </a:spcAft>
              <a:buNone/>
            </a:pPr>
            <a:r>
              <a:rPr lang="en" sz="2800">
                <a:solidFill>
                  <a:schemeClr val="dk1"/>
                </a:solidFill>
                <a:latin typeface="Times New Roman"/>
                <a:ea typeface="Times New Roman"/>
                <a:cs typeface="Times New Roman"/>
                <a:sym typeface="Times New Roman"/>
              </a:rPr>
              <a:t>Morisi, Paolo. “The Role of Christian Democracy in Support of European Integration.” </a:t>
            </a:r>
            <a:r>
              <a:rPr i="1" lang="en" sz="2800">
                <a:solidFill>
                  <a:schemeClr val="dk1"/>
                </a:solidFill>
                <a:latin typeface="Times New Roman"/>
                <a:ea typeface="Times New Roman"/>
                <a:cs typeface="Times New Roman"/>
                <a:sym typeface="Times New Roman"/>
              </a:rPr>
              <a:t>Studies: An Irish Quarterly Review</a:t>
            </a:r>
            <a:r>
              <a:rPr lang="en" sz="2800">
                <a:solidFill>
                  <a:schemeClr val="dk1"/>
                </a:solidFill>
                <a:latin typeface="Times New Roman"/>
                <a:ea typeface="Times New Roman"/>
                <a:cs typeface="Times New Roman"/>
                <a:sym typeface="Times New Roman"/>
              </a:rPr>
              <a:t> 93, no. 369 (2004): 45–53.      </a:t>
            </a:r>
            <a:r>
              <a:rPr lang="en" sz="2800" u="sng">
                <a:solidFill>
                  <a:schemeClr val="hlink"/>
                </a:solidFill>
                <a:latin typeface="Times New Roman"/>
                <a:ea typeface="Times New Roman"/>
                <a:cs typeface="Times New Roman"/>
                <a:sym typeface="Times New Roman"/>
                <a:hlinkClick r:id="rId5"/>
              </a:rPr>
              <a:t>http://www.jstor.org/stable/30095689</a:t>
            </a:r>
            <a:r>
              <a:rPr lang="en" sz="2800">
                <a:solidFill>
                  <a:schemeClr val="dk1"/>
                </a:solidFill>
                <a:latin typeface="Times New Roman"/>
                <a:ea typeface="Times New Roman"/>
                <a:cs typeface="Times New Roman"/>
                <a:sym typeface="Times New Roman"/>
              </a:rPr>
              <a:t>.</a:t>
            </a:r>
            <a:endParaRPr sz="2800">
              <a:solidFill>
                <a:schemeClr val="dk1"/>
              </a:solidFill>
              <a:latin typeface="Times New Roman"/>
              <a:ea typeface="Times New Roman"/>
              <a:cs typeface="Times New Roman"/>
              <a:sym typeface="Times New Roman"/>
            </a:endParaRPr>
          </a:p>
          <a:p>
            <a:pPr indent="-457200" lvl="0" marL="457200" rtl="0" algn="l">
              <a:lnSpc>
                <a:spcPct val="200000"/>
              </a:lnSpc>
              <a:spcBef>
                <a:spcPts val="1200"/>
              </a:spcBef>
              <a:spcAft>
                <a:spcPts val="0"/>
              </a:spcAft>
              <a:buNone/>
            </a:pPr>
            <a:r>
              <a:rPr lang="en" sz="2800">
                <a:solidFill>
                  <a:schemeClr val="dk1"/>
                </a:solidFill>
                <a:latin typeface="Times New Roman"/>
                <a:ea typeface="Times New Roman"/>
                <a:cs typeface="Times New Roman"/>
                <a:sym typeface="Times New Roman"/>
              </a:rPr>
              <a:t>Scazieri, Luigi. “From Partners to Rivals? The Future of EU-Turkey Relations.” </a:t>
            </a:r>
            <a:r>
              <a:rPr i="1" lang="en" sz="2800">
                <a:solidFill>
                  <a:schemeClr val="dk1"/>
                </a:solidFill>
                <a:latin typeface="Times New Roman"/>
                <a:ea typeface="Times New Roman"/>
                <a:cs typeface="Times New Roman"/>
                <a:sym typeface="Times New Roman"/>
              </a:rPr>
              <a:t>Centre for European Reform</a:t>
            </a:r>
            <a:r>
              <a:rPr lang="en" sz="2800">
                <a:solidFill>
                  <a:schemeClr val="dk1"/>
                </a:solidFill>
                <a:latin typeface="Times New Roman"/>
                <a:ea typeface="Times New Roman"/>
                <a:cs typeface="Times New Roman"/>
                <a:sym typeface="Times New Roman"/>
              </a:rPr>
              <a:t>, 23 June 2021,  </a:t>
            </a:r>
            <a:r>
              <a:rPr lang="en" sz="2800" u="sng">
                <a:solidFill>
                  <a:schemeClr val="accent5"/>
                </a:solidFill>
                <a:latin typeface="Times New Roman"/>
                <a:ea typeface="Times New Roman"/>
                <a:cs typeface="Times New Roman"/>
                <a:sym typeface="Times New Roman"/>
                <a:hlinkClick r:id="rId6">
                  <a:extLst>
                    <a:ext uri="{A12FA001-AC4F-418D-AE19-62706E023703}">
                      <ahyp:hlinkClr val="tx"/>
                    </a:ext>
                  </a:extLst>
                </a:hlinkClick>
              </a:rPr>
              <a:t>www.cer.eu/publications/archive/policy-brief/2021/partners-rivals-future-eu-turkey-relations</a:t>
            </a:r>
            <a:r>
              <a:rPr lang="en" sz="2800">
                <a:solidFill>
                  <a:schemeClr val="dk1"/>
                </a:solidFill>
                <a:latin typeface="Times New Roman"/>
                <a:ea typeface="Times New Roman"/>
                <a:cs typeface="Times New Roman"/>
                <a:sym typeface="Times New Roman"/>
              </a:rPr>
              <a:t>.</a:t>
            </a:r>
            <a:endParaRPr sz="2800">
              <a:solidFill>
                <a:schemeClr val="dk1"/>
              </a:solidFill>
              <a:latin typeface="Times New Roman"/>
              <a:ea typeface="Times New Roman"/>
              <a:cs typeface="Times New Roman"/>
              <a:sym typeface="Times New Roman"/>
            </a:endParaRPr>
          </a:p>
          <a:p>
            <a:pPr indent="-457200" lvl="0" marL="457200" rtl="0" algn="l">
              <a:lnSpc>
                <a:spcPct val="200000"/>
              </a:lnSpc>
              <a:spcBef>
                <a:spcPts val="0"/>
              </a:spcBef>
              <a:spcAft>
                <a:spcPts val="0"/>
              </a:spcAft>
              <a:buNone/>
            </a:pPr>
            <a:r>
              <a:rPr lang="en" sz="2800">
                <a:solidFill>
                  <a:schemeClr val="dk1"/>
                </a:solidFill>
                <a:latin typeface="Times New Roman"/>
                <a:ea typeface="Times New Roman"/>
                <a:cs typeface="Times New Roman"/>
                <a:sym typeface="Times New Roman"/>
              </a:rPr>
              <a:t>Smolka, Theresia. “Decline of democracy—the European Union at a crossroad”. </a:t>
            </a:r>
            <a:r>
              <a:rPr i="1" lang="en" sz="2800">
                <a:solidFill>
                  <a:schemeClr val="dk1"/>
                </a:solidFill>
                <a:latin typeface="Times New Roman"/>
                <a:ea typeface="Times New Roman"/>
                <a:cs typeface="Times New Roman"/>
                <a:sym typeface="Times New Roman"/>
              </a:rPr>
              <a:t>Zeitschrift für Vergleichende Politikwissenschaft</a:t>
            </a:r>
            <a:r>
              <a:rPr lang="en" sz="2800">
                <a:solidFill>
                  <a:schemeClr val="dk1"/>
                </a:solidFill>
                <a:latin typeface="Times New Roman"/>
                <a:ea typeface="Times New Roman"/>
                <a:cs typeface="Times New Roman"/>
                <a:sym typeface="Times New Roman"/>
              </a:rPr>
              <a:t>, 15: 81–105, 2021</a:t>
            </a:r>
            <a:endParaRPr sz="2800">
              <a:solidFill>
                <a:schemeClr val="dk1"/>
              </a:solidFill>
              <a:latin typeface="Times New Roman"/>
              <a:ea typeface="Times New Roman"/>
              <a:cs typeface="Times New Roman"/>
              <a:sym typeface="Times New Roman"/>
            </a:endParaRPr>
          </a:p>
          <a:p>
            <a:pPr indent="-457200" lvl="0" marL="457200" rtl="0" algn="l">
              <a:lnSpc>
                <a:spcPct val="200000"/>
              </a:lnSpc>
              <a:spcBef>
                <a:spcPts val="0"/>
              </a:spcBef>
              <a:spcAft>
                <a:spcPts val="0"/>
              </a:spcAft>
              <a:buNone/>
            </a:pPr>
            <a:r>
              <a:rPr lang="en" sz="2800">
                <a:solidFill>
                  <a:schemeClr val="dk1"/>
                </a:solidFill>
                <a:latin typeface="Times New Roman"/>
                <a:ea typeface="Times New Roman"/>
                <a:cs typeface="Times New Roman"/>
                <a:sym typeface="Times New Roman"/>
              </a:rPr>
              <a:t>World justice project, European Union’s Top Court Rules Against Hungary and Poland in Rule of Law Showdown, 16 Februrary 16, 2022</a:t>
            </a:r>
            <a:endParaRPr sz="2800">
              <a:solidFill>
                <a:schemeClr val="dk1"/>
              </a:solidFill>
              <a:latin typeface="Times New Roman"/>
              <a:ea typeface="Times New Roman"/>
              <a:cs typeface="Times New Roman"/>
              <a:sym typeface="Times New Roman"/>
            </a:endParaRPr>
          </a:p>
          <a:p>
            <a:pPr indent="0" lvl="0" marL="0" rtl="0" algn="l">
              <a:lnSpc>
                <a:spcPct val="200000"/>
              </a:lnSpc>
              <a:spcBef>
                <a:spcPts val="0"/>
              </a:spcBef>
              <a:spcAft>
                <a:spcPts val="0"/>
              </a:spcAft>
              <a:buNone/>
            </a:pPr>
            <a:r>
              <a:rPr lang="en" sz="2800">
                <a:solidFill>
                  <a:schemeClr val="dk1"/>
                </a:solidFill>
                <a:latin typeface="Times New Roman"/>
                <a:ea typeface="Times New Roman"/>
                <a:cs typeface="Times New Roman"/>
                <a:sym typeface="Times New Roman"/>
              </a:rPr>
              <a:t>https://worldjusticeproject.org/news/european-union%E2%80%99s-top-court-rules-against-hungary-and-poland-rule-law-showdown</a:t>
            </a:r>
            <a:endParaRPr sz="2800">
              <a:solidFill>
                <a:schemeClr val="dk1"/>
              </a:solidFill>
              <a:latin typeface="Times New Roman"/>
              <a:ea typeface="Times New Roman"/>
              <a:cs typeface="Times New Roman"/>
              <a:sym typeface="Times New Roman"/>
            </a:endParaRPr>
          </a:p>
          <a:p>
            <a:pPr indent="-457200" lvl="0" marL="457200" rtl="0" algn="l">
              <a:lnSpc>
                <a:spcPct val="200000"/>
              </a:lnSpc>
              <a:spcBef>
                <a:spcPts val="0"/>
              </a:spcBef>
              <a:spcAft>
                <a:spcPts val="0"/>
              </a:spcAft>
              <a:buNone/>
            </a:pPr>
            <a:r>
              <a:t/>
            </a:r>
            <a:endParaRPr sz="2807">
              <a:solidFill>
                <a:schemeClr val="dk1"/>
              </a:solidFill>
              <a:latin typeface="Times New Roman"/>
              <a:ea typeface="Times New Roman"/>
              <a:cs typeface="Times New Roman"/>
              <a:sym typeface="Times New Roman"/>
            </a:endParaRPr>
          </a:p>
          <a:p>
            <a:pPr indent="-457200" lvl="0" marL="457200" rtl="0" algn="l">
              <a:lnSpc>
                <a:spcPct val="200000"/>
              </a:lnSpc>
              <a:spcBef>
                <a:spcPts val="0"/>
              </a:spcBef>
              <a:spcAft>
                <a:spcPts val="0"/>
              </a:spcAft>
              <a:buNone/>
            </a:pPr>
            <a:r>
              <a:t/>
            </a:r>
            <a:endParaRPr sz="2807">
              <a:solidFill>
                <a:schemeClr val="dk1"/>
              </a:solidFill>
              <a:latin typeface="Times New Roman"/>
              <a:ea typeface="Times New Roman"/>
              <a:cs typeface="Times New Roman"/>
              <a:sym typeface="Times New Roman"/>
            </a:endParaRPr>
          </a:p>
          <a:p>
            <a:pPr indent="-457200" lvl="0" marL="457200" rtl="0" algn="l">
              <a:lnSpc>
                <a:spcPct val="200000"/>
              </a:lnSpc>
              <a:spcBef>
                <a:spcPts val="0"/>
              </a:spcBef>
              <a:spcAft>
                <a:spcPts val="0"/>
              </a:spcAft>
              <a:buNone/>
            </a:pPr>
            <a:r>
              <a:t/>
            </a:r>
            <a:endParaRPr sz="3207">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t/>
            </a:r>
            <a:endParaRPr sz="3281">
              <a:solidFill>
                <a:schemeClr val="dk1"/>
              </a:solidFill>
              <a:latin typeface="Times New Roman"/>
              <a:ea typeface="Times New Roman"/>
              <a:cs typeface="Times New Roman"/>
              <a:sym typeface="Times New Roman"/>
            </a:endParaRPr>
          </a:p>
          <a:p>
            <a:pPr indent="0" lvl="0" marL="0" rtl="0" algn="l">
              <a:lnSpc>
                <a:spcPct val="100000"/>
              </a:lnSpc>
              <a:spcBef>
                <a:spcPts val="1200"/>
              </a:spcBef>
              <a:spcAft>
                <a:spcPts val="0"/>
              </a:spcAft>
              <a:buNone/>
            </a:pPr>
            <a:r>
              <a:t/>
            </a:r>
            <a:endParaRPr sz="1273">
              <a:solidFill>
                <a:schemeClr val="dk1"/>
              </a:solidFill>
              <a:latin typeface="Times New Roman"/>
              <a:ea typeface="Times New Roman"/>
              <a:cs typeface="Times New Roman"/>
              <a:sym typeface="Times New Roman"/>
            </a:endParaRPr>
          </a:p>
          <a:p>
            <a:pPr indent="0" lvl="0" marL="0" rtl="0" algn="l">
              <a:lnSpc>
                <a:spcPct val="150000"/>
              </a:lnSpc>
              <a:spcBef>
                <a:spcPts val="1200"/>
              </a:spcBef>
              <a:spcAft>
                <a:spcPts val="0"/>
              </a:spcAft>
              <a:buNone/>
            </a:pPr>
            <a:r>
              <a:t/>
            </a:r>
            <a:endParaRPr sz="1273">
              <a:solidFill>
                <a:schemeClr val="dk1"/>
              </a:solidFill>
              <a:latin typeface="Times New Roman"/>
              <a:ea typeface="Times New Roman"/>
              <a:cs typeface="Times New Roman"/>
              <a:sym typeface="Times New Roman"/>
            </a:endParaRPr>
          </a:p>
          <a:p>
            <a:pPr indent="0" lvl="0" marL="0" rtl="0" algn="l">
              <a:lnSpc>
                <a:spcPct val="150000"/>
              </a:lnSpc>
              <a:spcBef>
                <a:spcPts val="1200"/>
              </a:spcBef>
              <a:spcAft>
                <a:spcPts val="0"/>
              </a:spcAft>
              <a:buNone/>
            </a:pPr>
            <a:r>
              <a:t/>
            </a:r>
            <a:endParaRPr sz="1273">
              <a:solidFill>
                <a:schemeClr val="dk1"/>
              </a:solidFill>
              <a:latin typeface="Times New Roman"/>
              <a:ea typeface="Times New Roman"/>
              <a:cs typeface="Times New Roman"/>
              <a:sym typeface="Times New Roman"/>
            </a:endParaRPr>
          </a:p>
          <a:p>
            <a:pPr indent="0" lvl="0" marL="0" rtl="0" algn="l">
              <a:lnSpc>
                <a:spcPct val="150000"/>
              </a:lnSpc>
              <a:spcBef>
                <a:spcPts val="1200"/>
              </a:spcBef>
              <a:spcAft>
                <a:spcPts val="1200"/>
              </a:spcAft>
              <a:buNone/>
            </a:pPr>
            <a:r>
              <a:t/>
            </a:r>
            <a:endParaRPr sz="1250">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a:t>
            </a:r>
            <a:r>
              <a:rPr lang="en"/>
              <a:t>roduction </a:t>
            </a:r>
            <a:endParaRPr/>
          </a:p>
        </p:txBody>
      </p:sp>
      <p:sp>
        <p:nvSpPr>
          <p:cNvPr id="80" name="Google Shape;80;p16"/>
          <p:cNvSpPr txBox="1"/>
          <p:nvPr>
            <p:ph idx="1" type="body"/>
          </p:nvPr>
        </p:nvSpPr>
        <p:spPr>
          <a:xfrm>
            <a:off x="311700" y="1383950"/>
            <a:ext cx="6978600" cy="31929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Memory politics and shared values</a:t>
            </a:r>
            <a:endParaRPr/>
          </a:p>
          <a:p>
            <a:pPr indent="0" lvl="0" marL="0" rtl="0" algn="l">
              <a:spcBef>
                <a:spcPts val="1200"/>
              </a:spcBef>
              <a:spcAft>
                <a:spcPts val="0"/>
              </a:spcAft>
              <a:buNone/>
            </a:pPr>
            <a:r>
              <a:rPr lang="en"/>
              <a:t>Contradictions between values</a:t>
            </a:r>
            <a:endParaRPr/>
          </a:p>
          <a:p>
            <a:pPr indent="0" lvl="0" marL="0" rtl="0" algn="l">
              <a:spcBef>
                <a:spcPts val="1200"/>
              </a:spcBef>
              <a:spcAft>
                <a:spcPts val="0"/>
              </a:spcAft>
              <a:buNone/>
            </a:pPr>
            <a:r>
              <a:rPr lang="en"/>
              <a:t>Reconciling contradictory values has been a challenge</a:t>
            </a:r>
            <a:endParaRPr/>
          </a:p>
          <a:p>
            <a:pPr indent="0" lvl="0" marL="0" rtl="0" algn="l">
              <a:spcBef>
                <a:spcPts val="1200"/>
              </a:spcBef>
              <a:spcAft>
                <a:spcPts val="0"/>
              </a:spcAft>
              <a:buNone/>
            </a:pPr>
            <a:r>
              <a:rPr lang="en"/>
              <a:t>Integration is showing early signs of unravelling</a:t>
            </a:r>
            <a:endParaRPr/>
          </a:p>
          <a:p>
            <a:pPr indent="0" lvl="0" marL="0" rtl="0" algn="l">
              <a:spcBef>
                <a:spcPts val="1200"/>
              </a:spcBef>
              <a:spcAft>
                <a:spcPts val="0"/>
              </a:spcAft>
              <a:buNone/>
            </a:pPr>
            <a:r>
              <a:rPr lang="en"/>
              <a:t>Foundation of shared values </a:t>
            </a:r>
            <a:r>
              <a:rPr lang="en"/>
              <a:t>regarding</a:t>
            </a:r>
            <a:r>
              <a:rPr lang="en"/>
              <a:t> European integration, backlash towards integration in Poland and Hungary, and its impact on European values and integration moving forward</a:t>
            </a:r>
            <a:endParaRPr/>
          </a:p>
          <a:p>
            <a:pPr indent="0" lvl="0" marL="0" rtl="0" algn="l">
              <a:spcBef>
                <a:spcPts val="1200"/>
              </a:spcBef>
              <a:spcAft>
                <a:spcPts val="1200"/>
              </a:spcAft>
              <a:buNone/>
            </a:pPr>
            <a:r>
              <a:t/>
            </a:r>
            <a:endParaRPr/>
          </a:p>
        </p:txBody>
      </p:sp>
      <p:pic>
        <p:nvPicPr>
          <p:cNvPr id="81" name="Google Shape;81;p16"/>
          <p:cNvPicPr preferRelativeResize="0"/>
          <p:nvPr/>
        </p:nvPicPr>
        <p:blipFill>
          <a:blip r:embed="rId3">
            <a:alphaModFix/>
          </a:blip>
          <a:stretch>
            <a:fillRect/>
          </a:stretch>
        </p:blipFill>
        <p:spPr>
          <a:xfrm>
            <a:off x="4718500" y="346950"/>
            <a:ext cx="3966600" cy="1679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Council of Europe and Core Values</a:t>
            </a:r>
            <a:endParaRPr/>
          </a:p>
        </p:txBody>
      </p:sp>
      <p:sp>
        <p:nvSpPr>
          <p:cNvPr id="87" name="Google Shape;87;p17"/>
          <p:cNvSpPr txBox="1"/>
          <p:nvPr>
            <p:ph idx="1" type="body"/>
          </p:nvPr>
        </p:nvSpPr>
        <p:spPr>
          <a:xfrm>
            <a:off x="311700" y="1152475"/>
            <a:ext cx="55836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a:t>Council of Europe early example of shared values (May 5th, 1949)</a:t>
            </a:r>
            <a:endParaRPr/>
          </a:p>
          <a:p>
            <a:pPr indent="0" lvl="0" marL="0" rtl="0" algn="l">
              <a:spcBef>
                <a:spcPts val="1200"/>
              </a:spcBef>
              <a:spcAft>
                <a:spcPts val="0"/>
              </a:spcAft>
              <a:buNone/>
            </a:pPr>
            <a:r>
              <a:rPr lang="en"/>
              <a:t>The European Convention on Human Rights enshrined these values</a:t>
            </a:r>
            <a:endParaRPr/>
          </a:p>
          <a:p>
            <a:pPr indent="0" lvl="0" marL="0" rtl="0" algn="l">
              <a:spcBef>
                <a:spcPts val="1200"/>
              </a:spcBef>
              <a:spcAft>
                <a:spcPts val="0"/>
              </a:spcAft>
              <a:buNone/>
            </a:pPr>
            <a:r>
              <a:rPr lang="en"/>
              <a:t>Equality, social justice, dignity of the person, common heritage, and sovereignty</a:t>
            </a:r>
            <a:endParaRPr/>
          </a:p>
          <a:p>
            <a:pPr indent="0" lvl="0" marL="0" rtl="0" algn="l">
              <a:spcBef>
                <a:spcPts val="1200"/>
              </a:spcBef>
              <a:spcAft>
                <a:spcPts val="0"/>
              </a:spcAft>
              <a:buNone/>
            </a:pPr>
            <a:r>
              <a:rPr lang="en"/>
              <a:t>Values are co-opted and resemble modern EU</a:t>
            </a:r>
            <a:endParaRPr/>
          </a:p>
          <a:p>
            <a:pPr indent="0" lvl="0" marL="0" rtl="0" algn="l">
              <a:spcBef>
                <a:spcPts val="1200"/>
              </a:spcBef>
              <a:spcAft>
                <a:spcPts val="0"/>
              </a:spcAft>
              <a:buNone/>
            </a:pPr>
            <a:r>
              <a:rPr lang="en"/>
              <a:t>Human rights, Democracy, and Rule of Law</a:t>
            </a:r>
            <a:endParaRPr/>
          </a:p>
          <a:p>
            <a:pPr indent="0" lvl="0" marL="0" rtl="0" algn="l">
              <a:spcBef>
                <a:spcPts val="1200"/>
              </a:spcBef>
              <a:spcAft>
                <a:spcPts val="0"/>
              </a:spcAft>
              <a:buNone/>
            </a:pPr>
            <a:r>
              <a:rPr lang="en"/>
              <a:t>European governance: “governing with values”, “governed by values” and “governing values” (Calligaro, pg. 5)</a:t>
            </a:r>
            <a:endParaRPr/>
          </a:p>
          <a:p>
            <a:pPr indent="0" lvl="0" marL="0" rtl="0" algn="l">
              <a:spcBef>
                <a:spcPts val="1200"/>
              </a:spcBef>
              <a:spcAft>
                <a:spcPts val="1200"/>
              </a:spcAft>
              <a:buNone/>
            </a:pPr>
            <a:r>
              <a:rPr lang="en"/>
              <a:t>Memory politics are a cornerstone of integration</a:t>
            </a:r>
            <a:endParaRPr/>
          </a:p>
        </p:txBody>
      </p:sp>
      <p:pic>
        <p:nvPicPr>
          <p:cNvPr id="88" name="Google Shape;88;p17"/>
          <p:cNvPicPr preferRelativeResize="0"/>
          <p:nvPr/>
        </p:nvPicPr>
        <p:blipFill>
          <a:blip r:embed="rId3">
            <a:alphaModFix/>
          </a:blip>
          <a:stretch>
            <a:fillRect/>
          </a:stretch>
        </p:blipFill>
        <p:spPr>
          <a:xfrm>
            <a:off x="6004375" y="2936568"/>
            <a:ext cx="2827925" cy="181148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Christianity as a Shared Value for Integration</a:t>
            </a:r>
            <a:endParaRPr/>
          </a:p>
        </p:txBody>
      </p:sp>
      <p:sp>
        <p:nvSpPr>
          <p:cNvPr id="94" name="Google Shape;94;p18"/>
          <p:cNvSpPr txBox="1"/>
          <p:nvPr>
            <p:ph idx="1" type="body"/>
          </p:nvPr>
        </p:nvSpPr>
        <p:spPr>
          <a:xfrm>
            <a:off x="51475" y="1438050"/>
            <a:ext cx="8340900" cy="35283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  Healthy alternative as extremism counters Christian teachings-“one characteristic feature of Christian democratic ideology is the forthright rejection of the extreme doctrines put forth by capitalism on the one hand and Marxism on the other, both represent forms of materialism that run counter to Christian teachings ”- Paolo Morisi (2004) pg.48 </a:t>
            </a:r>
            <a:endParaRPr/>
          </a:p>
          <a:p>
            <a:pPr indent="0" lvl="0" marL="0" rtl="0" algn="l">
              <a:spcBef>
                <a:spcPts val="1200"/>
              </a:spcBef>
              <a:spcAft>
                <a:spcPts val="0"/>
              </a:spcAft>
              <a:buNone/>
            </a:pPr>
            <a:r>
              <a:rPr lang="en"/>
              <a:t>-Anti-War religious sentiment </a:t>
            </a:r>
            <a:endParaRPr/>
          </a:p>
          <a:p>
            <a:pPr indent="0" lvl="0" marL="0" rtl="0" algn="l">
              <a:spcBef>
                <a:spcPts val="1200"/>
              </a:spcBef>
              <a:spcAft>
                <a:spcPts val="0"/>
              </a:spcAft>
              <a:buNone/>
            </a:pPr>
            <a:r>
              <a:rPr lang="en"/>
              <a:t>-Values previously described are recognized as shared Christian values </a:t>
            </a:r>
            <a:endParaRPr/>
          </a:p>
          <a:p>
            <a:pPr indent="0" lvl="0" marL="0" rtl="0" algn="l">
              <a:spcBef>
                <a:spcPts val="1200"/>
              </a:spcBef>
              <a:spcAft>
                <a:spcPts val="0"/>
              </a:spcAft>
              <a:buNone/>
            </a:pPr>
            <a:r>
              <a:rPr lang="en"/>
              <a:t>-Religion is an equal value that most of Europe shared: “ the pooling of our … experience doubles the strength of our national potentialities , and preserve them in the danger of decline..”- Italian PM Alcide de Gasperi (1951)</a:t>
            </a:r>
            <a:endParaRPr/>
          </a:p>
          <a:p>
            <a:pPr indent="0" lvl="0" marL="0" rtl="0" algn="l">
              <a:spcBef>
                <a:spcPts val="1200"/>
              </a:spcBef>
              <a:spcAft>
                <a:spcPts val="1200"/>
              </a:spcAft>
              <a:buNone/>
            </a:pPr>
            <a:r>
              <a:rPr lang="en"/>
              <a:t>- Influence of Catholic extranational leadership- </a:t>
            </a:r>
            <a:r>
              <a:rPr lang="en"/>
              <a:t>Catholicism is a religion that is more willing to conform to extranational leadership because of the role of the Pope</a:t>
            </a:r>
            <a:endParaRPr/>
          </a:p>
        </p:txBody>
      </p:sp>
      <p:pic>
        <p:nvPicPr>
          <p:cNvPr id="95" name="Google Shape;95;p18"/>
          <p:cNvPicPr preferRelativeResize="0"/>
          <p:nvPr/>
        </p:nvPicPr>
        <p:blipFill>
          <a:blip r:embed="rId3">
            <a:alphaModFix/>
          </a:blip>
          <a:stretch>
            <a:fillRect/>
          </a:stretch>
        </p:blipFill>
        <p:spPr>
          <a:xfrm>
            <a:off x="6440650" y="-1"/>
            <a:ext cx="2566901" cy="15110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Backlash of Rule in Law in the EU</a:t>
            </a:r>
            <a:endParaRPr/>
          </a:p>
        </p:txBody>
      </p:sp>
      <p:sp>
        <p:nvSpPr>
          <p:cNvPr id="101" name="Google Shape;101;p19"/>
          <p:cNvSpPr txBox="1"/>
          <p:nvPr>
            <p:ph idx="1" type="body"/>
          </p:nvPr>
        </p:nvSpPr>
        <p:spPr>
          <a:xfrm>
            <a:off x="311700" y="1152475"/>
            <a:ext cx="8520600" cy="3579600"/>
          </a:xfrm>
          <a:prstGeom prst="rect">
            <a:avLst/>
          </a:prstGeom>
        </p:spPr>
        <p:txBody>
          <a:bodyPr anchorCtr="0" anchor="t" bIns="91425" lIns="91425" spcFirstLastPara="1" rIns="91425" wrap="square" tIns="91425">
            <a:normAutofit/>
          </a:bodyPr>
          <a:lstStyle/>
          <a:p>
            <a:pPr indent="-333375" lvl="0" marL="457200" rtl="0" algn="l">
              <a:spcBef>
                <a:spcPts val="0"/>
              </a:spcBef>
              <a:spcAft>
                <a:spcPts val="0"/>
              </a:spcAft>
              <a:buSzPts val="1650"/>
              <a:buChar char="-"/>
            </a:pPr>
            <a:r>
              <a:rPr lang="en" sz="1650"/>
              <a:t>Continued backlash of rule of law in the EU</a:t>
            </a:r>
            <a:endParaRPr sz="1650"/>
          </a:p>
          <a:p>
            <a:pPr indent="-333375" lvl="0" marL="457200" rtl="0" algn="l">
              <a:spcBef>
                <a:spcPts val="0"/>
              </a:spcBef>
              <a:spcAft>
                <a:spcPts val="0"/>
              </a:spcAft>
              <a:buSzPts val="1650"/>
              <a:buChar char="-"/>
            </a:pPr>
            <a:r>
              <a:rPr lang="en" sz="1650"/>
              <a:t>EU Rule of Law Mechanism -&gt; Rule of Law Report</a:t>
            </a:r>
            <a:endParaRPr sz="1650"/>
          </a:p>
          <a:p>
            <a:pPr indent="-333375" lvl="0" marL="457200" rtl="0" algn="l">
              <a:spcBef>
                <a:spcPts val="0"/>
              </a:spcBef>
              <a:spcAft>
                <a:spcPts val="0"/>
              </a:spcAft>
              <a:buSzPts val="1650"/>
              <a:buChar char="-"/>
            </a:pPr>
            <a:r>
              <a:rPr lang="en" sz="1650"/>
              <a:t>EU Rule of Law Conditionality Regulation</a:t>
            </a:r>
            <a:endParaRPr sz="1650"/>
          </a:p>
          <a:p>
            <a:pPr indent="-333375" lvl="0" marL="457200" rtl="0" algn="l">
              <a:spcBef>
                <a:spcPts val="0"/>
              </a:spcBef>
              <a:spcAft>
                <a:spcPts val="0"/>
              </a:spcAft>
              <a:buSzPts val="1650"/>
              <a:buChar char="-"/>
            </a:pPr>
            <a:r>
              <a:rPr lang="en" sz="1650"/>
              <a:t>Observed mainly in Hungary and Poland</a:t>
            </a:r>
            <a:endParaRPr sz="1650"/>
          </a:p>
          <a:p>
            <a:pPr indent="-311150" lvl="1" marL="914400" rtl="0" algn="l">
              <a:spcBef>
                <a:spcPts val="0"/>
              </a:spcBef>
              <a:spcAft>
                <a:spcPts val="0"/>
              </a:spcAft>
              <a:buSzPts val="1300"/>
              <a:buChar char="-"/>
            </a:pPr>
            <a:r>
              <a:rPr lang="en" sz="1300"/>
              <a:t>Hungary: undermining independence of media, justice and education, corruption, limiting civil liberties</a:t>
            </a:r>
            <a:endParaRPr sz="1300"/>
          </a:p>
          <a:p>
            <a:pPr indent="-311150" lvl="1" marL="914400" rtl="0" algn="l">
              <a:spcBef>
                <a:spcPts val="0"/>
              </a:spcBef>
              <a:spcAft>
                <a:spcPts val="0"/>
              </a:spcAft>
              <a:buSzPts val="1300"/>
              <a:buChar char="-"/>
            </a:pPr>
            <a:r>
              <a:rPr lang="en" sz="1300"/>
              <a:t>Poland: judiciary reforms, limiting civil liberties</a:t>
            </a:r>
            <a:endParaRPr sz="1300"/>
          </a:p>
          <a:p>
            <a:pPr indent="-333375" lvl="0" marL="457200" rtl="0" algn="l">
              <a:spcBef>
                <a:spcPts val="0"/>
              </a:spcBef>
              <a:spcAft>
                <a:spcPts val="0"/>
              </a:spcAft>
              <a:buSzPts val="1650"/>
              <a:buChar char="-"/>
            </a:pPr>
            <a:r>
              <a:rPr lang="en" sz="1650"/>
              <a:t>EU is monitoring the situation in Hungary since 2011</a:t>
            </a:r>
            <a:endParaRPr sz="1650"/>
          </a:p>
          <a:p>
            <a:pPr indent="-333375" lvl="0" marL="457200" rtl="0" algn="l">
              <a:spcBef>
                <a:spcPts val="0"/>
              </a:spcBef>
              <a:spcAft>
                <a:spcPts val="0"/>
              </a:spcAft>
              <a:buSzPts val="1650"/>
              <a:buChar char="-"/>
            </a:pPr>
            <a:r>
              <a:rPr lang="en" sz="1650"/>
              <a:t>2019: infringement procedure against Poland</a:t>
            </a:r>
            <a:endParaRPr sz="1650"/>
          </a:p>
          <a:p>
            <a:pPr indent="-333375" lvl="0" marL="457200" rtl="0" algn="l">
              <a:spcBef>
                <a:spcPts val="0"/>
              </a:spcBef>
              <a:spcAft>
                <a:spcPts val="0"/>
              </a:spcAft>
              <a:buSzPts val="1650"/>
              <a:buChar char="-"/>
            </a:pPr>
            <a:r>
              <a:rPr lang="en" sz="1650"/>
              <a:t>2021 letters were sent to the two countries informing them about possible financial sanctions</a:t>
            </a:r>
            <a:endParaRPr sz="1650"/>
          </a:p>
          <a:p>
            <a:pPr indent="-333375" lvl="0" marL="457200" rtl="0" algn="l">
              <a:spcBef>
                <a:spcPts val="0"/>
              </a:spcBef>
              <a:spcAft>
                <a:spcPts val="0"/>
              </a:spcAft>
              <a:buSzPts val="1650"/>
              <a:buChar char="-"/>
            </a:pPr>
            <a:r>
              <a:rPr lang="en" sz="1650"/>
              <a:t>2022: ECJ Ruling rejecting Hungary’s and Poland’s challenge of the Rule of Law Conditionality Regulation</a:t>
            </a:r>
            <a:endParaRPr sz="1650"/>
          </a:p>
        </p:txBody>
      </p:sp>
      <p:pic>
        <p:nvPicPr>
          <p:cNvPr id="102" name="Google Shape;102;p19"/>
          <p:cNvPicPr preferRelativeResize="0"/>
          <p:nvPr/>
        </p:nvPicPr>
        <p:blipFill>
          <a:blip r:embed="rId3">
            <a:alphaModFix/>
          </a:blip>
          <a:stretch>
            <a:fillRect/>
          </a:stretch>
        </p:blipFill>
        <p:spPr>
          <a:xfrm>
            <a:off x="5540700" y="0"/>
            <a:ext cx="3562200" cy="2203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p20"/>
          <p:cNvPicPr preferRelativeResize="0"/>
          <p:nvPr/>
        </p:nvPicPr>
        <p:blipFill rotWithShape="1">
          <a:blip r:embed="rId3">
            <a:alphaModFix/>
          </a:blip>
          <a:srcRect b="0" l="0" r="0" t="19198"/>
          <a:stretch/>
        </p:blipFill>
        <p:spPr>
          <a:xfrm>
            <a:off x="5715000" y="1079625"/>
            <a:ext cx="3429000" cy="2077951"/>
          </a:xfrm>
          <a:prstGeom prst="rect">
            <a:avLst/>
          </a:prstGeom>
          <a:noFill/>
          <a:ln>
            <a:noFill/>
          </a:ln>
        </p:spPr>
      </p:pic>
      <p:sp>
        <p:nvSpPr>
          <p:cNvPr id="108" name="Google Shape;108;p20"/>
          <p:cNvSpPr txBox="1"/>
          <p:nvPr>
            <p:ph type="title"/>
          </p:nvPr>
        </p:nvSpPr>
        <p:spPr>
          <a:xfrm>
            <a:off x="311700" y="445025"/>
            <a:ext cx="6168900" cy="577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National and Religious Values Causing Backlash </a:t>
            </a:r>
            <a:endParaRPr/>
          </a:p>
        </p:txBody>
      </p:sp>
      <p:sp>
        <p:nvSpPr>
          <p:cNvPr id="109" name="Google Shape;109;p20"/>
          <p:cNvSpPr txBox="1"/>
          <p:nvPr>
            <p:ph idx="1" type="body"/>
          </p:nvPr>
        </p:nvSpPr>
        <p:spPr>
          <a:xfrm>
            <a:off x="311700" y="1136725"/>
            <a:ext cx="5403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rPr lang="en"/>
              <a:t>-National Constitutional Supremacy</a:t>
            </a:r>
            <a:endParaRPr/>
          </a:p>
          <a:p>
            <a:pPr indent="0" lvl="0" marL="0" rtl="0" algn="l">
              <a:spcBef>
                <a:spcPts val="1200"/>
              </a:spcBef>
              <a:spcAft>
                <a:spcPts val="0"/>
              </a:spcAft>
              <a:buNone/>
            </a:pPr>
            <a:r>
              <a:rPr lang="en"/>
              <a:t>-God’s Creationary Intentions</a:t>
            </a:r>
            <a:endParaRPr/>
          </a:p>
          <a:p>
            <a:pPr indent="0" lvl="0" marL="0" rtl="0" algn="l">
              <a:spcBef>
                <a:spcPts val="1200"/>
              </a:spcBef>
              <a:spcAft>
                <a:spcPts val="0"/>
              </a:spcAft>
              <a:buNone/>
            </a:pPr>
            <a:r>
              <a:rPr lang="en"/>
              <a:t>-Gender Complementarity: Passages Genesis 1 and 2</a:t>
            </a:r>
            <a:endParaRPr/>
          </a:p>
          <a:p>
            <a:pPr indent="0" lvl="0" marL="0" rtl="0" algn="l">
              <a:spcBef>
                <a:spcPts val="1200"/>
              </a:spcBef>
              <a:spcAft>
                <a:spcPts val="1200"/>
              </a:spcAft>
              <a:buNone/>
            </a:pPr>
            <a:r>
              <a:rPr lang="en"/>
              <a:t>-Christian Family Values</a:t>
            </a:r>
            <a:endParaRPr/>
          </a:p>
        </p:txBody>
      </p:sp>
      <p:pic>
        <p:nvPicPr>
          <p:cNvPr id="110" name="Google Shape;110;p20"/>
          <p:cNvPicPr preferRelativeResize="0"/>
          <p:nvPr/>
        </p:nvPicPr>
        <p:blipFill>
          <a:blip r:embed="rId4">
            <a:alphaModFix/>
          </a:blip>
          <a:stretch>
            <a:fillRect/>
          </a:stretch>
        </p:blipFill>
        <p:spPr>
          <a:xfrm>
            <a:off x="5715000" y="3157575"/>
            <a:ext cx="3429000" cy="192882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Backlash due to Religion: Abortion</a:t>
            </a:r>
            <a:endParaRPr/>
          </a:p>
        </p:txBody>
      </p:sp>
      <p:sp>
        <p:nvSpPr>
          <p:cNvPr id="116" name="Google Shape;116;p21"/>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t>Poland</a:t>
            </a:r>
            <a:endParaRPr sz="1800"/>
          </a:p>
          <a:p>
            <a:pPr indent="-323850" lvl="0" marL="457200" rtl="0" algn="l">
              <a:spcBef>
                <a:spcPts val="1200"/>
              </a:spcBef>
              <a:spcAft>
                <a:spcPts val="0"/>
              </a:spcAft>
              <a:buSzPts val="1500"/>
              <a:buChar char="-"/>
            </a:pPr>
            <a:r>
              <a:rPr lang="en" sz="1500"/>
              <a:t>Law passed that banned abortions due to fetal abnormality </a:t>
            </a:r>
            <a:endParaRPr sz="1500"/>
          </a:p>
          <a:p>
            <a:pPr indent="-323850" lvl="0" marL="457200" rtl="0" algn="l">
              <a:spcBef>
                <a:spcPts val="0"/>
              </a:spcBef>
              <a:spcAft>
                <a:spcPts val="0"/>
              </a:spcAft>
              <a:buSzPts val="1500"/>
              <a:buChar char="-"/>
            </a:pPr>
            <a:r>
              <a:rPr lang="en" sz="1500"/>
              <a:t>Placed a blanket ban </a:t>
            </a:r>
            <a:endParaRPr sz="1500"/>
          </a:p>
          <a:p>
            <a:pPr indent="-323850" lvl="0" marL="457200" rtl="0" algn="l">
              <a:spcBef>
                <a:spcPts val="0"/>
              </a:spcBef>
              <a:spcAft>
                <a:spcPts val="0"/>
              </a:spcAft>
              <a:buSzPts val="1500"/>
              <a:buChar char="-"/>
            </a:pPr>
            <a:r>
              <a:rPr lang="en" sz="1500"/>
              <a:t>Women Strike</a:t>
            </a:r>
            <a:endParaRPr sz="1500"/>
          </a:p>
          <a:p>
            <a:pPr indent="-323850" lvl="0" marL="457200" rtl="0" algn="l">
              <a:spcBef>
                <a:spcPts val="0"/>
              </a:spcBef>
              <a:spcAft>
                <a:spcPts val="0"/>
              </a:spcAft>
              <a:buSzPts val="1500"/>
              <a:buChar char="-"/>
            </a:pPr>
            <a:r>
              <a:rPr lang="en" sz="1500"/>
              <a:t>Condemned</a:t>
            </a:r>
            <a:r>
              <a:rPr lang="en" sz="1500"/>
              <a:t> by the European Council</a:t>
            </a:r>
            <a:endParaRPr sz="1500"/>
          </a:p>
          <a:p>
            <a:pPr indent="0" lvl="0" marL="0" rtl="0" algn="l">
              <a:spcBef>
                <a:spcPts val="1200"/>
              </a:spcBef>
              <a:spcAft>
                <a:spcPts val="1200"/>
              </a:spcAft>
              <a:buNone/>
            </a:pPr>
            <a:r>
              <a:t/>
            </a:r>
            <a:endParaRPr/>
          </a:p>
        </p:txBody>
      </p:sp>
      <p:sp>
        <p:nvSpPr>
          <p:cNvPr id="117" name="Google Shape;117;p2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t>Hungary</a:t>
            </a:r>
            <a:endParaRPr sz="1800"/>
          </a:p>
          <a:p>
            <a:pPr indent="-323850" lvl="1" marL="914400" rtl="0" algn="l">
              <a:spcBef>
                <a:spcPts val="1200"/>
              </a:spcBef>
              <a:spcAft>
                <a:spcPts val="0"/>
              </a:spcAft>
              <a:buSzPts val="1500"/>
              <a:buChar char="-"/>
            </a:pPr>
            <a:r>
              <a:rPr lang="en" sz="1500"/>
              <a:t>Abortion is still legal but with fear of Orban’s administration finding a loophole</a:t>
            </a:r>
            <a:endParaRPr sz="1500"/>
          </a:p>
          <a:p>
            <a:pPr indent="-323850" lvl="1" marL="914400" rtl="0" algn="l">
              <a:spcBef>
                <a:spcPts val="0"/>
              </a:spcBef>
              <a:spcAft>
                <a:spcPts val="0"/>
              </a:spcAft>
              <a:buSzPts val="1500"/>
              <a:buChar char="-"/>
            </a:pPr>
            <a:r>
              <a:rPr lang="en" sz="1500"/>
              <a:t>“No abortion” condition to funding hospitals </a:t>
            </a:r>
            <a:endParaRPr sz="1500"/>
          </a:p>
          <a:p>
            <a:pPr indent="0" lvl="0" marL="0" rtl="0" algn="l">
              <a:spcBef>
                <a:spcPts val="1200"/>
              </a:spcBef>
              <a:spcAft>
                <a:spcPts val="1200"/>
              </a:spcAft>
              <a:buNone/>
            </a:pPr>
            <a:r>
              <a:t/>
            </a:r>
            <a:endParaRPr/>
          </a:p>
        </p:txBody>
      </p:sp>
      <p:pic>
        <p:nvPicPr>
          <p:cNvPr id="118" name="Google Shape;118;p21"/>
          <p:cNvPicPr preferRelativeResize="0"/>
          <p:nvPr/>
        </p:nvPicPr>
        <p:blipFill>
          <a:blip r:embed="rId3">
            <a:alphaModFix/>
          </a:blip>
          <a:stretch>
            <a:fillRect/>
          </a:stretch>
        </p:blipFill>
        <p:spPr>
          <a:xfrm>
            <a:off x="1045677" y="3068052"/>
            <a:ext cx="3054050" cy="2032350"/>
          </a:xfrm>
          <a:prstGeom prst="rect">
            <a:avLst/>
          </a:prstGeom>
          <a:noFill/>
          <a:ln>
            <a:noFill/>
          </a:ln>
        </p:spPr>
      </p:pic>
      <p:pic>
        <p:nvPicPr>
          <p:cNvPr id="119" name="Google Shape;119;p21"/>
          <p:cNvPicPr preferRelativeResize="0"/>
          <p:nvPr/>
        </p:nvPicPr>
        <p:blipFill rotWithShape="1">
          <a:blip r:embed="rId4">
            <a:alphaModFix/>
          </a:blip>
          <a:srcRect b="0" l="11339" r="0" t="0"/>
          <a:stretch/>
        </p:blipFill>
        <p:spPr>
          <a:xfrm>
            <a:off x="4832400" y="3414125"/>
            <a:ext cx="2533500" cy="1600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Backlash due to Religion: LGBTQ+</a:t>
            </a:r>
            <a:endParaRPr/>
          </a:p>
        </p:txBody>
      </p:sp>
      <p:sp>
        <p:nvSpPr>
          <p:cNvPr id="125" name="Google Shape;125;p2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t>Poland</a:t>
            </a:r>
            <a:endParaRPr sz="1800"/>
          </a:p>
          <a:p>
            <a:pPr indent="-323850" lvl="0" marL="457200" rtl="0" algn="l">
              <a:spcBef>
                <a:spcPts val="1200"/>
              </a:spcBef>
              <a:spcAft>
                <a:spcPts val="0"/>
              </a:spcAft>
              <a:buSzPts val="1500"/>
              <a:buChar char="-"/>
            </a:pPr>
            <a:r>
              <a:rPr lang="en" sz="1500"/>
              <a:t>Large sections of western Poland claim to be “LGBT ideology free”</a:t>
            </a:r>
            <a:endParaRPr sz="1500"/>
          </a:p>
          <a:p>
            <a:pPr indent="-323850" lvl="0" marL="457200" rtl="0" algn="l">
              <a:spcBef>
                <a:spcPts val="0"/>
              </a:spcBef>
              <a:spcAft>
                <a:spcPts val="0"/>
              </a:spcAft>
              <a:buSzPts val="1500"/>
              <a:buChar char="-"/>
            </a:pPr>
            <a:r>
              <a:rPr lang="en" sz="1500"/>
              <a:t>Church sermons and school teachings endorse Law and Justice Party values</a:t>
            </a:r>
            <a:endParaRPr sz="1500"/>
          </a:p>
          <a:p>
            <a:pPr indent="-323850" lvl="0" marL="457200" rtl="0" algn="l">
              <a:spcBef>
                <a:spcPts val="0"/>
              </a:spcBef>
              <a:spcAft>
                <a:spcPts val="0"/>
              </a:spcAft>
              <a:buSzPts val="1500"/>
              <a:buChar char="-"/>
            </a:pPr>
            <a:r>
              <a:rPr lang="en" sz="1500"/>
              <a:t>Terrorist threats, violence, and government intervention have cut pride parades short</a:t>
            </a:r>
            <a:endParaRPr sz="1500"/>
          </a:p>
          <a:p>
            <a:pPr indent="-323850" lvl="0" marL="457200" rtl="0" algn="l">
              <a:spcBef>
                <a:spcPts val="0"/>
              </a:spcBef>
              <a:spcAft>
                <a:spcPts val="0"/>
              </a:spcAft>
              <a:buSzPts val="1500"/>
              <a:buChar char="-"/>
            </a:pPr>
            <a:r>
              <a:rPr lang="en" sz="1500"/>
              <a:t>No legal recognition of same-sex marriage or civil unions</a:t>
            </a:r>
            <a:endParaRPr sz="1500"/>
          </a:p>
        </p:txBody>
      </p:sp>
      <p:sp>
        <p:nvSpPr>
          <p:cNvPr id="126" name="Google Shape;126;p2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800"/>
              <a:t>Hungary</a:t>
            </a:r>
            <a:endParaRPr sz="1800"/>
          </a:p>
          <a:p>
            <a:pPr indent="-342900" lvl="0" marL="457200" rtl="0" algn="l">
              <a:spcBef>
                <a:spcPts val="1200"/>
              </a:spcBef>
              <a:spcAft>
                <a:spcPts val="0"/>
              </a:spcAft>
              <a:buSzPts val="1800"/>
              <a:buChar char="-"/>
            </a:pPr>
            <a:r>
              <a:rPr lang="en" sz="1800"/>
              <a:t>Law passed that bans the promotion and display of “homosexual and transgender propaganda” to minors</a:t>
            </a:r>
            <a:endParaRPr sz="1800"/>
          </a:p>
          <a:p>
            <a:pPr indent="-342900" lvl="0" marL="457200" rtl="0" algn="l">
              <a:spcBef>
                <a:spcPts val="0"/>
              </a:spcBef>
              <a:spcAft>
                <a:spcPts val="0"/>
              </a:spcAft>
              <a:buSzPts val="1800"/>
              <a:buChar char="-"/>
            </a:pPr>
            <a:r>
              <a:rPr lang="en" sz="1800"/>
              <a:t>Led to a surge in attacks </a:t>
            </a:r>
            <a:endParaRPr sz="1800"/>
          </a:p>
          <a:p>
            <a:pPr indent="-342900" lvl="0" marL="457200" rtl="0" algn="l">
              <a:spcBef>
                <a:spcPts val="0"/>
              </a:spcBef>
              <a:spcAft>
                <a:spcPts val="0"/>
              </a:spcAft>
              <a:buSzPts val="1800"/>
              <a:buChar char="-"/>
            </a:pPr>
            <a:r>
              <a:rPr lang="en" sz="1800"/>
              <a:t>Same-sex marriage is banned </a:t>
            </a:r>
            <a:endParaRPr sz="1800"/>
          </a:p>
          <a:p>
            <a:pPr indent="-342900" lvl="0" marL="457200" rtl="0" algn="l">
              <a:spcBef>
                <a:spcPts val="0"/>
              </a:spcBef>
              <a:spcAft>
                <a:spcPts val="0"/>
              </a:spcAft>
              <a:buSzPts val="1800"/>
              <a:buChar char="-"/>
            </a:pPr>
            <a:r>
              <a:rPr lang="en" sz="1800"/>
              <a:t>No legal recognition of transgender Hungarians</a:t>
            </a:r>
            <a:endParaRPr sz="1800"/>
          </a:p>
        </p:txBody>
      </p:sp>
      <p:pic>
        <p:nvPicPr>
          <p:cNvPr id="127" name="Google Shape;127;p22"/>
          <p:cNvPicPr preferRelativeResize="0"/>
          <p:nvPr/>
        </p:nvPicPr>
        <p:blipFill>
          <a:blip r:embed="rId3">
            <a:alphaModFix/>
          </a:blip>
          <a:stretch>
            <a:fillRect/>
          </a:stretch>
        </p:blipFill>
        <p:spPr>
          <a:xfrm>
            <a:off x="6712125" y="67300"/>
            <a:ext cx="2120175" cy="15898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Rejection of Policy and The Rule of laws In Poland and Hungary</a:t>
            </a:r>
            <a:endParaRPr/>
          </a:p>
        </p:txBody>
      </p:sp>
      <p:pic>
        <p:nvPicPr>
          <p:cNvPr id="133" name="Google Shape;133;p23"/>
          <p:cNvPicPr preferRelativeResize="0"/>
          <p:nvPr/>
        </p:nvPicPr>
        <p:blipFill>
          <a:blip r:embed="rId3">
            <a:alphaModFix/>
          </a:blip>
          <a:stretch>
            <a:fillRect/>
          </a:stretch>
        </p:blipFill>
        <p:spPr>
          <a:xfrm>
            <a:off x="247425" y="1094675"/>
            <a:ext cx="4489675" cy="3681425"/>
          </a:xfrm>
          <a:prstGeom prst="rect">
            <a:avLst/>
          </a:prstGeom>
          <a:noFill/>
          <a:ln>
            <a:noFill/>
          </a:ln>
        </p:spPr>
      </p:pic>
      <p:pic>
        <p:nvPicPr>
          <p:cNvPr id="134" name="Google Shape;134;p23"/>
          <p:cNvPicPr preferRelativeResize="0"/>
          <p:nvPr/>
        </p:nvPicPr>
        <p:blipFill>
          <a:blip r:embed="rId4">
            <a:alphaModFix/>
          </a:blip>
          <a:stretch>
            <a:fillRect/>
          </a:stretch>
        </p:blipFill>
        <p:spPr>
          <a:xfrm>
            <a:off x="4803650" y="1170125"/>
            <a:ext cx="4187950" cy="3605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