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5143500" type="screen16x9"/>
  <p:notesSz cx="6858000" cy="9144000"/>
  <p:embeddedFontLst>
    <p:embeddedFont>
      <p:font typeface="Playfair Display"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56" d="100"/>
          <a:sy n="156" d="100"/>
        </p:scale>
        <p:origin x="3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de" sz="1200">
                <a:solidFill>
                  <a:schemeClr val="dk1"/>
                </a:solidFill>
              </a:rPr>
              <a:t>Europe's colonialist past is an era that is often overlooked by European countries themselves. We aim to find out to what extent the supposedly long-gone era still influences the collective memory and identity of Europeans. As an example, we have chosen France, as it the country presents an interesting case with its colonial period, which lasted well into the 20th century, as well as with its existing overseas departments and diverse society.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6a3b5950c8543bb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6a3b5950c8543bb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e" sz="1000">
                <a:solidFill>
                  <a:schemeClr val="dk1"/>
                </a:solidFill>
              </a:rPr>
              <a:t>In order to understand French society regarding the colonial past, I want to do a quick look back at the national history. The famous values of the French Revolution - liberté, égalité, fraternité - stood in a large contrast to the colonialist slavery-master mindset of the French empire in the 19th century. This created kind of an identity crisis for the French people: Should equality and republican values be applied to all people, including the colonised regions? Or should the colonised people be excluded from possessing those rights, making it easier to rule and exploit them?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db99e7201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db99e7201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When talking about society, it’s important to note that a lot of people living in France have a migration background that is tied to a former French colony. These people are statistically more often victims of discrimination and anti-immigrant behavior.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Over time, the French state adopted a so-called “colour blindness” approach. This basically means that under French law, everyone is (formally) treated equally, there is no mention of the word “race”, and this also means that of data on such things as ethnicity or the race of people living in France.</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Proponents see this blocking out of such information as a means to be fair and unbiased towards all people and creating more equality. But on the other hand, critics argue that France’s colour blindness is pretty much ineffective in terms of tackling real-life discrimination, and only gives the appearance of an “equal and just” state. It ignores that racism and discrimiation still exist (</a:t>
            </a:r>
            <a:r>
              <a:rPr lang="de" sz="1000">
                <a:solidFill>
                  <a:schemeClr val="dk1"/>
                </a:solidFill>
                <a:highlight>
                  <a:srgbClr val="B6D7A8"/>
                </a:highlight>
              </a:rPr>
              <a:t>Onishi 2020</a:t>
            </a:r>
            <a:r>
              <a:rPr lang="de" sz="1000">
                <a:solidFill>
                  <a:schemeClr val="dk1"/>
                </a:solidFill>
              </a:rPr>
              <a:t>).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Although France is a relatively ethnically diverse country, as Álfheiður mentioned before, the French model of integrating immigrants is largely based on assimilation rather than multiculturalism. To be French, one has to adapt to the already existing French culture and values. </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db99e720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db99e720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French citizens who are descendants of the former colonised therefore have a special connection with French identity. A lot of them live with discrimination on a daily basis and often struggle with finding their own identity since they don’t really fit into the “typically French” society that is dominated by White Europeans. Their history and memory differs from the mainstream French collective memory about the colonial past. In fact, over half of the immigrants with French citizenship don’t feel French (</a:t>
            </a:r>
            <a:r>
              <a:rPr lang="de" sz="1000">
                <a:solidFill>
                  <a:schemeClr val="dk1"/>
                </a:solidFill>
                <a:highlight>
                  <a:srgbClr val="B6D7A8"/>
                </a:highlight>
              </a:rPr>
              <a:t>Waite 2020</a:t>
            </a:r>
            <a:r>
              <a:rPr lang="de" sz="1000">
                <a:solidFill>
                  <a:schemeClr val="dk1"/>
                </a:solidFill>
              </a:rPr>
              <a:t>). So we can see how there is no one way of remembering and memorising the colonial past in French society and it depends largely on what societal group a citizen belongs to.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rgbClr val="999999"/>
              </a:solidFill>
            </a:endParaRPr>
          </a:p>
          <a:p>
            <a:pPr marL="0" lvl="0" indent="0" algn="l" rtl="0">
              <a:lnSpc>
                <a:spcPct val="150000"/>
              </a:lnSpc>
              <a:spcBef>
                <a:spcPts val="0"/>
              </a:spcBef>
              <a:spcAft>
                <a:spcPts val="0"/>
              </a:spcAft>
              <a:buClr>
                <a:schemeClr val="dk1"/>
              </a:buClr>
              <a:buSzPts val="1100"/>
              <a:buFont typeface="Arial"/>
              <a:buNone/>
            </a:pPr>
            <a:r>
              <a:rPr lang="de" sz="1000">
                <a:solidFill>
                  <a:srgbClr val="999999"/>
                </a:solidFill>
              </a:rPr>
              <a:t>This is also true for the Pieds-Noirs, a group of around one million former Algerian settlers of French descent who had to come back to the mainland of France after losing the war in Algeria in the 1960s. </a:t>
            </a:r>
            <a:endParaRPr sz="1000">
              <a:solidFill>
                <a:srgbClr val="999999"/>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As Sarah will talk about more later in her part, French politics and policies can also not be ignored when looking at the effects of colonialism on modern French identity. For example, the 2004 ban on wearing religious symbols in French schools predominantly targets Muslim citizens and highlights further how people with non-European/French backgrounds are being pushed into fitting into a universal, conformist French society where they cannot really bring in their own heritage.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This resulted in the emergence of what can be described as parallel societies. For instance, the banlieues, so the suburbs of large French cities such as Paris or Marseille are an embodiment of the physical, social and cultural separation of people with a migration background.</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The attempt to integrate these people by more or less forcing them to assimilate into French society has failed, as some events have shown.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For example, the </a:t>
            </a:r>
            <a:r>
              <a:rPr lang="de" sz="1000" i="1">
                <a:solidFill>
                  <a:schemeClr val="dk1"/>
                </a:solidFill>
              </a:rPr>
              <a:t>banlieue </a:t>
            </a:r>
            <a:r>
              <a:rPr lang="de" sz="1000">
                <a:solidFill>
                  <a:schemeClr val="dk1"/>
                </a:solidFill>
              </a:rPr>
              <a:t>riots of 2005 showcased the frustration and anger that people with migration background feel towards discrimination and essentially exclusion from “normal” French society. </a:t>
            </a: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db99e7201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db99e7201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de" sz="1000">
                <a:solidFill>
                  <a:schemeClr val="dk1"/>
                </a:solidFill>
              </a:rPr>
              <a:t>These happenings are also part of a broader debate on how the colonial past is being teached in French schools. Teachers struggle with including the colonial past into their curriculum (</a:t>
            </a:r>
            <a:r>
              <a:rPr lang="de" sz="1000">
                <a:solidFill>
                  <a:schemeClr val="dk1"/>
                </a:solidFill>
                <a:highlight>
                  <a:srgbClr val="B6D7A8"/>
                </a:highlight>
              </a:rPr>
              <a:t>Falaize et al. 2007</a:t>
            </a:r>
            <a:r>
              <a:rPr lang="de" sz="1000">
                <a:solidFill>
                  <a:schemeClr val="dk1"/>
                </a:solidFill>
              </a:rPr>
              <a:t>), and overall, it does not seem like discrimination and racism have decreased since 2005, rather the opposite (</a:t>
            </a:r>
            <a:r>
              <a:rPr lang="de" sz="1000">
                <a:solidFill>
                  <a:schemeClr val="dk1"/>
                </a:solidFill>
                <a:highlight>
                  <a:srgbClr val="B6D7A8"/>
                </a:highlight>
              </a:rPr>
              <a:t>Lotem 2016, Hargreaves 2015</a:t>
            </a:r>
            <a:r>
              <a:rPr lang="de" sz="1000">
                <a:solidFill>
                  <a:schemeClr val="dk1"/>
                </a:solidFill>
              </a:rPr>
              <a:t>). As a 2017 survey shows, public opinion on acknowledging the crimes of colonialism remains divided. </a:t>
            </a:r>
            <a:endParaRPr sz="10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de" sz="1000">
                <a:solidFill>
                  <a:schemeClr val="dk1"/>
                </a:solidFill>
              </a:rPr>
              <a:t>It’s evident that anti-immigrant sentiments among the White-European French citizens are “largely ignorant of the fact that France’s colonial actions field widespread non-white migration to France” (</a:t>
            </a:r>
            <a:r>
              <a:rPr lang="de" sz="1000">
                <a:solidFill>
                  <a:schemeClr val="dk1"/>
                </a:solidFill>
                <a:highlight>
                  <a:srgbClr val="B6D7A8"/>
                </a:highlight>
              </a:rPr>
              <a:t>Waite 2020</a:t>
            </a:r>
            <a:r>
              <a:rPr lang="de" sz="1000">
                <a:solidFill>
                  <a:schemeClr val="dk1"/>
                </a:solidFill>
              </a:rPr>
              <a:t>). So there is pretty much a “continuation of the colonial dualism that marks out superior white people, and inferior non-white people” (</a:t>
            </a:r>
            <a:r>
              <a:rPr lang="de" sz="1000">
                <a:solidFill>
                  <a:schemeClr val="dk1"/>
                </a:solidFill>
                <a:highlight>
                  <a:srgbClr val="B6D7A8"/>
                </a:highlight>
              </a:rPr>
              <a:t>Waite 2020</a:t>
            </a:r>
            <a:r>
              <a:rPr lang="de" sz="1000">
                <a:solidFill>
                  <a:schemeClr val="dk1"/>
                </a:solidFill>
              </a:rPr>
              <a:t>). </a:t>
            </a:r>
            <a:endParaRPr sz="1000">
              <a:solidFill>
                <a:schemeClr val="dk1"/>
              </a:solidFill>
            </a:endParaRPr>
          </a:p>
          <a:p>
            <a:pPr marL="0" lvl="0" indent="0" algn="l" rtl="0">
              <a:lnSpc>
                <a:spcPct val="150000"/>
              </a:lnSpc>
              <a:spcBef>
                <a:spcPts val="1200"/>
              </a:spcBef>
              <a:spcAft>
                <a:spcPts val="0"/>
              </a:spcAft>
              <a:buClr>
                <a:schemeClr val="dk1"/>
              </a:buClr>
              <a:buSzPts val="1100"/>
              <a:buFont typeface="Arial"/>
              <a:buNone/>
            </a:pPr>
            <a:r>
              <a:rPr lang="de" sz="1000">
                <a:solidFill>
                  <a:schemeClr val="dk1"/>
                </a:solidFill>
              </a:rPr>
              <a:t>However, what is noticeable is that anti-racism activists have recently gotten more attention and were able to spark a broader debate on how national identity and memory politics are formed (</a:t>
            </a:r>
            <a:r>
              <a:rPr lang="de" sz="1000">
                <a:solidFill>
                  <a:schemeClr val="dk1"/>
                </a:solidFill>
                <a:highlight>
                  <a:srgbClr val="B6D7A8"/>
                </a:highlight>
              </a:rPr>
              <a:t>Lotem 2016b</a:t>
            </a:r>
            <a:r>
              <a:rPr lang="de" sz="1000">
                <a:solidFill>
                  <a:schemeClr val="dk1"/>
                </a:solidFill>
              </a:rPr>
              <a:t>). Also, it remains to be seen how current movements like Black Lives Matter can bring more self-awareness about the colonial past and the effects in French society (</a:t>
            </a:r>
            <a:r>
              <a:rPr lang="de" sz="1000">
                <a:solidFill>
                  <a:schemeClr val="dk1"/>
                </a:solidFill>
                <a:highlight>
                  <a:srgbClr val="B6D7A8"/>
                </a:highlight>
              </a:rPr>
              <a:t>Douah &amp; Godin 2020</a:t>
            </a:r>
            <a:r>
              <a:rPr lang="de" sz="1000">
                <a:solidFill>
                  <a:schemeClr val="dk1"/>
                </a:solidFill>
              </a:rPr>
              <a:t>). </a:t>
            </a: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de" sz="1000">
                <a:solidFill>
                  <a:srgbClr val="999999"/>
                </a:solidFill>
              </a:rPr>
              <a:t>Another incident that shows the remnants of a colonialist attitude in French society is the fact that scientific institutions use former colonies in Africa as an experimentation field for testing out pharmaceuticals and drugs. Some scientists even suggested testing the COVID-19 vaccine on African people, and you can see how this is deeply controversial and reminds of the supposedly long-gone colonial master-slave mindset (</a:t>
            </a:r>
            <a:r>
              <a:rPr lang="de" sz="1000">
                <a:solidFill>
                  <a:srgbClr val="999999"/>
                </a:solidFill>
                <a:highlight>
                  <a:srgbClr val="B6D7A8"/>
                </a:highlight>
              </a:rPr>
              <a:t>BBC 2020</a:t>
            </a:r>
            <a:r>
              <a:rPr lang="de" sz="1000">
                <a:solidFill>
                  <a:srgbClr val="999999"/>
                </a:solidFill>
              </a:rPr>
              <a:t>). </a:t>
            </a:r>
            <a:endParaRPr sz="1000">
              <a:solidFill>
                <a:srgbClr val="999999"/>
              </a:solidFill>
            </a:endParaRPr>
          </a:p>
          <a:p>
            <a:pPr marL="0" lvl="0" indent="0" algn="l" rtl="0">
              <a:lnSpc>
                <a:spcPct val="150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50000"/>
              </a:lnSpc>
              <a:spcBef>
                <a:spcPts val="0"/>
              </a:spcBef>
              <a:spcAft>
                <a:spcPts val="0"/>
              </a:spcAft>
              <a:buNone/>
            </a:pPr>
            <a:r>
              <a:rPr lang="de" sz="1000">
                <a:solidFill>
                  <a:schemeClr val="dk1"/>
                </a:solidFill>
              </a:rPr>
              <a:t>So this was a quick overview over some societal aspects of our topic and Navid will now tell you more about the economic side.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db99e7201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1db99e720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a3b5950c8543bb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a3b5950c8543bb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1a8674163f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1a8674163f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a8674163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a8674163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a8674163f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a8674163f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a8674163f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a8674163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8f80793d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8f80793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db99e720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1db99e7201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e8fcedbf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1e8fcedbf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For the political discourse in France towards the colonial history. I would say that France does not really have much political discourse towards this topic but has chosen to remain silence to the issue. there were two politicians who have ever spoken about the former colonies. the first one was made by Hollande after he won his presidential election in 2012 and he organised a state visit to Algeria where he expressed his regret over the colony and he said that the colonial system was profoundly unjust and brutal. and the second claim was made by President Macron back in 2017 while he was running for the election.  he claimed that colonial system was a crime against humanity and he’s word lost support back then</a:t>
            </a:r>
            <a:endParaRPr/>
          </a:p>
          <a:p>
            <a:pPr marL="0" lvl="0" indent="0" algn="l" rtl="0">
              <a:spcBef>
                <a:spcPts val="0"/>
              </a:spcBef>
              <a:spcAft>
                <a:spcPts val="0"/>
              </a:spcAft>
              <a:buNone/>
            </a:pPr>
            <a:r>
              <a:rPr lang="de"/>
              <a:t>Politically avoiding the discussion of the colonial past and are reluctant in apologizing the past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e8fcedbf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e8fcedbf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France also encountered a revised colonisation and according to the definition given by the urban dictionary reverse colonisation is the concept of native people taking back their land and antiquities. That is pretty much in retaliation of all the things white people did to them. Eric Zemmour, a far-right politic journalist and he has also run for the presidential election this year once said that France is undergoing a reverse colonisation, population is coming mainly from countries formerly colonised by France have settled in the country without any intention of integrating. most of them live in neighbourhoods where are the laws of Islam noe reign  and very immerse spread hatred of France</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e8fcedbf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1e8fcedbf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The reverse colonisation in France has imposed two major consequences in the country. The first one is on internal security. The hatred of people from the former colonies has caused a number of attacks in France and it is increasing in recent years. The perpetrators are young emigrants from the Mulism world. The french government therefore proposed a bill called anti-separatism aiming at unifying the people in french regardless of their origin in 2021. The bill is mainly about the banning the use of Hijab, a headscarf used by the islamic women, of the age under 18. The bill itself does not state what people are targeted but Islamic people are going on protests objecting the bill. The controversies of this bill has stopped the bill from being enacted until today.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The second consequence is the provision of energy resources. After Algeria claimed independence from France, France lost their primary source of oil. France had to look for a long-term energy importing partner to stabilise the energy provision in the country. France started to search for new energy importing partners after the France Elf oil company corruption scandal which also related to my next point, the french government has managed to find new partners other than the African countries. In 2018, the biggest importer of oil of france are Kazastan, Saudi Arabia, and Russian Federation which together importing almost 24 million tonnes of oil and that make up a 43.6% of the oil provision to france while Algeria only imported merely over 5 million tonnes of oil which was accounted for 9.3% of the import of oil. The french government is trying to reduce the reliance to the African country to avoid the impact brought by reverse colonization.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The last thing I would like to talk about the reverse colonization is that some french officials are getting funding from the african country. Omar Bongo, the former president of Algeria has funded the french politicians for instance the former president Jacques Chirac and Nicolas Sarkozy. And in return to the financial support from Africa, the french government has once sent 4,000 French troops to Mali to combat rebel fighters accused of being aligned with terrorists in 2013. the French President Hollande back then stressed the necessity of intervening in the former colony, saying to the people of Mali, “France will remain with you as long as it is necessary.”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de">
                <a:solidFill>
                  <a:schemeClr val="dk1"/>
                </a:solidFill>
              </a:rPr>
              <a:t>We are see that the french government and the former colonies are still affecting one another and the reverse colonization has imposed certain impact to not only politics but also society and economy.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db99e7201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db99e7201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a3b5950c8543bb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a3b5950c8543bb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For the final slide we conclude on the impact of France’s colonial past on French identity and memory. A brief exploration of France’s colonial past revealed its domination in a number of African countries. Macron rejects the idea of France upholding a hegemonic position however, Macron’s Africa policies are still rooted in French colonialism. Furthermore the aspects of decolonisation, society, economics and politics were observed. A clash of values is common in the factors of history and society and found that the contemporary values of the French Revolution clash with the colonialist mindset of 19th century France creating an identity crisis for the French.</a:t>
            </a:r>
            <a:endParaRPr/>
          </a:p>
          <a:p>
            <a:pPr marL="0" lvl="0" indent="0" algn="l" rtl="0">
              <a:spcBef>
                <a:spcPts val="0"/>
              </a:spcBef>
              <a:spcAft>
                <a:spcPts val="0"/>
              </a:spcAft>
              <a:buNone/>
            </a:pPr>
            <a:r>
              <a:rPr lang="de"/>
              <a:t>An analysis of these five factors asserts an important role for the impact of French identity and memory of their country in such a way that France still has power over certain colonies.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a3b5950c8543b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a3b5950c8543b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f16c1e70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f16c1e7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db99e7201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db99e720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a3b5950c8543bb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a3b5950c8543bb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df464ff7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df464ff7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1df464ff7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1df464ff7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db99e7201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db99e7201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a3b5950c8543bb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a3b5950c8543bb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The situation in West Africa changed during the Algerian war for independence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db99e7201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db99e7201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e" sz="1000">
                <a:solidFill>
                  <a:schemeClr val="dk1"/>
                </a:solidFill>
              </a:rPr>
              <a:t>I will now go other towards talking more about the societal aspects of the impact of colonialism on French identity.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eastmednews.org/the-reverse-colonization-of-franc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9HGoYsCClO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hyperlink" Target="https://www.youtube.com/watch?v=9HGoYsCClOs"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un.org/en/global-issues/decoloniz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219800"/>
            <a:ext cx="8520600" cy="270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 sz="4800" b="1">
                <a:solidFill>
                  <a:srgbClr val="000000"/>
                </a:solidFill>
                <a:latin typeface="Times New Roman"/>
                <a:ea typeface="Times New Roman"/>
                <a:cs typeface="Times New Roman"/>
                <a:sym typeface="Times New Roman"/>
              </a:rPr>
              <a:t>The Impact of France’s Colonial Past on Memory Politics</a:t>
            </a:r>
            <a:endParaRPr sz="4800" b="1">
              <a:solidFill>
                <a:srgbClr val="000000"/>
              </a:solidFill>
              <a:latin typeface="Times New Roman"/>
              <a:ea typeface="Times New Roman"/>
              <a:cs typeface="Times New Roman"/>
              <a:sym typeface="Times New Roman"/>
            </a:endParaRPr>
          </a:p>
        </p:txBody>
      </p:sp>
      <p:sp>
        <p:nvSpPr>
          <p:cNvPr id="55" name="Google Shape;55;p13"/>
          <p:cNvSpPr txBox="1"/>
          <p:nvPr/>
        </p:nvSpPr>
        <p:spPr>
          <a:xfrm>
            <a:off x="540150" y="4340400"/>
            <a:ext cx="8063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800"/>
              <a:t>Presentation by Álfheiður, Navid, Charlotte, Sarah and Chelsea - 25.03.2022</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101010"/>
                </a:solidFill>
                <a:latin typeface="Times New Roman"/>
                <a:ea typeface="Times New Roman"/>
                <a:cs typeface="Times New Roman"/>
                <a:sym typeface="Times New Roman"/>
              </a:rPr>
              <a:t>Looking Back on History: A Clash of Values</a:t>
            </a:r>
            <a:endParaRPr b="1">
              <a:solidFill>
                <a:srgbClr val="101010"/>
              </a:solidFill>
              <a:latin typeface="Times New Roman"/>
              <a:ea typeface="Times New Roman"/>
              <a:cs typeface="Times New Roman"/>
              <a:sym typeface="Times New Roman"/>
            </a:endParaRPr>
          </a:p>
        </p:txBody>
      </p:sp>
      <p:sp>
        <p:nvSpPr>
          <p:cNvPr id="124" name="Google Shape;124;p23"/>
          <p:cNvSpPr txBox="1">
            <a:spLocks noGrp="1"/>
          </p:cNvSpPr>
          <p:nvPr>
            <p:ph type="body" idx="1"/>
          </p:nvPr>
        </p:nvSpPr>
        <p:spPr>
          <a:xfrm>
            <a:off x="311700" y="1152475"/>
            <a:ext cx="4260300" cy="2887200"/>
          </a:xfrm>
          <a:prstGeom prst="rect">
            <a:avLst/>
          </a:prstGeom>
        </p:spPr>
        <p:txBody>
          <a:bodyPr spcFirstLastPara="1" wrap="square" lIns="91425" tIns="91425" rIns="91425" bIns="91425" anchor="ctr" anchorCtr="0">
            <a:normAutofit/>
          </a:bodyPr>
          <a:lstStyle/>
          <a:p>
            <a:pPr marL="0" lvl="0" indent="0" algn="l" rtl="0">
              <a:lnSpc>
                <a:spcPct val="150000"/>
              </a:lnSpc>
              <a:spcBef>
                <a:spcPts val="0"/>
              </a:spcBef>
              <a:spcAft>
                <a:spcPts val="0"/>
              </a:spcAft>
              <a:buNone/>
            </a:pPr>
            <a:r>
              <a:rPr lang="de" sz="1600">
                <a:solidFill>
                  <a:srgbClr val="101010"/>
                </a:solidFill>
              </a:rPr>
              <a:t>French Revolution values - </a:t>
            </a:r>
            <a:r>
              <a:rPr lang="de" sz="1600" i="1">
                <a:solidFill>
                  <a:srgbClr val="101010"/>
                </a:solidFill>
              </a:rPr>
              <a:t>liberté, égalité, fraternité</a:t>
            </a:r>
            <a:r>
              <a:rPr lang="de" sz="1600">
                <a:solidFill>
                  <a:srgbClr val="101010"/>
                </a:solidFill>
              </a:rPr>
              <a:t> - stood in contrast with the colonialist, superiority mindset of 19th century France</a:t>
            </a:r>
            <a:endParaRPr sz="1600">
              <a:solidFill>
                <a:srgbClr val="101010"/>
              </a:solidFill>
            </a:endParaRPr>
          </a:p>
          <a:p>
            <a:pPr marL="0" lvl="0" indent="0" algn="l" rtl="0">
              <a:lnSpc>
                <a:spcPct val="150000"/>
              </a:lnSpc>
              <a:spcBef>
                <a:spcPts val="1200"/>
              </a:spcBef>
              <a:spcAft>
                <a:spcPts val="1200"/>
              </a:spcAft>
              <a:buNone/>
            </a:pPr>
            <a:r>
              <a:rPr lang="de" sz="1600">
                <a:solidFill>
                  <a:srgbClr val="101010"/>
                </a:solidFill>
              </a:rPr>
              <a:t>→ Who gets to hold Revolutionary rights?</a:t>
            </a:r>
            <a:endParaRPr sz="1600">
              <a:solidFill>
                <a:srgbClr val="101010"/>
              </a:solidFill>
            </a:endParaRPr>
          </a:p>
        </p:txBody>
      </p:sp>
      <p:sp>
        <p:nvSpPr>
          <p:cNvPr id="125" name="Google Shape;125;p23"/>
          <p:cNvSpPr txBox="1"/>
          <p:nvPr/>
        </p:nvSpPr>
        <p:spPr>
          <a:xfrm>
            <a:off x="311700" y="4663225"/>
            <a:ext cx="83571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a:t>
            </a:r>
            <a:r>
              <a:rPr lang="de" sz="1000" i="1">
                <a:solidFill>
                  <a:srgbClr val="999999"/>
                </a:solidFill>
              </a:rPr>
              <a:t>FRANCE24 English</a:t>
            </a:r>
            <a:r>
              <a:rPr lang="de" sz="1000">
                <a:solidFill>
                  <a:srgbClr val="999999"/>
                </a:solidFill>
              </a:rPr>
              <a:t> 2022</a:t>
            </a:r>
            <a:endParaRPr sz="1000">
              <a:solidFill>
                <a:srgbClr val="999999"/>
              </a:solidFill>
            </a:endParaRPr>
          </a:p>
        </p:txBody>
      </p:sp>
      <p:sp>
        <p:nvSpPr>
          <p:cNvPr id="126" name="Google Shape;12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10</a:t>
            </a:fld>
            <a:endParaRPr b="1">
              <a:solidFill>
                <a:srgbClr val="101010"/>
              </a:solidFill>
              <a:latin typeface="Playfair Display"/>
              <a:ea typeface="Playfair Display"/>
              <a:cs typeface="Playfair Display"/>
              <a:sym typeface="Playfair Display"/>
            </a:endParaRPr>
          </a:p>
        </p:txBody>
      </p:sp>
      <p:pic>
        <p:nvPicPr>
          <p:cNvPr id="127" name="Google Shape;127;p23"/>
          <p:cNvPicPr preferRelativeResize="0"/>
          <p:nvPr/>
        </p:nvPicPr>
        <p:blipFill>
          <a:blip r:embed="rId3">
            <a:alphaModFix/>
          </a:blip>
          <a:stretch>
            <a:fillRect/>
          </a:stretch>
        </p:blipFill>
        <p:spPr>
          <a:xfrm>
            <a:off x="4550575" y="2212325"/>
            <a:ext cx="2645375" cy="2093051"/>
          </a:xfrm>
          <a:prstGeom prst="rect">
            <a:avLst/>
          </a:prstGeom>
          <a:noFill/>
          <a:ln>
            <a:noFill/>
          </a:ln>
        </p:spPr>
      </p:pic>
      <p:pic>
        <p:nvPicPr>
          <p:cNvPr id="128" name="Google Shape;128;p23"/>
          <p:cNvPicPr preferRelativeResize="0"/>
          <p:nvPr/>
        </p:nvPicPr>
        <p:blipFill>
          <a:blip r:embed="rId4">
            <a:alphaModFix/>
          </a:blip>
          <a:stretch>
            <a:fillRect/>
          </a:stretch>
        </p:blipFill>
        <p:spPr>
          <a:xfrm>
            <a:off x="6906983" y="838100"/>
            <a:ext cx="1761816" cy="2202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101010"/>
                </a:solidFill>
                <a:latin typeface="Times New Roman"/>
                <a:ea typeface="Times New Roman"/>
                <a:cs typeface="Times New Roman"/>
                <a:sym typeface="Times New Roman"/>
              </a:rPr>
              <a:t>Integration and Discrimination in French Society</a:t>
            </a:r>
            <a:endParaRPr b="1">
              <a:solidFill>
                <a:srgbClr val="101010"/>
              </a:solidFill>
              <a:latin typeface="Times New Roman"/>
              <a:ea typeface="Times New Roman"/>
              <a:cs typeface="Times New Roman"/>
              <a:sym typeface="Times New Roman"/>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rgbClr val="101010"/>
              </a:buClr>
              <a:buSzPts val="1600"/>
              <a:buChar char="●"/>
            </a:pPr>
            <a:r>
              <a:rPr lang="de" sz="1600">
                <a:solidFill>
                  <a:srgbClr val="101010"/>
                </a:solidFill>
              </a:rPr>
              <a:t>French citizens with background tied to former colonies are often victims of discrimination. </a:t>
            </a:r>
            <a:endParaRPr sz="1600">
              <a:solidFill>
                <a:srgbClr val="101010"/>
              </a:solidFill>
            </a:endParaRPr>
          </a:p>
          <a:p>
            <a:pPr marL="457200" lvl="0" indent="-330200" algn="l" rtl="0">
              <a:lnSpc>
                <a:spcPct val="150000"/>
              </a:lnSpc>
              <a:spcBef>
                <a:spcPts val="0"/>
              </a:spcBef>
              <a:spcAft>
                <a:spcPts val="0"/>
              </a:spcAft>
              <a:buClr>
                <a:srgbClr val="101010"/>
              </a:buClr>
              <a:buSzPts val="1600"/>
              <a:buChar char="●"/>
            </a:pPr>
            <a:r>
              <a:rPr lang="de" sz="1600">
                <a:solidFill>
                  <a:srgbClr val="101010"/>
                </a:solidFill>
              </a:rPr>
              <a:t>French model of integration: assimilation, rather than multiculturalism</a:t>
            </a:r>
            <a:endParaRPr sz="1600">
              <a:solidFill>
                <a:srgbClr val="101010"/>
              </a:solidFill>
            </a:endParaRPr>
          </a:p>
          <a:p>
            <a:pPr marL="457200" lvl="0" indent="-330200" algn="l" rtl="0">
              <a:lnSpc>
                <a:spcPct val="150000"/>
              </a:lnSpc>
              <a:spcBef>
                <a:spcPts val="0"/>
              </a:spcBef>
              <a:spcAft>
                <a:spcPts val="0"/>
              </a:spcAft>
              <a:buClr>
                <a:srgbClr val="101010"/>
              </a:buClr>
              <a:buSzPts val="1600"/>
              <a:buChar char="●"/>
            </a:pPr>
            <a:r>
              <a:rPr lang="de" sz="1600">
                <a:solidFill>
                  <a:srgbClr val="101010"/>
                </a:solidFill>
              </a:rPr>
              <a:t>Color-blind approach against racism and discrimination</a:t>
            </a:r>
            <a:endParaRPr sz="1600">
              <a:solidFill>
                <a:srgbClr val="101010"/>
              </a:solidFill>
            </a:endParaRPr>
          </a:p>
          <a:p>
            <a:pPr marL="914400" lvl="1" indent="-330200" algn="l" rtl="0">
              <a:lnSpc>
                <a:spcPct val="150000"/>
              </a:lnSpc>
              <a:spcBef>
                <a:spcPts val="0"/>
              </a:spcBef>
              <a:spcAft>
                <a:spcPts val="0"/>
              </a:spcAft>
              <a:buClr>
                <a:srgbClr val="101010"/>
              </a:buClr>
              <a:buSzPts val="1600"/>
              <a:buChar char="○"/>
            </a:pPr>
            <a:r>
              <a:rPr lang="de" sz="1600">
                <a:solidFill>
                  <a:srgbClr val="101010"/>
                </a:solidFill>
              </a:rPr>
              <a:t>No collection of data on“race” or “ethnicity”</a:t>
            </a:r>
            <a:endParaRPr sz="1600">
              <a:solidFill>
                <a:srgbClr val="101010"/>
              </a:solidFill>
            </a:endParaRPr>
          </a:p>
          <a:p>
            <a:pPr marL="457200" lvl="0" indent="-330200" algn="l" rtl="0">
              <a:lnSpc>
                <a:spcPct val="150000"/>
              </a:lnSpc>
              <a:spcBef>
                <a:spcPts val="0"/>
              </a:spcBef>
              <a:spcAft>
                <a:spcPts val="0"/>
              </a:spcAft>
              <a:buClr>
                <a:srgbClr val="101010"/>
              </a:buClr>
              <a:buSzPts val="1600"/>
              <a:buChar char="●"/>
            </a:pPr>
            <a:r>
              <a:rPr lang="de" sz="1600">
                <a:solidFill>
                  <a:srgbClr val="101010"/>
                </a:solidFill>
              </a:rPr>
              <a:t>Criticism: approach ignores real-life issues of people with migration background</a:t>
            </a:r>
            <a:endParaRPr sz="1600">
              <a:solidFill>
                <a:srgbClr val="101010"/>
              </a:solidFill>
            </a:endParaRPr>
          </a:p>
        </p:txBody>
      </p:sp>
      <p:sp>
        <p:nvSpPr>
          <p:cNvPr id="135" name="Google Shape;135;p24"/>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Onishi 2020, Waite 2020</a:t>
            </a:r>
            <a:endParaRPr sz="1000">
              <a:solidFill>
                <a:srgbClr val="999999"/>
              </a:solidFill>
            </a:endParaRPr>
          </a:p>
        </p:txBody>
      </p:sp>
      <p:sp>
        <p:nvSpPr>
          <p:cNvPr id="136" name="Google Shape;13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11</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101010"/>
                </a:solidFill>
                <a:latin typeface="Times New Roman"/>
                <a:ea typeface="Times New Roman"/>
                <a:cs typeface="Times New Roman"/>
                <a:sym typeface="Times New Roman"/>
              </a:rPr>
              <a:t>French Descendants of the Former Colonised</a:t>
            </a:r>
            <a:endParaRPr b="1">
              <a:solidFill>
                <a:srgbClr val="101010"/>
              </a:solidFill>
              <a:latin typeface="Times New Roman"/>
              <a:ea typeface="Times New Roman"/>
              <a:cs typeface="Times New Roman"/>
              <a:sym typeface="Times New Roman"/>
            </a:endParaRPr>
          </a:p>
        </p:txBody>
      </p:sp>
      <p:sp>
        <p:nvSpPr>
          <p:cNvPr id="142" name="Google Shape;142;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rgbClr val="101010"/>
              </a:buClr>
              <a:buSzPts val="1600"/>
              <a:buChar char="●"/>
            </a:pPr>
            <a:r>
              <a:rPr lang="de" sz="1600">
                <a:solidFill>
                  <a:srgbClr val="101010"/>
                </a:solidFill>
              </a:rPr>
              <a:t>Different from “mainstream”, White-European French identity</a:t>
            </a:r>
            <a:endParaRPr sz="1600">
              <a:solidFill>
                <a:srgbClr val="101010"/>
              </a:solidFill>
            </a:endParaRPr>
          </a:p>
          <a:p>
            <a:pPr marL="914400" lvl="1" indent="-330200" algn="l" rtl="0">
              <a:lnSpc>
                <a:spcPct val="150000"/>
              </a:lnSpc>
              <a:spcBef>
                <a:spcPts val="0"/>
              </a:spcBef>
              <a:spcAft>
                <a:spcPts val="0"/>
              </a:spcAft>
              <a:buClr>
                <a:srgbClr val="101010"/>
              </a:buClr>
              <a:buSzPts val="1600"/>
              <a:buChar char="○"/>
            </a:pPr>
            <a:r>
              <a:rPr lang="de" sz="1600">
                <a:solidFill>
                  <a:srgbClr val="101010"/>
                </a:solidFill>
              </a:rPr>
              <a:t>Different attitude towards history and collective memory </a:t>
            </a:r>
            <a:endParaRPr sz="1600">
              <a:solidFill>
                <a:srgbClr val="101010"/>
              </a:solidFill>
            </a:endParaRPr>
          </a:p>
          <a:p>
            <a:pPr marL="457200" lvl="0" indent="-330200" algn="l" rtl="0">
              <a:lnSpc>
                <a:spcPct val="150000"/>
              </a:lnSpc>
              <a:spcBef>
                <a:spcPts val="0"/>
              </a:spcBef>
              <a:spcAft>
                <a:spcPts val="0"/>
              </a:spcAft>
              <a:buClr>
                <a:srgbClr val="101010"/>
              </a:buClr>
              <a:buSzPts val="1600"/>
              <a:buChar char="●"/>
            </a:pPr>
            <a:r>
              <a:rPr lang="de" sz="1600">
                <a:solidFill>
                  <a:srgbClr val="101010"/>
                </a:solidFill>
              </a:rPr>
              <a:t>Identity crisis → no “fitting in” in French society</a:t>
            </a:r>
            <a:endParaRPr sz="1600">
              <a:solidFill>
                <a:srgbClr val="101010"/>
              </a:solidFill>
            </a:endParaRPr>
          </a:p>
          <a:p>
            <a:pPr marL="914400" lvl="1" indent="-330200" algn="l" rtl="0">
              <a:lnSpc>
                <a:spcPct val="150000"/>
              </a:lnSpc>
              <a:spcBef>
                <a:spcPts val="0"/>
              </a:spcBef>
              <a:spcAft>
                <a:spcPts val="0"/>
              </a:spcAft>
              <a:buClr>
                <a:srgbClr val="101010"/>
              </a:buClr>
              <a:buSzPts val="1600"/>
              <a:buChar char="○"/>
            </a:pPr>
            <a:r>
              <a:rPr lang="de" sz="1600">
                <a:solidFill>
                  <a:srgbClr val="101010"/>
                </a:solidFill>
              </a:rPr>
              <a:t>Over 50% don’t feel French</a:t>
            </a:r>
            <a:endParaRPr sz="1600">
              <a:solidFill>
                <a:srgbClr val="101010"/>
              </a:solidFill>
            </a:endParaRPr>
          </a:p>
          <a:p>
            <a:pPr marL="914400" lvl="1" indent="-330200" algn="l" rtl="0">
              <a:lnSpc>
                <a:spcPct val="150000"/>
              </a:lnSpc>
              <a:spcBef>
                <a:spcPts val="0"/>
              </a:spcBef>
              <a:spcAft>
                <a:spcPts val="0"/>
              </a:spcAft>
              <a:buClr>
                <a:srgbClr val="101010"/>
              </a:buClr>
              <a:buSzPts val="1600"/>
              <a:buChar char="○"/>
            </a:pPr>
            <a:r>
              <a:rPr lang="de" sz="1600">
                <a:solidFill>
                  <a:srgbClr val="101010"/>
                </a:solidFill>
              </a:rPr>
              <a:t>Emergence of parallel societies, as seen with the </a:t>
            </a:r>
            <a:r>
              <a:rPr lang="de" sz="1600" i="1">
                <a:solidFill>
                  <a:srgbClr val="101010"/>
                </a:solidFill>
              </a:rPr>
              <a:t>banlieues </a:t>
            </a:r>
            <a:r>
              <a:rPr lang="de" sz="1600">
                <a:solidFill>
                  <a:srgbClr val="101010"/>
                </a:solidFill>
              </a:rPr>
              <a:t>of French cities</a:t>
            </a:r>
            <a:endParaRPr sz="1600">
              <a:solidFill>
                <a:srgbClr val="101010"/>
              </a:solidFill>
            </a:endParaRPr>
          </a:p>
          <a:p>
            <a:pPr marL="457200" lvl="0" indent="-330200" algn="l" rtl="0">
              <a:lnSpc>
                <a:spcPct val="150000"/>
              </a:lnSpc>
              <a:spcBef>
                <a:spcPts val="0"/>
              </a:spcBef>
              <a:spcAft>
                <a:spcPts val="0"/>
              </a:spcAft>
              <a:buClr>
                <a:srgbClr val="101010"/>
              </a:buClr>
              <a:buSzPts val="1600"/>
              <a:buChar char="●"/>
            </a:pPr>
            <a:r>
              <a:rPr lang="de" sz="1600">
                <a:solidFill>
                  <a:srgbClr val="101010"/>
                </a:solidFill>
              </a:rPr>
              <a:t>Riots of 2005: culmination of frustration and dissatisfaction</a:t>
            </a:r>
            <a:endParaRPr sz="1600">
              <a:solidFill>
                <a:srgbClr val="101010"/>
              </a:solidFill>
            </a:endParaRPr>
          </a:p>
          <a:p>
            <a:pPr marL="914400" lvl="1" indent="-330200" algn="l" rtl="0">
              <a:lnSpc>
                <a:spcPct val="150000"/>
              </a:lnSpc>
              <a:spcBef>
                <a:spcPts val="0"/>
              </a:spcBef>
              <a:spcAft>
                <a:spcPts val="0"/>
              </a:spcAft>
              <a:buClr>
                <a:srgbClr val="101010"/>
              </a:buClr>
              <a:buSzPts val="1600"/>
              <a:buChar char="○"/>
            </a:pPr>
            <a:r>
              <a:rPr lang="de" sz="1600">
                <a:solidFill>
                  <a:srgbClr val="101010"/>
                </a:solidFill>
              </a:rPr>
              <a:t>Since then, no decrease of racism and discrimination</a:t>
            </a:r>
            <a:endParaRPr sz="1600">
              <a:solidFill>
                <a:srgbClr val="101010"/>
              </a:solidFill>
            </a:endParaRPr>
          </a:p>
        </p:txBody>
      </p:sp>
      <p:sp>
        <p:nvSpPr>
          <p:cNvPr id="143" name="Google Shape;143;p25"/>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Onishi 2020, Waite 2020</a:t>
            </a:r>
            <a:endParaRPr sz="1000">
              <a:solidFill>
                <a:srgbClr val="999999"/>
              </a:solidFill>
            </a:endParaRPr>
          </a:p>
        </p:txBody>
      </p:sp>
      <p:sp>
        <p:nvSpPr>
          <p:cNvPr id="144" name="Google Shape;14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12</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101010"/>
                </a:solidFill>
                <a:latin typeface="Times New Roman"/>
                <a:ea typeface="Times New Roman"/>
                <a:cs typeface="Times New Roman"/>
                <a:sym typeface="Times New Roman"/>
              </a:rPr>
              <a:t>Public Attitude Towards Colonial Past</a:t>
            </a:r>
            <a:endParaRPr b="1">
              <a:solidFill>
                <a:srgbClr val="101010"/>
              </a:solidFill>
              <a:latin typeface="Times New Roman"/>
              <a:ea typeface="Times New Roman"/>
              <a:cs typeface="Times New Roman"/>
              <a:sym typeface="Times New Roman"/>
            </a:endParaRPr>
          </a:p>
        </p:txBody>
      </p:sp>
      <p:sp>
        <p:nvSpPr>
          <p:cNvPr id="150" name="Google Shape;150;p26"/>
          <p:cNvSpPr txBox="1">
            <a:spLocks noGrp="1"/>
          </p:cNvSpPr>
          <p:nvPr>
            <p:ph type="body" idx="1"/>
          </p:nvPr>
        </p:nvSpPr>
        <p:spPr>
          <a:xfrm>
            <a:off x="311700" y="1152475"/>
            <a:ext cx="5410500" cy="3416400"/>
          </a:xfrm>
          <a:prstGeom prst="rect">
            <a:avLst/>
          </a:prstGeom>
        </p:spPr>
        <p:txBody>
          <a:bodyPr spcFirstLastPara="1" wrap="square" lIns="91425" tIns="91425" rIns="91425" bIns="91425" anchor="t" anchorCtr="0">
            <a:normAutofit fontScale="85000"/>
          </a:bodyPr>
          <a:lstStyle/>
          <a:p>
            <a:pPr marL="457200" lvl="0" indent="-320357" algn="l" rtl="0">
              <a:lnSpc>
                <a:spcPct val="150000"/>
              </a:lnSpc>
              <a:spcBef>
                <a:spcPts val="0"/>
              </a:spcBef>
              <a:spcAft>
                <a:spcPts val="0"/>
              </a:spcAft>
              <a:buClr>
                <a:srgbClr val="101010"/>
              </a:buClr>
              <a:buSzPct val="100000"/>
              <a:buChar char="●"/>
            </a:pPr>
            <a:r>
              <a:rPr lang="de" sz="1700">
                <a:solidFill>
                  <a:srgbClr val="101010"/>
                </a:solidFill>
              </a:rPr>
              <a:t>Education about colonialism largely underrepresented in school curriculum</a:t>
            </a:r>
            <a:endParaRPr sz="1700">
              <a:solidFill>
                <a:srgbClr val="101010"/>
              </a:solidFill>
            </a:endParaRPr>
          </a:p>
          <a:p>
            <a:pPr marL="457200" lvl="0" indent="-320357" algn="l" rtl="0">
              <a:lnSpc>
                <a:spcPct val="150000"/>
              </a:lnSpc>
              <a:spcBef>
                <a:spcPts val="0"/>
              </a:spcBef>
              <a:spcAft>
                <a:spcPts val="0"/>
              </a:spcAft>
              <a:buClr>
                <a:srgbClr val="101010"/>
              </a:buClr>
              <a:buSzPct val="100000"/>
              <a:buChar char="●"/>
            </a:pPr>
            <a:r>
              <a:rPr lang="de" sz="1700">
                <a:solidFill>
                  <a:srgbClr val="101010"/>
                </a:solidFill>
              </a:rPr>
              <a:t>Divided public opinion on acknowledging colonial past</a:t>
            </a:r>
            <a:endParaRPr sz="1700">
              <a:solidFill>
                <a:srgbClr val="101010"/>
              </a:solidFill>
            </a:endParaRPr>
          </a:p>
          <a:p>
            <a:pPr marL="457200" lvl="0" indent="-320357" algn="l" rtl="0">
              <a:lnSpc>
                <a:spcPct val="150000"/>
              </a:lnSpc>
              <a:spcBef>
                <a:spcPts val="0"/>
              </a:spcBef>
              <a:spcAft>
                <a:spcPts val="0"/>
              </a:spcAft>
              <a:buClr>
                <a:srgbClr val="101010"/>
              </a:buClr>
              <a:buSzPct val="100000"/>
              <a:buChar char="●"/>
            </a:pPr>
            <a:r>
              <a:rPr lang="de" sz="1700">
                <a:solidFill>
                  <a:srgbClr val="101010"/>
                </a:solidFill>
              </a:rPr>
              <a:t>Increase of anti-immigrant sentiments in the recent years</a:t>
            </a:r>
            <a:endParaRPr sz="1700">
              <a:solidFill>
                <a:srgbClr val="101010"/>
              </a:solidFill>
            </a:endParaRPr>
          </a:p>
          <a:p>
            <a:pPr marL="914400" lvl="1" indent="-320357" algn="l" rtl="0">
              <a:lnSpc>
                <a:spcPct val="150000"/>
              </a:lnSpc>
              <a:spcBef>
                <a:spcPts val="0"/>
              </a:spcBef>
              <a:spcAft>
                <a:spcPts val="0"/>
              </a:spcAft>
              <a:buClr>
                <a:srgbClr val="101010"/>
              </a:buClr>
              <a:buSzPct val="100000"/>
              <a:buChar char="○"/>
            </a:pPr>
            <a:r>
              <a:rPr lang="de" sz="1700">
                <a:solidFill>
                  <a:srgbClr val="101010"/>
                </a:solidFill>
              </a:rPr>
              <a:t>These sentiments are “largely ignorant of the fact that France’s colonial actions field widespread non-white migration to France” (Waite 2020)</a:t>
            </a:r>
            <a:endParaRPr sz="1700">
              <a:solidFill>
                <a:srgbClr val="101010"/>
              </a:solidFill>
            </a:endParaRPr>
          </a:p>
          <a:p>
            <a:pPr marL="914400" lvl="1" indent="-320357" algn="l" rtl="0">
              <a:lnSpc>
                <a:spcPct val="150000"/>
              </a:lnSpc>
              <a:spcBef>
                <a:spcPts val="0"/>
              </a:spcBef>
              <a:spcAft>
                <a:spcPts val="0"/>
              </a:spcAft>
              <a:buClr>
                <a:srgbClr val="101010"/>
              </a:buClr>
              <a:buSzPct val="100000"/>
              <a:buChar char="○"/>
            </a:pPr>
            <a:r>
              <a:rPr lang="de" sz="1700">
                <a:solidFill>
                  <a:srgbClr val="101010"/>
                </a:solidFill>
              </a:rPr>
              <a:t>Continuation of colonial dualism</a:t>
            </a:r>
            <a:endParaRPr sz="1700">
              <a:solidFill>
                <a:srgbClr val="101010"/>
              </a:solidFill>
            </a:endParaRPr>
          </a:p>
          <a:p>
            <a:pPr marL="457200" lvl="0" indent="-314960" algn="l" rtl="0">
              <a:lnSpc>
                <a:spcPct val="150000"/>
              </a:lnSpc>
              <a:spcBef>
                <a:spcPts val="0"/>
              </a:spcBef>
              <a:spcAft>
                <a:spcPts val="0"/>
              </a:spcAft>
              <a:buClr>
                <a:srgbClr val="101010"/>
              </a:buClr>
              <a:buSzPct val="100000"/>
              <a:buChar char="●"/>
            </a:pPr>
            <a:r>
              <a:rPr lang="de" sz="1600">
                <a:solidFill>
                  <a:srgbClr val="101010"/>
                </a:solidFill>
              </a:rPr>
              <a:t>Anti-racism activists started a broader debate on racism and memory of colonial past</a:t>
            </a:r>
            <a:endParaRPr sz="1600">
              <a:solidFill>
                <a:srgbClr val="101010"/>
              </a:solidFill>
            </a:endParaRPr>
          </a:p>
        </p:txBody>
      </p:sp>
      <p:sp>
        <p:nvSpPr>
          <p:cNvPr id="151" name="Google Shape;151;p26"/>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Falaize et al. 2007, Hargreaves 2015, </a:t>
            </a:r>
            <a:r>
              <a:rPr lang="de" sz="1000" i="1">
                <a:solidFill>
                  <a:srgbClr val="999999"/>
                </a:solidFill>
              </a:rPr>
              <a:t>Le Figaro</a:t>
            </a:r>
            <a:r>
              <a:rPr lang="de" sz="1000">
                <a:solidFill>
                  <a:srgbClr val="999999"/>
                </a:solidFill>
              </a:rPr>
              <a:t> 2017, Lotem 2016a, Lotem 2016b, Waite 2020</a:t>
            </a:r>
            <a:endParaRPr sz="1000">
              <a:solidFill>
                <a:srgbClr val="999999"/>
              </a:solidFill>
            </a:endParaRPr>
          </a:p>
        </p:txBody>
      </p:sp>
      <p:sp>
        <p:nvSpPr>
          <p:cNvPr id="152" name="Google Shape;152;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13</a:t>
            </a:fld>
            <a:endParaRPr b="1">
              <a:solidFill>
                <a:srgbClr val="101010"/>
              </a:solidFill>
              <a:latin typeface="Playfair Display"/>
              <a:ea typeface="Playfair Display"/>
              <a:cs typeface="Playfair Display"/>
              <a:sym typeface="Playfair Display"/>
            </a:endParaRPr>
          </a:p>
        </p:txBody>
      </p:sp>
      <p:pic>
        <p:nvPicPr>
          <p:cNvPr id="153" name="Google Shape;153;p26"/>
          <p:cNvPicPr preferRelativeResize="0"/>
          <p:nvPr/>
        </p:nvPicPr>
        <p:blipFill rotWithShape="1">
          <a:blip r:embed="rId3">
            <a:alphaModFix/>
          </a:blip>
          <a:srcRect l="13023" r="18684"/>
          <a:stretch/>
        </p:blipFill>
        <p:spPr>
          <a:xfrm>
            <a:off x="5818600" y="1437563"/>
            <a:ext cx="2753900" cy="22683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14</a:t>
            </a:fld>
            <a:endParaRPr b="1">
              <a:solidFill>
                <a:srgbClr val="101010"/>
              </a:solidFill>
              <a:latin typeface="Playfair Display"/>
              <a:ea typeface="Playfair Display"/>
              <a:cs typeface="Playfair Display"/>
              <a:sym typeface="Playfair Display"/>
            </a:endParaRPr>
          </a:p>
        </p:txBody>
      </p:sp>
      <p:sp>
        <p:nvSpPr>
          <p:cNvPr id="159" name="Google Shape;159;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lnSpc>
                <a:spcPct val="150000"/>
              </a:lnSpc>
              <a:spcBef>
                <a:spcPts val="0"/>
              </a:spcBef>
              <a:spcAft>
                <a:spcPts val="0"/>
              </a:spcAft>
              <a:buNone/>
            </a:pPr>
            <a:r>
              <a:rPr lang="de" b="1">
                <a:solidFill>
                  <a:srgbClr val="101010"/>
                </a:solidFill>
                <a:latin typeface="Times New Roman"/>
                <a:ea typeface="Times New Roman"/>
                <a:cs typeface="Times New Roman"/>
                <a:sym typeface="Times New Roman"/>
              </a:rPr>
              <a:t>IV. Economic Aspects</a:t>
            </a:r>
            <a:endParaRPr b="1">
              <a:solidFill>
                <a:srgbClr val="101010"/>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de" sz="2000">
                <a:solidFill>
                  <a:srgbClr val="101010"/>
                </a:solidFill>
              </a:rPr>
              <a:t>The Case of the CFA Franc Zone</a:t>
            </a:r>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3"/>
        <p:cNvGrpSpPr/>
        <p:nvPr/>
      </p:nvGrpSpPr>
      <p:grpSpPr>
        <a:xfrm>
          <a:off x="0" y="0"/>
          <a:ext cx="0" cy="0"/>
          <a:chOff x="0" y="0"/>
          <a:chExt cx="0" cy="0"/>
        </a:xfrm>
      </p:grpSpPr>
      <p:sp>
        <p:nvSpPr>
          <p:cNvPr id="164" name="Google Shape;164;p28"/>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101010"/>
                </a:solidFill>
                <a:latin typeface="Times New Roman"/>
                <a:ea typeface="Times New Roman"/>
                <a:cs typeface="Times New Roman"/>
                <a:sym typeface="Times New Roman"/>
              </a:rPr>
              <a:t>III. Economy</a:t>
            </a:r>
            <a:endParaRPr b="1">
              <a:solidFill>
                <a:srgbClr val="101010"/>
              </a:solidFill>
              <a:latin typeface="Times New Roman"/>
              <a:ea typeface="Times New Roman"/>
              <a:cs typeface="Times New Roman"/>
              <a:sym typeface="Times New Roman"/>
            </a:endParaRPr>
          </a:p>
        </p:txBody>
      </p:sp>
      <p:sp>
        <p:nvSpPr>
          <p:cNvPr id="165" name="Google Shape;165;p28"/>
          <p:cNvSpPr txBox="1">
            <a:spLocks noGrp="1"/>
          </p:cNvSpPr>
          <p:nvPr>
            <p:ph type="body" idx="4294967295"/>
          </p:nvPr>
        </p:nvSpPr>
        <p:spPr>
          <a:xfrm>
            <a:off x="311700" y="1146000"/>
            <a:ext cx="8520600" cy="3416400"/>
          </a:xfrm>
          <a:prstGeom prst="rect">
            <a:avLst/>
          </a:prstGeom>
        </p:spPr>
        <p:txBody>
          <a:bodyPr spcFirstLastPara="1" wrap="square" lIns="91425" tIns="91425" rIns="91425" bIns="91425" anchor="t" anchorCtr="0">
            <a:normAutofit/>
          </a:bodyPr>
          <a:lstStyle/>
          <a:p>
            <a:pPr marL="457200" lvl="0" indent="0" algn="l" rtl="0">
              <a:lnSpc>
                <a:spcPct val="150000"/>
              </a:lnSpc>
              <a:spcBef>
                <a:spcPts val="0"/>
              </a:spcBef>
              <a:spcAft>
                <a:spcPts val="0"/>
              </a:spcAft>
              <a:buNone/>
            </a:pPr>
            <a:r>
              <a:rPr lang="de" sz="1400" b="1">
                <a:solidFill>
                  <a:srgbClr val="000000"/>
                </a:solidFill>
              </a:rPr>
              <a:t>1. </a:t>
            </a:r>
            <a:r>
              <a:rPr lang="de" sz="1600" b="1">
                <a:solidFill>
                  <a:srgbClr val="000000"/>
                </a:solidFill>
              </a:rPr>
              <a:t>The Case of CFA Franc:</a:t>
            </a:r>
            <a:endParaRPr sz="1600" b="1">
              <a:solidFill>
                <a:srgbClr val="000000"/>
              </a:solidFill>
            </a:endParaRPr>
          </a:p>
          <a:p>
            <a:pPr marL="914400" lvl="0" indent="-317500" algn="l" rtl="0">
              <a:lnSpc>
                <a:spcPct val="150000"/>
              </a:lnSpc>
              <a:spcBef>
                <a:spcPts val="0"/>
              </a:spcBef>
              <a:spcAft>
                <a:spcPts val="0"/>
              </a:spcAft>
              <a:buClr>
                <a:srgbClr val="000000"/>
              </a:buClr>
              <a:buSzPts val="1400"/>
              <a:buAutoNum type="alphaUcPeriod"/>
            </a:pPr>
            <a:r>
              <a:rPr lang="de" sz="1400">
                <a:solidFill>
                  <a:srgbClr val="000000"/>
                </a:solidFill>
              </a:rPr>
              <a:t>Understanding the CFA Franc.</a:t>
            </a:r>
            <a:endParaRPr sz="1400">
              <a:solidFill>
                <a:srgbClr val="000000"/>
              </a:solidFill>
            </a:endParaRPr>
          </a:p>
          <a:p>
            <a:pPr marL="914400" lvl="0" indent="-317500" algn="l" rtl="0">
              <a:lnSpc>
                <a:spcPct val="150000"/>
              </a:lnSpc>
              <a:spcBef>
                <a:spcPts val="0"/>
              </a:spcBef>
              <a:spcAft>
                <a:spcPts val="0"/>
              </a:spcAft>
              <a:buClr>
                <a:srgbClr val="000000"/>
              </a:buClr>
              <a:buSzPts val="1400"/>
              <a:buAutoNum type="alphaUcPeriod"/>
            </a:pPr>
            <a:r>
              <a:rPr lang="de" sz="1400">
                <a:solidFill>
                  <a:srgbClr val="000000"/>
                </a:solidFill>
              </a:rPr>
              <a:t>The Pros and Cons of CFA Franc.</a:t>
            </a:r>
            <a:endParaRPr sz="1400">
              <a:solidFill>
                <a:srgbClr val="000000"/>
              </a:solidFill>
            </a:endParaRPr>
          </a:p>
          <a:p>
            <a:pPr marL="0" lvl="0" indent="0" algn="l" rtl="0">
              <a:lnSpc>
                <a:spcPct val="150000"/>
              </a:lnSpc>
              <a:spcBef>
                <a:spcPts val="0"/>
              </a:spcBef>
              <a:spcAft>
                <a:spcPts val="0"/>
              </a:spcAft>
              <a:buNone/>
            </a:pPr>
            <a:r>
              <a:rPr lang="de" sz="1400">
                <a:solidFill>
                  <a:srgbClr val="000000"/>
                </a:solidFill>
              </a:rPr>
              <a:t>       </a:t>
            </a:r>
            <a:endParaRPr sz="1400">
              <a:solidFill>
                <a:srgbClr val="000000"/>
              </a:solidFill>
            </a:endParaRPr>
          </a:p>
          <a:p>
            <a:pPr marL="457200" lvl="0" indent="0" algn="l" rtl="0">
              <a:lnSpc>
                <a:spcPct val="150000"/>
              </a:lnSpc>
              <a:spcBef>
                <a:spcPts val="0"/>
              </a:spcBef>
              <a:spcAft>
                <a:spcPts val="0"/>
              </a:spcAft>
              <a:buNone/>
            </a:pPr>
            <a:r>
              <a:rPr lang="de" sz="1400" b="1">
                <a:solidFill>
                  <a:srgbClr val="000000"/>
                </a:solidFill>
              </a:rPr>
              <a:t>2. </a:t>
            </a:r>
            <a:r>
              <a:rPr lang="de" sz="1600" b="1">
                <a:solidFill>
                  <a:srgbClr val="000000"/>
                </a:solidFill>
              </a:rPr>
              <a:t>Why France benefits from CFA Franc.</a:t>
            </a:r>
            <a:endParaRPr sz="1600" b="1">
              <a:solidFill>
                <a:srgbClr val="000000"/>
              </a:solidFill>
            </a:endParaRPr>
          </a:p>
          <a:p>
            <a:pPr marL="914400" lvl="0" indent="-317500" algn="l" rtl="0">
              <a:lnSpc>
                <a:spcPct val="150000"/>
              </a:lnSpc>
              <a:spcBef>
                <a:spcPts val="0"/>
              </a:spcBef>
              <a:spcAft>
                <a:spcPts val="0"/>
              </a:spcAft>
              <a:buClr>
                <a:srgbClr val="000000"/>
              </a:buClr>
              <a:buSzPts val="1400"/>
              <a:buAutoNum type="alphaUcPeriod"/>
            </a:pPr>
            <a:r>
              <a:rPr lang="de" sz="1400">
                <a:solidFill>
                  <a:srgbClr val="000000"/>
                </a:solidFill>
              </a:rPr>
              <a:t>Big African money in France’s Banks</a:t>
            </a:r>
            <a:endParaRPr sz="1400">
              <a:solidFill>
                <a:srgbClr val="000000"/>
              </a:solidFill>
            </a:endParaRPr>
          </a:p>
          <a:p>
            <a:pPr marL="914400" lvl="0" indent="-317500" algn="l" rtl="0">
              <a:lnSpc>
                <a:spcPct val="150000"/>
              </a:lnSpc>
              <a:spcBef>
                <a:spcPts val="0"/>
              </a:spcBef>
              <a:spcAft>
                <a:spcPts val="0"/>
              </a:spcAft>
              <a:buClr>
                <a:srgbClr val="000000"/>
              </a:buClr>
              <a:buSzPts val="1400"/>
              <a:buAutoNum type="alphaUcPeriod"/>
            </a:pPr>
            <a:r>
              <a:rPr lang="de" sz="1400">
                <a:solidFill>
                  <a:srgbClr val="000000"/>
                </a:solidFill>
              </a:rPr>
              <a:t>An exercise of neo-colonisation.</a:t>
            </a:r>
            <a:endParaRPr sz="1400">
              <a:solidFill>
                <a:srgbClr val="000000"/>
              </a:solidFill>
            </a:endParaRPr>
          </a:p>
          <a:p>
            <a:pPr marL="457200" lvl="0" indent="0" algn="l" rtl="0">
              <a:lnSpc>
                <a:spcPct val="150000"/>
              </a:lnSpc>
              <a:spcBef>
                <a:spcPts val="0"/>
              </a:spcBef>
              <a:spcAft>
                <a:spcPts val="1200"/>
              </a:spcAft>
              <a:buNone/>
            </a:pPr>
            <a:endParaRPr sz="1600">
              <a:solidFill>
                <a:srgbClr val="274E13"/>
              </a:solidFill>
              <a:latin typeface="Times New Roman"/>
              <a:ea typeface="Times New Roman"/>
              <a:cs typeface="Times New Roman"/>
              <a:sym typeface="Times New Roman"/>
            </a:endParaRPr>
          </a:p>
        </p:txBody>
      </p:sp>
      <p:sp>
        <p:nvSpPr>
          <p:cNvPr id="166" name="Google Shape;166;p28"/>
          <p:cNvSpPr txBox="1"/>
          <p:nvPr/>
        </p:nvSpPr>
        <p:spPr>
          <a:xfrm>
            <a:off x="5133424" y="3754700"/>
            <a:ext cx="38208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900">
                <a:solidFill>
                  <a:schemeClr val="lt1"/>
                </a:solidFill>
              </a:rPr>
              <a:t>Image: medium.com</a:t>
            </a:r>
            <a:endParaRPr sz="900">
              <a:solidFill>
                <a:schemeClr val="lt1"/>
              </a:solidFill>
            </a:endParaRPr>
          </a:p>
        </p:txBody>
      </p:sp>
      <p:sp>
        <p:nvSpPr>
          <p:cNvPr id="167" name="Google Shape;16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a:t>15</a:t>
            </a:fld>
            <a:endParaRPr/>
          </a:p>
        </p:txBody>
      </p:sp>
      <p:pic>
        <p:nvPicPr>
          <p:cNvPr id="168" name="Google Shape;168;p28"/>
          <p:cNvPicPr preferRelativeResize="0"/>
          <p:nvPr/>
        </p:nvPicPr>
        <p:blipFill>
          <a:blip r:embed="rId3">
            <a:alphaModFix/>
          </a:blip>
          <a:stretch>
            <a:fillRect/>
          </a:stretch>
        </p:blipFill>
        <p:spPr>
          <a:xfrm>
            <a:off x="5133450" y="713250"/>
            <a:ext cx="3820800" cy="3074051"/>
          </a:xfrm>
          <a:prstGeom prst="rect">
            <a:avLst/>
          </a:prstGeom>
          <a:noFill/>
          <a:ln>
            <a:noFill/>
          </a:ln>
        </p:spPr>
      </p:pic>
      <p:sp>
        <p:nvSpPr>
          <p:cNvPr id="169" name="Google Shape;169;p28"/>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See bibliography</a:t>
            </a:r>
            <a:endParaRPr sz="1000">
              <a:solidFill>
                <a:srgbClr val="9999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632875"/>
            <a:ext cx="8520600" cy="559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990"/>
              <a:buNone/>
            </a:pPr>
            <a:r>
              <a:rPr lang="de" sz="2500" b="1">
                <a:solidFill>
                  <a:srgbClr val="000000"/>
                </a:solidFill>
                <a:latin typeface="Playfair Display"/>
                <a:ea typeface="Playfair Display"/>
                <a:cs typeface="Playfair Display"/>
                <a:sym typeface="Playfair Display"/>
              </a:rPr>
              <a:t>Understanding the CFA Franc</a:t>
            </a:r>
            <a:endParaRPr sz="2500" b="1">
              <a:solidFill>
                <a:srgbClr val="6AA84F"/>
              </a:solidFill>
              <a:latin typeface="Playfair Display"/>
              <a:ea typeface="Playfair Display"/>
              <a:cs typeface="Playfair Display"/>
              <a:sym typeface="Playfair Display"/>
            </a:endParaRPr>
          </a:p>
          <a:p>
            <a:pPr marL="0" lvl="0" indent="0" algn="l" rtl="0">
              <a:spcBef>
                <a:spcPts val="0"/>
              </a:spcBef>
              <a:spcAft>
                <a:spcPts val="0"/>
              </a:spcAft>
              <a:buSzPts val="990"/>
              <a:buNone/>
            </a:pPr>
            <a:endParaRPr sz="2520"/>
          </a:p>
        </p:txBody>
      </p:sp>
      <p:sp>
        <p:nvSpPr>
          <p:cNvPr id="175" name="Google Shape;175;p29"/>
          <p:cNvSpPr txBox="1">
            <a:spLocks noGrp="1"/>
          </p:cNvSpPr>
          <p:nvPr>
            <p:ph type="body" idx="1"/>
          </p:nvPr>
        </p:nvSpPr>
        <p:spPr>
          <a:xfrm>
            <a:off x="311700" y="1152475"/>
            <a:ext cx="5999700" cy="3729900"/>
          </a:xfrm>
          <a:prstGeom prst="rect">
            <a:avLst/>
          </a:prstGeom>
        </p:spPr>
        <p:txBody>
          <a:bodyPr spcFirstLastPara="1" wrap="square" lIns="91425" tIns="91425" rIns="91425" bIns="91425" anchor="ctr" anchorCtr="0">
            <a:normAutofit/>
          </a:bodyPr>
          <a:lstStyle/>
          <a:p>
            <a:pPr marL="457200" lvl="0" indent="-330200" algn="l" rtl="0">
              <a:lnSpc>
                <a:spcPct val="150000"/>
              </a:lnSpc>
              <a:spcBef>
                <a:spcPts val="1200"/>
              </a:spcBef>
              <a:spcAft>
                <a:spcPts val="0"/>
              </a:spcAft>
              <a:buClr>
                <a:srgbClr val="000000"/>
              </a:buClr>
              <a:buSzPts val="1600"/>
              <a:buChar char="●"/>
            </a:pPr>
            <a:r>
              <a:rPr lang="de" sz="1600">
                <a:solidFill>
                  <a:srgbClr val="000000"/>
                </a:solidFill>
              </a:rPr>
              <a:t>The CFA franc, backed by the French treasury and pegged to the Euro.        </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de" sz="1600">
                <a:solidFill>
                  <a:srgbClr val="000000"/>
                </a:solidFill>
              </a:rPr>
              <a:t>One Euro equals 655.96                                                                                                   </a:t>
            </a:r>
            <a:endParaRPr sz="1600">
              <a:solidFill>
                <a:srgbClr val="000000"/>
              </a:solidFill>
            </a:endParaRPr>
          </a:p>
          <a:p>
            <a:pPr marL="457200" lvl="0" indent="-330200" algn="l" rtl="0">
              <a:lnSpc>
                <a:spcPct val="150000"/>
              </a:lnSpc>
              <a:spcBef>
                <a:spcPts val="0"/>
              </a:spcBef>
              <a:spcAft>
                <a:spcPts val="0"/>
              </a:spcAft>
              <a:buClr>
                <a:srgbClr val="000000"/>
              </a:buClr>
              <a:buSzPts val="1600"/>
              <a:buChar char="●"/>
            </a:pPr>
            <a:r>
              <a:rPr lang="de" sz="1600">
                <a:solidFill>
                  <a:srgbClr val="000000"/>
                </a:solidFill>
              </a:rPr>
              <a:t>Between 1945 and 1958, CFA stood for colonies françaises d'Afrique, referring to former African colonies of France. Between 1958 and the independence of the nations using the CFA in the early 1960s, it stood for communauté françaises d'Afrique (French Community of Africa).</a:t>
            </a:r>
            <a:endParaRPr sz="1600"/>
          </a:p>
        </p:txBody>
      </p:sp>
      <p:sp>
        <p:nvSpPr>
          <p:cNvPr id="176" name="Google Shape;17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a:t>16</a:t>
            </a:fld>
            <a:endParaRPr/>
          </a:p>
        </p:txBody>
      </p:sp>
      <p:pic>
        <p:nvPicPr>
          <p:cNvPr id="177" name="Google Shape;177;p29" descr="www.delcampe.net"/>
          <p:cNvPicPr preferRelativeResize="0"/>
          <p:nvPr/>
        </p:nvPicPr>
        <p:blipFill>
          <a:blip r:embed="rId3">
            <a:alphaModFix/>
          </a:blip>
          <a:stretch>
            <a:fillRect/>
          </a:stretch>
        </p:blipFill>
        <p:spPr>
          <a:xfrm>
            <a:off x="6324575" y="964124"/>
            <a:ext cx="2302751" cy="1602726"/>
          </a:xfrm>
          <a:prstGeom prst="rect">
            <a:avLst/>
          </a:prstGeom>
          <a:noFill/>
          <a:ln>
            <a:noFill/>
          </a:ln>
        </p:spPr>
      </p:pic>
      <p:sp>
        <p:nvSpPr>
          <p:cNvPr id="178" name="Google Shape;178;p29"/>
          <p:cNvSpPr txBox="1"/>
          <p:nvPr/>
        </p:nvSpPr>
        <p:spPr>
          <a:xfrm>
            <a:off x="6324575" y="2552550"/>
            <a:ext cx="2302800" cy="323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1200"/>
              </a:spcAft>
              <a:buNone/>
            </a:pPr>
            <a:r>
              <a:rPr lang="de" sz="900"/>
              <a:t>Image: www.delcampe.net</a:t>
            </a:r>
            <a:endParaRPr sz="900"/>
          </a:p>
        </p:txBody>
      </p:sp>
      <p:sp>
        <p:nvSpPr>
          <p:cNvPr id="179" name="Google Shape;179;p29"/>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See bibliography</a:t>
            </a:r>
            <a:endParaRPr sz="1000">
              <a:solidFill>
                <a:srgbClr val="9999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a:t>17</a:t>
            </a:fld>
            <a:endParaRPr/>
          </a:p>
        </p:txBody>
      </p:sp>
      <p:sp>
        <p:nvSpPr>
          <p:cNvPr id="185" name="Google Shape;18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de" sz="2500" b="1">
                <a:solidFill>
                  <a:srgbClr val="000000"/>
                </a:solidFill>
                <a:latin typeface="Times New Roman"/>
                <a:ea typeface="Times New Roman"/>
                <a:cs typeface="Times New Roman"/>
                <a:sym typeface="Times New Roman"/>
              </a:rPr>
              <a:t>The Pros and Cons of CFA Franc</a:t>
            </a:r>
            <a:endParaRPr sz="2500" b="1">
              <a:latin typeface="Times New Roman"/>
              <a:ea typeface="Times New Roman"/>
              <a:cs typeface="Times New Roman"/>
              <a:sym typeface="Times New Roman"/>
            </a:endParaRPr>
          </a:p>
        </p:txBody>
      </p:sp>
      <p:sp>
        <p:nvSpPr>
          <p:cNvPr id="186" name="Google Shape;186;p3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00" i="1">
                <a:solidFill>
                  <a:schemeClr val="lt1"/>
                </a:solidFill>
              </a:rPr>
              <a:t>Advantages:</a:t>
            </a:r>
            <a:endParaRPr sz="1700" i="1">
              <a:solidFill>
                <a:schemeClr val="lt1"/>
              </a:solidFill>
            </a:endParaRPr>
          </a:p>
          <a:p>
            <a:pPr marL="457200" lvl="0" indent="-317500" algn="l" rtl="0">
              <a:spcBef>
                <a:spcPts val="1200"/>
              </a:spcBef>
              <a:spcAft>
                <a:spcPts val="0"/>
              </a:spcAft>
              <a:buClr>
                <a:schemeClr val="lt1"/>
              </a:buClr>
              <a:buSzPts val="1400"/>
              <a:buChar char="●"/>
            </a:pPr>
            <a:r>
              <a:rPr lang="de">
                <a:solidFill>
                  <a:schemeClr val="lt1"/>
                </a:solidFill>
              </a:rPr>
              <a:t>Low inflation rate, </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Stable exchange rate</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Economic trade between Fran zone and France</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Facility of trade among Franc zone (Shared Currency)</a:t>
            </a:r>
            <a:endParaRPr>
              <a:solidFill>
                <a:schemeClr val="lt1"/>
              </a:solidFill>
            </a:endParaRPr>
          </a:p>
        </p:txBody>
      </p:sp>
      <p:sp>
        <p:nvSpPr>
          <p:cNvPr id="187" name="Google Shape;187;p30"/>
          <p:cNvSpPr txBox="1">
            <a:spLocks noGrp="1"/>
          </p:cNvSpPr>
          <p:nvPr>
            <p:ph type="body" idx="2"/>
          </p:nvPr>
        </p:nvSpPr>
        <p:spPr>
          <a:xfrm>
            <a:off x="4649550" y="11322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i="1">
                <a:solidFill>
                  <a:schemeClr val="lt1"/>
                </a:solidFill>
              </a:rPr>
              <a:t>Disadvantages:</a:t>
            </a:r>
            <a:endParaRPr sz="1600" i="1">
              <a:solidFill>
                <a:schemeClr val="lt1"/>
              </a:solidFill>
            </a:endParaRPr>
          </a:p>
          <a:p>
            <a:pPr marL="457200" lvl="0" indent="-317500" algn="l" rtl="0">
              <a:spcBef>
                <a:spcPts val="1200"/>
              </a:spcBef>
              <a:spcAft>
                <a:spcPts val="0"/>
              </a:spcAft>
              <a:buClr>
                <a:schemeClr val="lt1"/>
              </a:buClr>
              <a:buSzPts val="1400"/>
              <a:buChar char="●"/>
            </a:pPr>
            <a:r>
              <a:rPr lang="de">
                <a:solidFill>
                  <a:schemeClr val="lt1"/>
                </a:solidFill>
              </a:rPr>
              <a:t>Difficult to grow while Paris controls the money supply, </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Financial regulations</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Banking Activities</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Budgetary and economic policies. </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Democratic movements. </a:t>
            </a:r>
            <a:endParaRPr>
              <a:solidFill>
                <a:schemeClr val="lt1"/>
              </a:solidFill>
            </a:endParaRPr>
          </a:p>
          <a:p>
            <a:pPr marL="457200" lvl="0" indent="-317500" algn="l" rtl="0">
              <a:spcBef>
                <a:spcPts val="0"/>
              </a:spcBef>
              <a:spcAft>
                <a:spcPts val="0"/>
              </a:spcAft>
              <a:buClr>
                <a:schemeClr val="lt1"/>
              </a:buClr>
              <a:buSzPts val="1400"/>
              <a:buChar char="●"/>
            </a:pPr>
            <a:r>
              <a:rPr lang="de">
                <a:solidFill>
                  <a:schemeClr val="lt1"/>
                </a:solidFill>
              </a:rPr>
              <a:t>Immigration</a:t>
            </a:r>
            <a:endParaRPr>
              <a:solidFill>
                <a:schemeClr val="lt1"/>
              </a:solidFill>
            </a:endParaRPr>
          </a:p>
        </p:txBody>
      </p:sp>
      <p:pic>
        <p:nvPicPr>
          <p:cNvPr id="188" name="Google Shape;188;p30"/>
          <p:cNvPicPr preferRelativeResize="0"/>
          <p:nvPr/>
        </p:nvPicPr>
        <p:blipFill>
          <a:blip r:embed="rId3">
            <a:alphaModFix/>
          </a:blip>
          <a:stretch>
            <a:fillRect/>
          </a:stretch>
        </p:blipFill>
        <p:spPr>
          <a:xfrm>
            <a:off x="552525" y="3616525"/>
            <a:ext cx="8147226" cy="1231774"/>
          </a:xfrm>
          <a:prstGeom prst="rect">
            <a:avLst/>
          </a:prstGeom>
          <a:noFill/>
          <a:ln>
            <a:noFill/>
          </a:ln>
        </p:spPr>
      </p:pic>
      <p:sp>
        <p:nvSpPr>
          <p:cNvPr id="189" name="Google Shape;189;p30"/>
          <p:cNvSpPr txBox="1"/>
          <p:nvPr/>
        </p:nvSpPr>
        <p:spPr>
          <a:xfrm>
            <a:off x="972591" y="48430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See bibliography</a:t>
            </a:r>
            <a:endParaRPr sz="1000">
              <a:solidFill>
                <a:srgbClr val="99999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de" sz="2500" b="1">
                <a:solidFill>
                  <a:srgbClr val="000000"/>
                </a:solidFill>
                <a:latin typeface="Times New Roman"/>
                <a:ea typeface="Times New Roman"/>
                <a:cs typeface="Times New Roman"/>
                <a:sym typeface="Times New Roman"/>
              </a:rPr>
              <a:t>Big African money in France’s Banks</a:t>
            </a:r>
            <a:endParaRPr sz="2500" b="1">
              <a:latin typeface="Times New Roman"/>
              <a:ea typeface="Times New Roman"/>
              <a:cs typeface="Times New Roman"/>
              <a:sym typeface="Times New Roman"/>
            </a:endParaRPr>
          </a:p>
        </p:txBody>
      </p:sp>
      <p:sp>
        <p:nvSpPr>
          <p:cNvPr id="195" name="Google Shape;195;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457200" lvl="0" indent="-330200" algn="l" rtl="0">
              <a:lnSpc>
                <a:spcPct val="106999"/>
              </a:lnSpc>
              <a:spcBef>
                <a:spcPts val="1200"/>
              </a:spcBef>
              <a:spcAft>
                <a:spcPts val="0"/>
              </a:spcAft>
              <a:buClr>
                <a:srgbClr val="222222"/>
              </a:buClr>
              <a:buSzPts val="1600"/>
              <a:buChar char="●"/>
            </a:pPr>
            <a:r>
              <a:rPr lang="de" sz="1600">
                <a:solidFill>
                  <a:srgbClr val="222222"/>
                </a:solidFill>
              </a:rPr>
              <a:t>Jacques Chirac: “We have to be honest and acknowledge that a big part of the money in our banks comes precisely from the exploitation of the African continent.”</a:t>
            </a:r>
            <a:endParaRPr sz="1600">
              <a:solidFill>
                <a:srgbClr val="222222"/>
              </a:solidFill>
            </a:endParaRPr>
          </a:p>
          <a:p>
            <a:pPr marL="457200" lvl="0" indent="-330200" algn="l" rtl="0">
              <a:lnSpc>
                <a:spcPct val="106999"/>
              </a:lnSpc>
              <a:spcBef>
                <a:spcPts val="0"/>
              </a:spcBef>
              <a:spcAft>
                <a:spcPts val="0"/>
              </a:spcAft>
              <a:buClr>
                <a:srgbClr val="222222"/>
              </a:buClr>
              <a:buSzPts val="1600"/>
              <a:buChar char="●"/>
            </a:pPr>
            <a:r>
              <a:rPr lang="de" sz="1600">
                <a:solidFill>
                  <a:srgbClr val="222222"/>
                </a:solidFill>
              </a:rPr>
              <a:t>Each country concedes to the continued use of a central “Bank of Issue” which will house over 80% of each nation’s foreign exchange reserve in an “operations account” completely controlled by the French Treasury. </a:t>
            </a:r>
            <a:endParaRPr sz="1600">
              <a:solidFill>
                <a:srgbClr val="222222"/>
              </a:solidFill>
            </a:endParaRPr>
          </a:p>
        </p:txBody>
      </p:sp>
      <p:sp>
        <p:nvSpPr>
          <p:cNvPr id="196" name="Google Shape;19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a:t>18</a:t>
            </a:fld>
            <a:endParaRPr/>
          </a:p>
        </p:txBody>
      </p:sp>
      <p:pic>
        <p:nvPicPr>
          <p:cNvPr id="197" name="Google Shape;197;p31"/>
          <p:cNvPicPr preferRelativeResize="0"/>
          <p:nvPr/>
        </p:nvPicPr>
        <p:blipFill>
          <a:blip r:embed="rId3">
            <a:alphaModFix/>
          </a:blip>
          <a:stretch>
            <a:fillRect/>
          </a:stretch>
        </p:blipFill>
        <p:spPr>
          <a:xfrm>
            <a:off x="4947450" y="1268050"/>
            <a:ext cx="3810000" cy="2857500"/>
          </a:xfrm>
          <a:prstGeom prst="rect">
            <a:avLst/>
          </a:prstGeom>
          <a:noFill/>
          <a:ln>
            <a:noFill/>
          </a:ln>
        </p:spPr>
      </p:pic>
      <p:sp>
        <p:nvSpPr>
          <p:cNvPr id="198" name="Google Shape;198;p31"/>
          <p:cNvSpPr txBox="1">
            <a:spLocks noGrp="1"/>
          </p:cNvSpPr>
          <p:nvPr>
            <p:ph type="body" idx="2"/>
          </p:nvPr>
        </p:nvSpPr>
        <p:spPr>
          <a:xfrm>
            <a:off x="6268925" y="1736800"/>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de" sz="900">
                <a:solidFill>
                  <a:schemeClr val="lt1"/>
                </a:solidFill>
              </a:rPr>
              <a:t>Image: France 24</a:t>
            </a:r>
            <a:endParaRPr sz="900">
              <a:solidFill>
                <a:schemeClr val="lt1"/>
              </a:solidFill>
            </a:endParaRPr>
          </a:p>
        </p:txBody>
      </p:sp>
      <p:sp>
        <p:nvSpPr>
          <p:cNvPr id="199" name="Google Shape;199;p31"/>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See bibliography</a:t>
            </a:r>
            <a:endParaRPr sz="1000">
              <a:solidFill>
                <a:srgbClr val="99999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271500" y="414875"/>
            <a:ext cx="8520600" cy="5727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1200"/>
              </a:spcAft>
              <a:buNone/>
            </a:pPr>
            <a:r>
              <a:rPr lang="de" sz="2500" b="1">
                <a:solidFill>
                  <a:srgbClr val="000000"/>
                </a:solidFill>
                <a:latin typeface="Times New Roman"/>
                <a:ea typeface="Times New Roman"/>
                <a:cs typeface="Times New Roman"/>
                <a:sym typeface="Times New Roman"/>
              </a:rPr>
              <a:t>An exercise of Neo-Colonisation</a:t>
            </a:r>
            <a:endParaRPr sz="2500">
              <a:latin typeface="Times New Roman"/>
              <a:ea typeface="Times New Roman"/>
              <a:cs typeface="Times New Roman"/>
              <a:sym typeface="Times New Roman"/>
            </a:endParaRPr>
          </a:p>
        </p:txBody>
      </p:sp>
      <p:sp>
        <p:nvSpPr>
          <p:cNvPr id="205" name="Google Shape;205;p32"/>
          <p:cNvSpPr txBox="1">
            <a:spLocks noGrp="1"/>
          </p:cNvSpPr>
          <p:nvPr>
            <p:ph type="body" idx="1"/>
          </p:nvPr>
        </p:nvSpPr>
        <p:spPr>
          <a:xfrm>
            <a:off x="311700" y="1453850"/>
            <a:ext cx="3999900" cy="34164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1200"/>
              </a:spcBef>
              <a:spcAft>
                <a:spcPts val="0"/>
              </a:spcAft>
              <a:buNone/>
            </a:pPr>
            <a:r>
              <a:rPr lang="de" sz="1500">
                <a:solidFill>
                  <a:srgbClr val="000000"/>
                </a:solidFill>
              </a:rPr>
              <a:t>France's mammoth Elf corruption case, probably the biggest political and corporate sleaze scandal to hit a western democracy since World War II.</a:t>
            </a:r>
            <a:endParaRPr sz="1500">
              <a:solidFill>
                <a:srgbClr val="000000"/>
              </a:solidFill>
            </a:endParaRPr>
          </a:p>
          <a:p>
            <a:pPr marL="0" lvl="0" indent="0" algn="l" rtl="0">
              <a:lnSpc>
                <a:spcPct val="150000"/>
              </a:lnSpc>
              <a:spcBef>
                <a:spcPts val="1200"/>
              </a:spcBef>
              <a:spcAft>
                <a:spcPts val="0"/>
              </a:spcAft>
              <a:buNone/>
            </a:pPr>
            <a:endParaRPr sz="1500" b="1">
              <a:solidFill>
                <a:srgbClr val="000000"/>
              </a:solidFill>
            </a:endParaRPr>
          </a:p>
          <a:p>
            <a:pPr marL="0" lvl="0" indent="0" algn="l" rtl="0">
              <a:lnSpc>
                <a:spcPct val="150000"/>
              </a:lnSpc>
              <a:spcBef>
                <a:spcPts val="1200"/>
              </a:spcBef>
              <a:spcAft>
                <a:spcPts val="0"/>
              </a:spcAft>
              <a:buNone/>
            </a:pPr>
            <a:r>
              <a:rPr lang="de" sz="1500" b="1">
                <a:solidFill>
                  <a:srgbClr val="000000"/>
                </a:solidFill>
              </a:rPr>
              <a:t>                                                 </a:t>
            </a:r>
            <a:endParaRPr sz="1500" b="1">
              <a:solidFill>
                <a:srgbClr val="000000"/>
              </a:solidFill>
            </a:endParaRPr>
          </a:p>
          <a:p>
            <a:pPr marL="0" lvl="0" indent="0" algn="l" rtl="0">
              <a:lnSpc>
                <a:spcPct val="150000"/>
              </a:lnSpc>
              <a:spcBef>
                <a:spcPts val="1200"/>
              </a:spcBef>
              <a:spcAft>
                <a:spcPts val="0"/>
              </a:spcAft>
              <a:buNone/>
            </a:pPr>
            <a:endParaRPr sz="1500" b="1">
              <a:solidFill>
                <a:srgbClr val="000000"/>
              </a:solidFill>
            </a:endParaRPr>
          </a:p>
          <a:p>
            <a:pPr marL="0" lvl="0" indent="0" algn="l" rtl="0">
              <a:lnSpc>
                <a:spcPct val="150000"/>
              </a:lnSpc>
              <a:spcBef>
                <a:spcPts val="1200"/>
              </a:spcBef>
              <a:spcAft>
                <a:spcPts val="0"/>
              </a:spcAft>
              <a:buNone/>
            </a:pPr>
            <a:endParaRPr sz="1500" b="1">
              <a:solidFill>
                <a:srgbClr val="000000"/>
              </a:solidFill>
            </a:endParaRPr>
          </a:p>
          <a:p>
            <a:pPr marL="0" lvl="0" indent="0" algn="l" rtl="0">
              <a:lnSpc>
                <a:spcPct val="150000"/>
              </a:lnSpc>
              <a:spcBef>
                <a:spcPts val="1200"/>
              </a:spcBef>
              <a:spcAft>
                <a:spcPts val="1200"/>
              </a:spcAft>
              <a:buNone/>
            </a:pPr>
            <a:r>
              <a:rPr lang="de" sz="950">
                <a:solidFill>
                  <a:srgbClr val="000000"/>
                </a:solidFill>
              </a:rPr>
              <a:t>                  Image: Swissinfo.com</a:t>
            </a:r>
            <a:endParaRPr sz="950">
              <a:solidFill>
                <a:srgbClr val="000000"/>
              </a:solidFill>
            </a:endParaRPr>
          </a:p>
        </p:txBody>
      </p:sp>
      <p:sp>
        <p:nvSpPr>
          <p:cNvPr id="206" name="Google Shape;206;p32"/>
          <p:cNvSpPr txBox="1">
            <a:spLocks noGrp="1"/>
          </p:cNvSpPr>
          <p:nvPr>
            <p:ph type="body" idx="2"/>
          </p:nvPr>
        </p:nvSpPr>
        <p:spPr>
          <a:xfrm>
            <a:off x="4701775" y="3074650"/>
            <a:ext cx="39999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1200"/>
              </a:spcBef>
              <a:spcAft>
                <a:spcPts val="0"/>
              </a:spcAft>
              <a:buNone/>
            </a:pPr>
            <a:r>
              <a:rPr lang="de" sz="1500" b="1">
                <a:solidFill>
                  <a:srgbClr val="000000"/>
                </a:solidFill>
              </a:rPr>
              <a:t>                             </a:t>
            </a:r>
            <a:r>
              <a:rPr lang="de" sz="900">
                <a:solidFill>
                  <a:srgbClr val="000000"/>
                </a:solidFill>
              </a:rPr>
              <a:t>Image: BBC.com</a:t>
            </a:r>
            <a:endParaRPr sz="900">
              <a:solidFill>
                <a:srgbClr val="000000"/>
              </a:solidFill>
            </a:endParaRPr>
          </a:p>
          <a:p>
            <a:pPr marL="0" lvl="0" indent="0" algn="l" rtl="0">
              <a:lnSpc>
                <a:spcPct val="150000"/>
              </a:lnSpc>
              <a:spcBef>
                <a:spcPts val="1200"/>
              </a:spcBef>
              <a:spcAft>
                <a:spcPts val="1200"/>
              </a:spcAft>
              <a:buNone/>
            </a:pPr>
            <a:r>
              <a:rPr lang="de" sz="1500">
                <a:solidFill>
                  <a:srgbClr val="000000"/>
                </a:solidFill>
              </a:rPr>
              <a:t>The new generation are much more vocal to demand their right of true independence.</a:t>
            </a:r>
            <a:endParaRPr sz="1500"/>
          </a:p>
        </p:txBody>
      </p:sp>
      <p:sp>
        <p:nvSpPr>
          <p:cNvPr id="207" name="Google Shape;20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a:t>19</a:t>
            </a:fld>
            <a:endParaRPr/>
          </a:p>
        </p:txBody>
      </p:sp>
      <p:pic>
        <p:nvPicPr>
          <p:cNvPr id="208" name="Google Shape;208;p32"/>
          <p:cNvPicPr preferRelativeResize="0"/>
          <p:nvPr/>
        </p:nvPicPr>
        <p:blipFill>
          <a:blip r:embed="rId3">
            <a:alphaModFix/>
          </a:blip>
          <a:stretch>
            <a:fillRect/>
          </a:stretch>
        </p:blipFill>
        <p:spPr>
          <a:xfrm>
            <a:off x="395400" y="2841875"/>
            <a:ext cx="2190750" cy="1571625"/>
          </a:xfrm>
          <a:prstGeom prst="rect">
            <a:avLst/>
          </a:prstGeom>
          <a:noFill/>
          <a:ln>
            <a:noFill/>
          </a:ln>
        </p:spPr>
      </p:pic>
      <p:pic>
        <p:nvPicPr>
          <p:cNvPr id="209" name="Google Shape;209;p32"/>
          <p:cNvPicPr preferRelativeResize="0"/>
          <p:nvPr/>
        </p:nvPicPr>
        <p:blipFill>
          <a:blip r:embed="rId4">
            <a:alphaModFix/>
          </a:blip>
          <a:stretch>
            <a:fillRect/>
          </a:stretch>
        </p:blipFill>
        <p:spPr>
          <a:xfrm>
            <a:off x="4792200" y="1232100"/>
            <a:ext cx="3466044" cy="1949650"/>
          </a:xfrm>
          <a:prstGeom prst="rect">
            <a:avLst/>
          </a:prstGeom>
          <a:noFill/>
          <a:ln>
            <a:noFill/>
          </a:ln>
        </p:spPr>
      </p:pic>
      <p:sp>
        <p:nvSpPr>
          <p:cNvPr id="210" name="Google Shape;210;p32"/>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See bibliography</a:t>
            </a:r>
            <a:endParaRPr sz="1000">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582075" y="477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2520" b="1">
                <a:solidFill>
                  <a:srgbClr val="000000"/>
                </a:solidFill>
                <a:latin typeface="Times New Roman"/>
                <a:ea typeface="Times New Roman"/>
                <a:cs typeface="Times New Roman"/>
                <a:sym typeface="Times New Roman"/>
              </a:rPr>
              <a:t>Outline</a:t>
            </a:r>
            <a:endParaRPr sz="2520" b="1">
              <a:solidFill>
                <a:srgbClr val="000000"/>
              </a:solidFill>
              <a:latin typeface="Times New Roman"/>
              <a:ea typeface="Times New Roman"/>
              <a:cs typeface="Times New Roman"/>
              <a:sym typeface="Times New Roman"/>
            </a:endParaRPr>
          </a:p>
        </p:txBody>
      </p:sp>
      <p:sp>
        <p:nvSpPr>
          <p:cNvPr id="61" name="Google Shape;61;p14"/>
          <p:cNvSpPr txBox="1">
            <a:spLocks noGrp="1"/>
          </p:cNvSpPr>
          <p:nvPr>
            <p:ph type="body" idx="1"/>
          </p:nvPr>
        </p:nvSpPr>
        <p:spPr>
          <a:xfrm>
            <a:off x="745000" y="1185250"/>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Brief history</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Decolonisation</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Society</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Economy</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Politics</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Conclusion</a:t>
            </a:r>
            <a:endParaRPr>
              <a:solidFill>
                <a:srgbClr val="000000"/>
              </a:solidFill>
              <a:latin typeface="Playfair Display"/>
              <a:ea typeface="Playfair Display"/>
              <a:cs typeface="Playfair Display"/>
              <a:sym typeface="Playfair Display"/>
            </a:endParaRPr>
          </a:p>
          <a:p>
            <a:pPr marL="457200" lvl="0" indent="-342900" algn="l" rtl="0">
              <a:lnSpc>
                <a:spcPct val="150000"/>
              </a:lnSpc>
              <a:spcBef>
                <a:spcPts val="0"/>
              </a:spcBef>
              <a:spcAft>
                <a:spcPts val="0"/>
              </a:spcAft>
              <a:buClr>
                <a:srgbClr val="000000"/>
              </a:buClr>
              <a:buSzPts val="1800"/>
              <a:buFont typeface="Playfair Display"/>
              <a:buAutoNum type="romanUcPeriod"/>
            </a:pPr>
            <a:r>
              <a:rPr lang="de">
                <a:solidFill>
                  <a:srgbClr val="000000"/>
                </a:solidFill>
                <a:latin typeface="Playfair Display"/>
                <a:ea typeface="Playfair Display"/>
                <a:cs typeface="Playfair Display"/>
                <a:sym typeface="Playfair Display"/>
              </a:rPr>
              <a:t>Bibliography</a:t>
            </a:r>
            <a:endParaRPr>
              <a:solidFill>
                <a:srgbClr val="000000"/>
              </a:solidFill>
              <a:latin typeface="Playfair Display"/>
              <a:ea typeface="Playfair Display"/>
              <a:cs typeface="Playfair Display"/>
              <a:sym typeface="Playfair Display"/>
            </a:endParaRPr>
          </a:p>
        </p:txBody>
      </p:sp>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14"/>
        <p:cNvGrpSpPr/>
        <p:nvPr/>
      </p:nvGrpSpPr>
      <p:grpSpPr>
        <a:xfrm>
          <a:off x="0" y="0"/>
          <a:ext cx="0" cy="0"/>
          <a:chOff x="0" y="0"/>
          <a:chExt cx="0" cy="0"/>
        </a:xfrm>
      </p:grpSpPr>
      <p:sp>
        <p:nvSpPr>
          <p:cNvPr id="215" name="Google Shape;21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20</a:t>
            </a:fld>
            <a:endParaRPr b="1">
              <a:solidFill>
                <a:srgbClr val="101010"/>
              </a:solidFill>
              <a:latin typeface="Playfair Display"/>
              <a:ea typeface="Playfair Display"/>
              <a:cs typeface="Playfair Display"/>
              <a:sym typeface="Playfair Display"/>
            </a:endParaRPr>
          </a:p>
        </p:txBody>
      </p:sp>
      <p:sp>
        <p:nvSpPr>
          <p:cNvPr id="216" name="Google Shape;216;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lnSpc>
                <a:spcPct val="150000"/>
              </a:lnSpc>
              <a:spcBef>
                <a:spcPts val="0"/>
              </a:spcBef>
              <a:spcAft>
                <a:spcPts val="0"/>
              </a:spcAft>
              <a:buNone/>
            </a:pPr>
            <a:r>
              <a:rPr lang="de" b="1">
                <a:solidFill>
                  <a:srgbClr val="101010"/>
                </a:solidFill>
                <a:latin typeface="Times New Roman"/>
                <a:ea typeface="Times New Roman"/>
                <a:cs typeface="Times New Roman"/>
                <a:sym typeface="Times New Roman"/>
              </a:rPr>
              <a:t>V. Political Aspects</a:t>
            </a:r>
            <a:endParaRPr b="1">
              <a:solidFill>
                <a:srgbClr val="101010"/>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de" sz="2000">
                <a:solidFill>
                  <a:srgbClr val="101010"/>
                </a:solidFill>
              </a:rPr>
              <a:t>Looking at the Impact of Colonialism on French Politics</a:t>
            </a:r>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0"/>
        <p:cNvGrpSpPr/>
        <p:nvPr/>
      </p:nvGrpSpPr>
      <p:grpSpPr>
        <a:xfrm>
          <a:off x="0" y="0"/>
          <a:ext cx="0" cy="0"/>
          <a:chOff x="0" y="0"/>
          <a:chExt cx="0" cy="0"/>
        </a:xfrm>
      </p:grpSpPr>
      <p:sp>
        <p:nvSpPr>
          <p:cNvPr id="221" name="Google Shape;2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None/>
            </a:pPr>
            <a:r>
              <a:rPr lang="de" b="1">
                <a:solidFill>
                  <a:schemeClr val="lt1"/>
                </a:solidFill>
                <a:latin typeface="Times New Roman"/>
                <a:ea typeface="Times New Roman"/>
                <a:cs typeface="Times New Roman"/>
                <a:sym typeface="Times New Roman"/>
              </a:rPr>
              <a:t>V. Politics - Political Discourse</a:t>
            </a:r>
            <a:endParaRPr b="1">
              <a:solidFill>
                <a:schemeClr val="lt1"/>
              </a:solidFill>
              <a:latin typeface="Times New Roman"/>
              <a:ea typeface="Times New Roman"/>
              <a:cs typeface="Times New Roman"/>
              <a:sym typeface="Times New Roman"/>
            </a:endParaRPr>
          </a:p>
        </p:txBody>
      </p:sp>
      <p:sp>
        <p:nvSpPr>
          <p:cNvPr id="222" name="Google Shape;22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000000"/>
              </a:buClr>
              <a:buSzPts val="2100"/>
              <a:buFont typeface="Times New Roman"/>
              <a:buChar char="●"/>
            </a:pPr>
            <a:r>
              <a:rPr lang="de" sz="2100">
                <a:solidFill>
                  <a:srgbClr val="000000"/>
                </a:solidFill>
                <a:latin typeface="Times New Roman"/>
                <a:ea typeface="Times New Roman"/>
                <a:cs typeface="Times New Roman"/>
                <a:sym typeface="Times New Roman"/>
              </a:rPr>
              <a:t>Remain silence to the issue</a:t>
            </a:r>
            <a:endParaRPr sz="2100">
              <a:solidFill>
                <a:srgbClr val="000000"/>
              </a:solidFill>
              <a:latin typeface="Times New Roman"/>
              <a:ea typeface="Times New Roman"/>
              <a:cs typeface="Times New Roman"/>
              <a:sym typeface="Times New Roman"/>
            </a:endParaRPr>
          </a:p>
          <a:p>
            <a:pPr marL="457200" lvl="0" indent="0" algn="l" rtl="0">
              <a:spcBef>
                <a:spcPts val="1200"/>
              </a:spcBef>
              <a:spcAft>
                <a:spcPts val="0"/>
              </a:spcAft>
              <a:buNone/>
            </a:pPr>
            <a:endParaRPr sz="2100">
              <a:solidFill>
                <a:srgbClr val="000000"/>
              </a:solidFill>
              <a:latin typeface="Times New Roman"/>
              <a:ea typeface="Times New Roman"/>
              <a:cs typeface="Times New Roman"/>
              <a:sym typeface="Times New Roman"/>
            </a:endParaRPr>
          </a:p>
          <a:p>
            <a:pPr marL="457200" lvl="0" indent="-361950" algn="l" rtl="0">
              <a:spcBef>
                <a:spcPts val="1200"/>
              </a:spcBef>
              <a:spcAft>
                <a:spcPts val="0"/>
              </a:spcAft>
              <a:buClr>
                <a:srgbClr val="000000"/>
              </a:buClr>
              <a:buSzPts val="2100"/>
              <a:buFont typeface="Times New Roman"/>
              <a:buChar char="●"/>
            </a:pPr>
            <a:r>
              <a:rPr lang="de" sz="2100">
                <a:solidFill>
                  <a:srgbClr val="000000"/>
                </a:solidFill>
                <a:latin typeface="Times New Roman"/>
                <a:ea typeface="Times New Roman"/>
                <a:cs typeface="Times New Roman"/>
                <a:sym typeface="Times New Roman"/>
              </a:rPr>
              <a:t>“profoundly unjust and brutal” – Hollande (2012)</a:t>
            </a:r>
            <a:endParaRPr sz="2100">
              <a:solidFill>
                <a:srgbClr val="000000"/>
              </a:solidFill>
              <a:latin typeface="Times New Roman"/>
              <a:ea typeface="Times New Roman"/>
              <a:cs typeface="Times New Roman"/>
              <a:sym typeface="Times New Roman"/>
            </a:endParaRPr>
          </a:p>
          <a:p>
            <a:pPr marL="457200" lvl="0" indent="0" algn="l" rtl="0">
              <a:spcBef>
                <a:spcPts val="1200"/>
              </a:spcBef>
              <a:spcAft>
                <a:spcPts val="0"/>
              </a:spcAft>
              <a:buNone/>
            </a:pPr>
            <a:endParaRPr sz="2100">
              <a:solidFill>
                <a:srgbClr val="000000"/>
              </a:solidFill>
              <a:latin typeface="Times New Roman"/>
              <a:ea typeface="Times New Roman"/>
              <a:cs typeface="Times New Roman"/>
              <a:sym typeface="Times New Roman"/>
            </a:endParaRPr>
          </a:p>
          <a:p>
            <a:pPr marL="457200" lvl="0" indent="-361950" algn="l" rtl="0">
              <a:spcBef>
                <a:spcPts val="1200"/>
              </a:spcBef>
              <a:spcAft>
                <a:spcPts val="0"/>
              </a:spcAft>
              <a:buClr>
                <a:srgbClr val="000000"/>
              </a:buClr>
              <a:buSzPts val="2100"/>
              <a:buFont typeface="Times New Roman"/>
              <a:buChar char="●"/>
            </a:pPr>
            <a:r>
              <a:rPr lang="de" sz="2100">
                <a:solidFill>
                  <a:srgbClr val="000000"/>
                </a:solidFill>
                <a:latin typeface="Times New Roman"/>
                <a:ea typeface="Times New Roman"/>
                <a:cs typeface="Times New Roman"/>
                <a:sym typeface="Times New Roman"/>
              </a:rPr>
              <a:t>“crime against humanity” – Macron (2017)</a:t>
            </a:r>
            <a:endParaRPr sz="21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sz="1600">
              <a:solidFill>
                <a:srgbClr val="274E13"/>
              </a:solidFill>
              <a:latin typeface="Times New Roman"/>
              <a:ea typeface="Times New Roman"/>
              <a:cs typeface="Times New Roman"/>
              <a:sym typeface="Times New Roman"/>
            </a:endParaRPr>
          </a:p>
        </p:txBody>
      </p:sp>
      <p:sp>
        <p:nvSpPr>
          <p:cNvPr id="223" name="Google Shape;223;p34"/>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https://theconversation.com/emmanuel-macron-the-french-presidency-and-a-colonial-controversy-73396</a:t>
            </a:r>
            <a:endParaRPr sz="1000">
              <a:solidFill>
                <a:srgbClr val="999999"/>
              </a:solidFill>
            </a:endParaRPr>
          </a:p>
        </p:txBody>
      </p:sp>
      <p:sp>
        <p:nvSpPr>
          <p:cNvPr id="224" name="Google Shape;22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21</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8"/>
        <p:cNvGrpSpPr/>
        <p:nvPr/>
      </p:nvGrpSpPr>
      <p:grpSpPr>
        <a:xfrm>
          <a:off x="0" y="0"/>
          <a:ext cx="0" cy="0"/>
          <a:chOff x="0" y="0"/>
          <a:chExt cx="0" cy="0"/>
        </a:xfrm>
      </p:grpSpPr>
      <p:sp>
        <p:nvSpPr>
          <p:cNvPr id="229" name="Google Shape;22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None/>
            </a:pPr>
            <a:r>
              <a:rPr lang="de" b="1">
                <a:solidFill>
                  <a:schemeClr val="lt1"/>
                </a:solidFill>
                <a:latin typeface="Times New Roman"/>
                <a:ea typeface="Times New Roman"/>
                <a:cs typeface="Times New Roman"/>
                <a:sym typeface="Times New Roman"/>
              </a:rPr>
              <a:t>V. Politics - Reverse Colonization</a:t>
            </a:r>
            <a:endParaRPr b="1">
              <a:solidFill>
                <a:schemeClr val="lt1"/>
              </a:solidFill>
              <a:latin typeface="Times New Roman"/>
              <a:ea typeface="Times New Roman"/>
              <a:cs typeface="Times New Roman"/>
              <a:sym typeface="Times New Roman"/>
            </a:endParaRPr>
          </a:p>
        </p:txBody>
      </p:sp>
      <p:sp>
        <p:nvSpPr>
          <p:cNvPr id="230" name="Google Shape;23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rgbClr val="101010"/>
              </a:buClr>
              <a:buSzPts val="1600"/>
              <a:buChar char="●"/>
            </a:pPr>
            <a:r>
              <a:rPr lang="de" sz="1600">
                <a:solidFill>
                  <a:srgbClr val="101010"/>
                </a:solidFill>
              </a:rPr>
              <a:t>Definition: The concept of Native peoples taking back their land and antiquities. This is pretty much in retaliation for all the things White people did to them. (Urban Dictionary)</a:t>
            </a:r>
            <a:endParaRPr sz="1600">
              <a:solidFill>
                <a:srgbClr val="101010"/>
              </a:solidFill>
            </a:endParaRPr>
          </a:p>
          <a:p>
            <a:pPr marL="457200" lvl="0" indent="0" algn="l" rtl="0">
              <a:spcBef>
                <a:spcPts val="1200"/>
              </a:spcBef>
              <a:spcAft>
                <a:spcPts val="0"/>
              </a:spcAft>
              <a:buNone/>
            </a:pPr>
            <a:endParaRPr sz="1600">
              <a:solidFill>
                <a:srgbClr val="101010"/>
              </a:solidFill>
            </a:endParaRPr>
          </a:p>
          <a:p>
            <a:pPr marL="457200" lvl="0" indent="-330200" algn="l" rtl="0">
              <a:spcBef>
                <a:spcPts val="1200"/>
              </a:spcBef>
              <a:spcAft>
                <a:spcPts val="0"/>
              </a:spcAft>
              <a:buClr>
                <a:srgbClr val="101010"/>
              </a:buClr>
              <a:buSzPts val="1600"/>
              <a:buChar char="●"/>
            </a:pPr>
            <a:r>
              <a:rPr lang="de" sz="1600">
                <a:solidFill>
                  <a:srgbClr val="101010"/>
                </a:solidFill>
              </a:rPr>
              <a:t>“France is undergoing reverse colonization. Populations coming mainly from countries formerly colonized by France have settled in France without any intention of integrating. Most of them live in neighborhoods where the laws of Islam now reign and where imams spread hatred of France…. ” — Éric Zemmour, YouTube, November 22, 2016.</a:t>
            </a:r>
            <a:endParaRPr sz="1600">
              <a:solidFill>
                <a:srgbClr val="101010"/>
              </a:solidFill>
            </a:endParaRPr>
          </a:p>
          <a:p>
            <a:pPr marL="457200" lvl="0" indent="0" algn="l" rtl="0">
              <a:spcBef>
                <a:spcPts val="1200"/>
              </a:spcBef>
              <a:spcAft>
                <a:spcPts val="1200"/>
              </a:spcAft>
              <a:buNone/>
            </a:pPr>
            <a:endParaRPr sz="1600">
              <a:solidFill>
                <a:srgbClr val="274E13"/>
              </a:solidFill>
              <a:latin typeface="Times New Roman"/>
              <a:ea typeface="Times New Roman"/>
              <a:cs typeface="Times New Roman"/>
              <a:sym typeface="Times New Roman"/>
            </a:endParaRPr>
          </a:p>
        </p:txBody>
      </p:sp>
      <p:sp>
        <p:nvSpPr>
          <p:cNvPr id="231" name="Google Shape;231;p35"/>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https://eastmednews.org/the-reverse-colonization-of-france/</a:t>
            </a:r>
            <a:endParaRPr sz="1000">
              <a:solidFill>
                <a:srgbClr val="999999"/>
              </a:solidFill>
            </a:endParaRPr>
          </a:p>
        </p:txBody>
      </p:sp>
      <p:sp>
        <p:nvSpPr>
          <p:cNvPr id="232" name="Google Shape;232;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22</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311700" y="445025"/>
            <a:ext cx="8567400" cy="11142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0"/>
              </a:spcAft>
              <a:buNone/>
            </a:pPr>
            <a:r>
              <a:rPr lang="de" b="1">
                <a:solidFill>
                  <a:schemeClr val="lt1"/>
                </a:solidFill>
                <a:latin typeface="Times New Roman"/>
                <a:ea typeface="Times New Roman"/>
                <a:cs typeface="Times New Roman"/>
                <a:sym typeface="Times New Roman"/>
              </a:rPr>
              <a:t>V. Politics - Consequences and the Solutions to Reverse Colonization</a:t>
            </a:r>
            <a:endParaRPr b="1">
              <a:solidFill>
                <a:schemeClr val="lt1"/>
              </a:solidFill>
              <a:latin typeface="Times New Roman"/>
              <a:ea typeface="Times New Roman"/>
              <a:cs typeface="Times New Roman"/>
              <a:sym typeface="Times New Roman"/>
            </a:endParaRPr>
          </a:p>
        </p:txBody>
      </p:sp>
      <p:sp>
        <p:nvSpPr>
          <p:cNvPr id="238" name="Google Shape;238;p36"/>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101010"/>
              </a:buClr>
              <a:buSzPts val="1800"/>
              <a:buChar char="●"/>
            </a:pPr>
            <a:r>
              <a:rPr lang="de">
                <a:solidFill>
                  <a:srgbClr val="101010"/>
                </a:solidFill>
              </a:rPr>
              <a:t>Internal security </a:t>
            </a:r>
            <a:endParaRPr>
              <a:solidFill>
                <a:srgbClr val="101010"/>
              </a:solidFill>
            </a:endParaRPr>
          </a:p>
          <a:p>
            <a:pPr marL="914400" lvl="1" indent="-342900" algn="l" rtl="0">
              <a:lnSpc>
                <a:spcPct val="150000"/>
              </a:lnSpc>
              <a:spcBef>
                <a:spcPts val="0"/>
              </a:spcBef>
              <a:spcAft>
                <a:spcPts val="0"/>
              </a:spcAft>
              <a:buClr>
                <a:srgbClr val="101010"/>
              </a:buClr>
              <a:buSzPts val="1800"/>
              <a:buChar char="○"/>
            </a:pPr>
            <a:r>
              <a:rPr lang="de" sz="1800">
                <a:solidFill>
                  <a:srgbClr val="101010"/>
                </a:solidFill>
              </a:rPr>
              <a:t>Anti-separatism (2021)</a:t>
            </a:r>
            <a:endParaRPr sz="1800">
              <a:solidFill>
                <a:srgbClr val="101010"/>
              </a:solidFill>
            </a:endParaRPr>
          </a:p>
          <a:p>
            <a:pPr marL="914400" lvl="1" indent="-342900" algn="l" rtl="0">
              <a:lnSpc>
                <a:spcPct val="150000"/>
              </a:lnSpc>
              <a:spcBef>
                <a:spcPts val="0"/>
              </a:spcBef>
              <a:spcAft>
                <a:spcPts val="0"/>
              </a:spcAft>
              <a:buClr>
                <a:srgbClr val="101010"/>
              </a:buClr>
              <a:buSzPts val="1800"/>
              <a:buChar char="○"/>
            </a:pPr>
            <a:r>
              <a:rPr lang="de" sz="1800">
                <a:solidFill>
                  <a:srgbClr val="101010"/>
                </a:solidFill>
              </a:rPr>
              <a:t>Discrimination against Islam people   </a:t>
            </a:r>
            <a:endParaRPr sz="1800">
              <a:solidFill>
                <a:srgbClr val="101010"/>
              </a:solidFill>
            </a:endParaRPr>
          </a:p>
          <a:p>
            <a:pPr marL="457200" lvl="0" indent="-342900" algn="l" rtl="0">
              <a:lnSpc>
                <a:spcPct val="150000"/>
              </a:lnSpc>
              <a:spcBef>
                <a:spcPts val="0"/>
              </a:spcBef>
              <a:spcAft>
                <a:spcPts val="0"/>
              </a:spcAft>
              <a:buClr>
                <a:srgbClr val="101010"/>
              </a:buClr>
              <a:buSzPts val="1800"/>
              <a:buChar char="●"/>
            </a:pPr>
            <a:r>
              <a:rPr lang="de">
                <a:solidFill>
                  <a:srgbClr val="101010"/>
                </a:solidFill>
              </a:rPr>
              <a:t>Energy resources</a:t>
            </a:r>
            <a:endParaRPr>
              <a:solidFill>
                <a:srgbClr val="101010"/>
              </a:solidFill>
            </a:endParaRPr>
          </a:p>
          <a:p>
            <a:pPr marL="914400" lvl="1" indent="-342900" algn="l" rtl="0">
              <a:lnSpc>
                <a:spcPct val="150000"/>
              </a:lnSpc>
              <a:spcBef>
                <a:spcPts val="0"/>
              </a:spcBef>
              <a:spcAft>
                <a:spcPts val="0"/>
              </a:spcAft>
              <a:buClr>
                <a:srgbClr val="101010"/>
              </a:buClr>
              <a:buSzPts val="1800"/>
              <a:buChar char="○"/>
            </a:pPr>
            <a:r>
              <a:rPr lang="de" sz="1800">
                <a:solidFill>
                  <a:srgbClr val="101010"/>
                </a:solidFill>
              </a:rPr>
              <a:t>Searching for new importing partners</a:t>
            </a:r>
            <a:endParaRPr sz="1800">
              <a:solidFill>
                <a:srgbClr val="101010"/>
              </a:solidFill>
            </a:endParaRPr>
          </a:p>
          <a:p>
            <a:pPr marL="457200" lvl="0" indent="-342900" algn="l" rtl="0">
              <a:lnSpc>
                <a:spcPct val="150000"/>
              </a:lnSpc>
              <a:spcBef>
                <a:spcPts val="0"/>
              </a:spcBef>
              <a:spcAft>
                <a:spcPts val="0"/>
              </a:spcAft>
              <a:buClr>
                <a:srgbClr val="101010"/>
              </a:buClr>
              <a:buSzPts val="1800"/>
              <a:buChar char="●"/>
            </a:pPr>
            <a:r>
              <a:rPr lang="de">
                <a:solidFill>
                  <a:srgbClr val="101010"/>
                </a:solidFill>
              </a:rPr>
              <a:t>Funding from Africa</a:t>
            </a:r>
            <a:endParaRPr>
              <a:solidFill>
                <a:srgbClr val="101010"/>
              </a:solidFill>
            </a:endParaRPr>
          </a:p>
          <a:p>
            <a:pPr marL="914400" lvl="1" indent="-342900" algn="l" rtl="0">
              <a:lnSpc>
                <a:spcPct val="150000"/>
              </a:lnSpc>
              <a:spcBef>
                <a:spcPts val="0"/>
              </a:spcBef>
              <a:spcAft>
                <a:spcPts val="0"/>
              </a:spcAft>
              <a:buClr>
                <a:srgbClr val="101010"/>
              </a:buClr>
              <a:buSzPts val="1800"/>
              <a:buChar char="○"/>
            </a:pPr>
            <a:r>
              <a:rPr lang="de" sz="1800">
                <a:solidFill>
                  <a:srgbClr val="101010"/>
                </a:solidFill>
              </a:rPr>
              <a:t>Omar Bongo funded french politicians </a:t>
            </a:r>
            <a:endParaRPr sz="1800">
              <a:solidFill>
                <a:srgbClr val="101010"/>
              </a:solidFill>
            </a:endParaRPr>
          </a:p>
        </p:txBody>
      </p:sp>
      <p:sp>
        <p:nvSpPr>
          <p:cNvPr id="239" name="Google Shape;239;p36"/>
          <p:cNvSpPr txBox="1"/>
          <p:nvPr/>
        </p:nvSpPr>
        <p:spPr>
          <a:xfrm>
            <a:off x="995991" y="4613731"/>
            <a:ext cx="719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a:t>
            </a:r>
            <a:r>
              <a:rPr lang="de" sz="1000" u="sng">
                <a:solidFill>
                  <a:schemeClr val="hlink"/>
                </a:solidFill>
                <a:hlinkClick r:id="rId3"/>
              </a:rPr>
              <a:t>https://eastmednews.org/the-reverse-colonization-of-france/</a:t>
            </a:r>
            <a:endParaRPr sz="1000">
              <a:solidFill>
                <a:srgbClr val="999999"/>
              </a:solidFill>
            </a:endParaRPr>
          </a:p>
          <a:p>
            <a:pPr marL="0" lvl="0" indent="0" algn="ctr" rtl="0">
              <a:spcBef>
                <a:spcPts val="0"/>
              </a:spcBef>
              <a:spcAft>
                <a:spcPts val="0"/>
              </a:spcAft>
              <a:buNone/>
            </a:pPr>
            <a:r>
              <a:rPr lang="de" sz="1000">
                <a:solidFill>
                  <a:srgbClr val="999999"/>
                </a:solidFill>
              </a:rPr>
              <a:t>https://www.aljazeera.com/news/2021/4/9/a-law-against-islam</a:t>
            </a:r>
            <a:endParaRPr sz="1000">
              <a:solidFill>
                <a:srgbClr val="999999"/>
              </a:solidFill>
            </a:endParaRPr>
          </a:p>
        </p:txBody>
      </p:sp>
      <p:sp>
        <p:nvSpPr>
          <p:cNvPr id="240" name="Google Shape;240;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23</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44"/>
        <p:cNvGrpSpPr/>
        <p:nvPr/>
      </p:nvGrpSpPr>
      <p:grpSpPr>
        <a:xfrm>
          <a:off x="0" y="0"/>
          <a:ext cx="0" cy="0"/>
          <a:chOff x="0" y="0"/>
          <a:chExt cx="0" cy="0"/>
        </a:xfrm>
      </p:grpSpPr>
      <p:sp>
        <p:nvSpPr>
          <p:cNvPr id="245" name="Google Shape;245;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24</a:t>
            </a:fld>
            <a:endParaRPr b="1">
              <a:solidFill>
                <a:srgbClr val="101010"/>
              </a:solidFill>
              <a:latin typeface="Playfair Display"/>
              <a:ea typeface="Playfair Display"/>
              <a:cs typeface="Playfair Display"/>
              <a:sym typeface="Playfair Display"/>
            </a:endParaRPr>
          </a:p>
        </p:txBody>
      </p:sp>
      <p:sp>
        <p:nvSpPr>
          <p:cNvPr id="246" name="Google Shape;246;p3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b="1">
                <a:solidFill>
                  <a:srgbClr val="101010"/>
                </a:solidFill>
                <a:latin typeface="Times New Roman"/>
                <a:ea typeface="Times New Roman"/>
                <a:cs typeface="Times New Roman"/>
                <a:sym typeface="Times New Roman"/>
              </a:rPr>
              <a:t>VI. Conclusion</a:t>
            </a:r>
            <a:endParaRPr b="1">
              <a:solidFill>
                <a:srgbClr val="10101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000000"/>
                </a:solidFill>
                <a:latin typeface="Times New Roman"/>
                <a:ea typeface="Times New Roman"/>
                <a:cs typeface="Times New Roman"/>
                <a:sym typeface="Times New Roman"/>
              </a:rPr>
              <a:t>VI. Conclusion</a:t>
            </a:r>
            <a:endParaRPr b="1">
              <a:solidFill>
                <a:srgbClr val="000000"/>
              </a:solidFill>
              <a:latin typeface="Times New Roman"/>
              <a:ea typeface="Times New Roman"/>
              <a:cs typeface="Times New Roman"/>
              <a:sym typeface="Times New Roman"/>
            </a:endParaRPr>
          </a:p>
        </p:txBody>
      </p:sp>
      <p:sp>
        <p:nvSpPr>
          <p:cNvPr id="252" name="Google Shape;252;p38"/>
          <p:cNvSpPr txBox="1">
            <a:spLocks noGrp="1"/>
          </p:cNvSpPr>
          <p:nvPr>
            <p:ph type="body" idx="1"/>
          </p:nvPr>
        </p:nvSpPr>
        <p:spPr>
          <a:xfrm>
            <a:off x="311700" y="916950"/>
            <a:ext cx="8520600" cy="4140000"/>
          </a:xfrm>
          <a:prstGeom prst="rect">
            <a:avLst/>
          </a:prstGeom>
        </p:spPr>
        <p:txBody>
          <a:bodyPr spcFirstLastPara="1" wrap="square" lIns="91425" tIns="91425" rIns="91425" bIns="91425" anchor="t" anchorCtr="0">
            <a:normAutofit fontScale="92500" lnSpcReduction="10000"/>
          </a:bodyPr>
          <a:lstStyle/>
          <a:p>
            <a:pPr marL="0" lvl="0" indent="0" algn="l" rtl="0">
              <a:lnSpc>
                <a:spcPct val="150000"/>
              </a:lnSpc>
              <a:spcBef>
                <a:spcPts val="0"/>
              </a:spcBef>
              <a:spcAft>
                <a:spcPts val="0"/>
              </a:spcAft>
              <a:buNone/>
            </a:pPr>
            <a:r>
              <a:rPr lang="de" sz="1900" b="1">
                <a:solidFill>
                  <a:srgbClr val="000000"/>
                </a:solidFill>
                <a:latin typeface="Times New Roman"/>
                <a:ea typeface="Times New Roman"/>
                <a:cs typeface="Times New Roman"/>
                <a:sym typeface="Times New Roman"/>
              </a:rPr>
              <a:t>The impact of France’s colonial past on French identity and memory </a:t>
            </a:r>
            <a:endParaRPr sz="1900" b="1">
              <a:solidFill>
                <a:srgbClr val="000000"/>
              </a:solidFill>
              <a:latin typeface="Times New Roman"/>
              <a:ea typeface="Times New Roman"/>
              <a:cs typeface="Times New Roman"/>
              <a:sym typeface="Times New Roman"/>
            </a:endParaRPr>
          </a:p>
          <a:p>
            <a:pPr marL="457200" lvl="0" indent="-316706" algn="just" rtl="0">
              <a:spcBef>
                <a:spcPts val="1200"/>
              </a:spcBef>
              <a:spcAft>
                <a:spcPts val="0"/>
              </a:spcAft>
              <a:buClr>
                <a:srgbClr val="000000"/>
              </a:buClr>
              <a:buSzPct val="100000"/>
              <a:buChar char="●"/>
            </a:pPr>
            <a:r>
              <a:rPr lang="de" sz="1500">
                <a:solidFill>
                  <a:srgbClr val="000000"/>
                </a:solidFill>
              </a:rPr>
              <a:t>History: Macron’s Africa policies are still rooted in French colonialism therefore France still holds economic power; France is reluctant to apologise for their colonial past</a:t>
            </a:r>
            <a:endParaRPr sz="1500">
              <a:solidFill>
                <a:srgbClr val="000000"/>
              </a:solidFill>
            </a:endParaRPr>
          </a:p>
          <a:p>
            <a:pPr marL="457200" lvl="0" indent="-316706" algn="just" rtl="0">
              <a:spcBef>
                <a:spcPts val="0"/>
              </a:spcBef>
              <a:spcAft>
                <a:spcPts val="0"/>
              </a:spcAft>
              <a:buClr>
                <a:srgbClr val="000000"/>
              </a:buClr>
              <a:buSzPct val="100000"/>
              <a:buChar char="●"/>
            </a:pPr>
            <a:r>
              <a:rPr lang="de" sz="1500">
                <a:solidFill>
                  <a:srgbClr val="000000"/>
                </a:solidFill>
              </a:rPr>
              <a:t>Politics: France’s silence towards their colonial history</a:t>
            </a:r>
            <a:endParaRPr sz="1500">
              <a:solidFill>
                <a:srgbClr val="000000"/>
              </a:solidFill>
            </a:endParaRPr>
          </a:p>
          <a:p>
            <a:pPr marL="457200" lvl="0" indent="-316706" algn="just" rtl="0">
              <a:spcBef>
                <a:spcPts val="0"/>
              </a:spcBef>
              <a:spcAft>
                <a:spcPts val="0"/>
              </a:spcAft>
              <a:buClr>
                <a:srgbClr val="000000"/>
              </a:buClr>
              <a:buSzPct val="100000"/>
              <a:buChar char="●"/>
            </a:pPr>
            <a:r>
              <a:rPr lang="de" sz="1500">
                <a:solidFill>
                  <a:srgbClr val="000000"/>
                </a:solidFill>
              </a:rPr>
              <a:t>Despite the decolonisation of numerous French overseas territories, there is scarce education and acknowledgement of France’s colonial past in school curriculums today. In regards to the French identity, there is a binary: that of a white-European identity and that of a person of colour identity. To be French, one has to adapt to the already existing French culture and values</a:t>
            </a:r>
            <a:r>
              <a:rPr lang="de" sz="1700">
                <a:solidFill>
                  <a:srgbClr val="000000"/>
                </a:solidFill>
              </a:rPr>
              <a:t> </a:t>
            </a:r>
            <a:endParaRPr sz="1500">
              <a:solidFill>
                <a:srgbClr val="000000"/>
              </a:solidFill>
            </a:endParaRPr>
          </a:p>
          <a:p>
            <a:pPr marL="457200" lvl="0" indent="-316706" algn="just" rtl="0">
              <a:spcBef>
                <a:spcPts val="0"/>
              </a:spcBef>
              <a:spcAft>
                <a:spcPts val="0"/>
              </a:spcAft>
              <a:buClr>
                <a:srgbClr val="000000"/>
              </a:buClr>
              <a:buSzPct val="100000"/>
              <a:buChar char="●"/>
            </a:pPr>
            <a:r>
              <a:rPr lang="de" sz="1500">
                <a:solidFill>
                  <a:srgbClr val="000000"/>
                </a:solidFill>
              </a:rPr>
              <a:t>Case of CFA Franc: France benefits from this scheme as it maintains monopolies; France forced the nations to declare French as the national language; African money in France’s banks</a:t>
            </a:r>
            <a:endParaRPr sz="1500">
              <a:solidFill>
                <a:srgbClr val="000000"/>
              </a:solidFill>
            </a:endParaRPr>
          </a:p>
          <a:p>
            <a:pPr marL="457200" lvl="0" indent="-316706" algn="just" rtl="0">
              <a:spcBef>
                <a:spcPts val="0"/>
              </a:spcBef>
              <a:spcAft>
                <a:spcPts val="0"/>
              </a:spcAft>
              <a:buClr>
                <a:srgbClr val="000000"/>
              </a:buClr>
              <a:buSzPct val="100000"/>
              <a:buChar char="●"/>
            </a:pPr>
            <a:r>
              <a:rPr lang="de" sz="1500">
                <a:solidFill>
                  <a:srgbClr val="000000"/>
                </a:solidFill>
              </a:rPr>
              <a:t>Colonization is not just a thing of the past but is still very much present today, although in a different appearance, for example, neocolonialism</a:t>
            </a:r>
            <a:endParaRPr sz="1500">
              <a:solidFill>
                <a:srgbClr val="000000"/>
              </a:solidFill>
            </a:endParaRPr>
          </a:p>
          <a:p>
            <a:pPr marL="457200" lvl="0" indent="-316706" algn="just" rtl="0">
              <a:spcBef>
                <a:spcPts val="0"/>
              </a:spcBef>
              <a:spcAft>
                <a:spcPts val="0"/>
              </a:spcAft>
              <a:buClr>
                <a:srgbClr val="000000"/>
              </a:buClr>
              <a:buSzPct val="100000"/>
              <a:buChar char="●"/>
            </a:pPr>
            <a:r>
              <a:rPr lang="de" sz="1500">
                <a:solidFill>
                  <a:srgbClr val="000000"/>
                </a:solidFill>
              </a:rPr>
              <a:t>Efforts to decolonise school curriculums are being made following social movements regarding racism such as Black Lives Matter</a:t>
            </a:r>
            <a:endParaRPr sz="1500">
              <a:solidFill>
                <a:srgbClr val="000000"/>
              </a:solidFill>
            </a:endParaRPr>
          </a:p>
          <a:p>
            <a:pPr marL="0" lvl="0" indent="0" algn="just" rtl="0">
              <a:spcBef>
                <a:spcPts val="0"/>
              </a:spcBef>
              <a:spcAft>
                <a:spcPts val="0"/>
              </a:spcAft>
              <a:buNone/>
            </a:pPr>
            <a:endParaRPr sz="1500">
              <a:solidFill>
                <a:srgbClr val="000000"/>
              </a:solidFill>
              <a:latin typeface="Times New Roman"/>
              <a:ea typeface="Times New Roman"/>
              <a:cs typeface="Times New Roman"/>
              <a:sym typeface="Times New Roman"/>
            </a:endParaRPr>
          </a:p>
        </p:txBody>
      </p:sp>
      <p:sp>
        <p:nvSpPr>
          <p:cNvPr id="253" name="Google Shape;253;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000000"/>
                </a:solidFill>
                <a:latin typeface="Playfair Display"/>
                <a:ea typeface="Playfair Display"/>
                <a:cs typeface="Playfair Display"/>
                <a:sym typeface="Playfair Display"/>
              </a:rPr>
              <a:t>25</a:t>
            </a:fld>
            <a:endParaRPr b="1">
              <a:solidFill>
                <a:srgbClr val="000000"/>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000000"/>
                </a:solidFill>
                <a:latin typeface="Times New Roman"/>
                <a:ea typeface="Times New Roman"/>
                <a:cs typeface="Times New Roman"/>
                <a:sym typeface="Times New Roman"/>
              </a:rPr>
              <a:t>VII. Bibliography</a:t>
            </a:r>
            <a:endParaRPr b="1">
              <a:solidFill>
                <a:srgbClr val="000000"/>
              </a:solidFill>
              <a:latin typeface="Times New Roman"/>
              <a:ea typeface="Times New Roman"/>
              <a:cs typeface="Times New Roman"/>
              <a:sym typeface="Times New Roman"/>
            </a:endParaRPr>
          </a:p>
        </p:txBody>
      </p:sp>
      <p:sp>
        <p:nvSpPr>
          <p:cNvPr id="259" name="Google Shape;259;p39"/>
          <p:cNvSpPr txBox="1">
            <a:spLocks noGrp="1"/>
          </p:cNvSpPr>
          <p:nvPr>
            <p:ph type="body" idx="1"/>
          </p:nvPr>
        </p:nvSpPr>
        <p:spPr>
          <a:xfrm>
            <a:off x="311700" y="1017725"/>
            <a:ext cx="8520600" cy="3645600"/>
          </a:xfrm>
          <a:prstGeom prst="rect">
            <a:avLst/>
          </a:prstGeom>
        </p:spPr>
        <p:txBody>
          <a:bodyPr spcFirstLastPara="1" wrap="square" lIns="91425" tIns="91425" rIns="91425" bIns="91425" anchor="t" anchorCtr="0">
            <a:normAutofit fontScale="77500" lnSpcReduction="10000"/>
          </a:bodyPr>
          <a:lstStyle/>
          <a:p>
            <a:pPr marL="457200" lvl="0" indent="-277812" algn="l" rtl="0">
              <a:lnSpc>
                <a:spcPct val="150000"/>
              </a:lnSpc>
              <a:spcBef>
                <a:spcPts val="0"/>
              </a:spcBef>
              <a:spcAft>
                <a:spcPts val="0"/>
              </a:spcAft>
              <a:buClr>
                <a:srgbClr val="000000"/>
              </a:buClr>
              <a:buSzPct val="100000"/>
              <a:buChar char="●"/>
            </a:pPr>
            <a:r>
              <a:rPr lang="de" sz="1000">
                <a:solidFill>
                  <a:srgbClr val="000000"/>
                </a:solidFill>
              </a:rPr>
              <a:t>BBC, (22.01.2019).</a:t>
            </a:r>
            <a:r>
              <a:rPr lang="de" sz="1000" i="1">
                <a:solidFill>
                  <a:srgbClr val="000000"/>
                </a:solidFill>
              </a:rPr>
              <a:t> France summons Italian envoy over Africa remarks. </a:t>
            </a:r>
            <a:r>
              <a:rPr lang="de" sz="1000">
                <a:solidFill>
                  <a:srgbClr val="000000"/>
                </a:solidFill>
              </a:rPr>
              <a:t>https://www.bbc.com/news/world-europe-46955006.</a:t>
            </a:r>
            <a:endParaRPr sz="1000">
              <a:solidFill>
                <a:srgbClr val="999999"/>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Committee for the Abolition of Illegitimate Debt, (26.04.21).</a:t>
            </a:r>
            <a:r>
              <a:rPr lang="de" sz="1000" i="1">
                <a:solidFill>
                  <a:srgbClr val="000000"/>
                </a:solidFill>
              </a:rPr>
              <a:t> Africa: How France Continues to Dominate Its Former Colonies in Africa. </a:t>
            </a:r>
            <a:r>
              <a:rPr lang="de" sz="1000">
                <a:solidFill>
                  <a:srgbClr val="000000"/>
                </a:solidFill>
              </a:rPr>
              <a:t>https://www.cadtm.org/Africa-How-France-Continues-to-Dominate-Its-Former-Colonies-in-Africa.</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DW,  (02.02.2020). </a:t>
            </a:r>
            <a:r>
              <a:rPr lang="de" sz="1000" i="1">
                <a:solidFill>
                  <a:srgbClr val="000000"/>
                </a:solidFill>
              </a:rPr>
              <a:t>France to boost military troops in Africa's Sahel to counter terrorism. </a:t>
            </a:r>
            <a:r>
              <a:rPr lang="de" sz="1000">
                <a:solidFill>
                  <a:srgbClr val="000000"/>
                </a:solidFill>
              </a:rPr>
              <a:t>https://www.dw.com/en/france-to-boost-military-troops-in-africas-sahel-to-counter-terrorism/a-5223225.</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DW, (03.08.2020).  </a:t>
            </a:r>
            <a:r>
              <a:rPr lang="de" sz="1000" i="1">
                <a:solidFill>
                  <a:srgbClr val="000000"/>
                </a:solidFill>
              </a:rPr>
              <a:t>Africa and France: An unfulfilled dream of independence?</a:t>
            </a:r>
            <a:r>
              <a:rPr lang="de" sz="1100">
                <a:solidFill>
                  <a:srgbClr val="000000"/>
                </a:solidFill>
              </a:rPr>
              <a:t> </a:t>
            </a:r>
            <a:r>
              <a:rPr lang="de" sz="1000">
                <a:solidFill>
                  <a:srgbClr val="000000"/>
                </a:solidFill>
              </a:rPr>
              <a:t>https://www.dw.com/en/africa-and-france-an-unfulfilled-dream-of-independence/a-54418511</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Falaize, B., Absalon, O. &amp; Mériaux, P. (2007). </a:t>
            </a:r>
            <a:r>
              <a:rPr lang="de" sz="1000" i="1">
                <a:solidFill>
                  <a:srgbClr val="000000"/>
                </a:solidFill>
              </a:rPr>
              <a:t>Enseigner l’histoire de l’immigration à l’école (Rapport d’enquête)</a:t>
            </a:r>
            <a:r>
              <a:rPr lang="de" sz="1000">
                <a:solidFill>
                  <a:srgbClr val="000000"/>
                </a:solidFill>
              </a:rPr>
              <a:t>. Institut nationale de recherche pédagogique. </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FRANCE24 English (2022, March 3). Mame-Fatou Niang on adapting French universalism to the 21st century [Video]. YouTube. https://www.youtube.com/watch?v=dgbH4GcpFD0.</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Hargreaves, A. G. (2015). Empty Promises?: Public Policy against Racial and Ethnic Discrimination in France. </a:t>
            </a:r>
            <a:r>
              <a:rPr lang="de" sz="1000" i="1">
                <a:solidFill>
                  <a:srgbClr val="000000"/>
                </a:solidFill>
              </a:rPr>
              <a:t>French Politics, Culture &amp; Society</a:t>
            </a:r>
            <a:r>
              <a:rPr lang="de" sz="1000">
                <a:solidFill>
                  <a:srgbClr val="000000"/>
                </a:solidFill>
              </a:rPr>
              <a:t>, </a:t>
            </a:r>
            <a:r>
              <a:rPr lang="de" sz="1000" i="1">
                <a:solidFill>
                  <a:srgbClr val="000000"/>
                </a:solidFill>
              </a:rPr>
              <a:t>33</a:t>
            </a:r>
            <a:r>
              <a:rPr lang="de" sz="1000">
                <a:solidFill>
                  <a:srgbClr val="000000"/>
                </a:solidFill>
              </a:rPr>
              <a:t>(3), 95-115.</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Global Policy Forum, (18.11.2003).</a:t>
            </a:r>
            <a:r>
              <a:rPr lang="de" sz="1000" i="1">
                <a:solidFill>
                  <a:srgbClr val="000000"/>
                </a:solidFill>
              </a:rPr>
              <a:t> Elf Executives Jailed Over Fueling Corruption in Africa </a:t>
            </a:r>
            <a:r>
              <a:rPr lang="de" sz="1000">
                <a:solidFill>
                  <a:srgbClr val="000000"/>
                </a:solidFill>
              </a:rPr>
              <a:t>https://archive.globalpolicy.org/nations/launder/regions/2003/1118elf.htm</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Investopedia, (16.09.2021).</a:t>
            </a:r>
            <a:r>
              <a:rPr lang="de" sz="1000" i="1">
                <a:solidFill>
                  <a:srgbClr val="000000"/>
                </a:solidFill>
              </a:rPr>
              <a:t> What Is the CFA Franc? </a:t>
            </a:r>
            <a:r>
              <a:rPr lang="de" sz="1000">
                <a:solidFill>
                  <a:srgbClr val="000000"/>
                </a:solidFill>
              </a:rPr>
              <a:t>https://www.investopedia.com/terms/c/cfa-franc.asp</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Les Français partagés sur les propos de Macron sur la colonisation (2017, July 18).</a:t>
            </a:r>
            <a:r>
              <a:rPr lang="de" sz="1000" i="1">
                <a:solidFill>
                  <a:srgbClr val="000000"/>
                </a:solidFill>
              </a:rPr>
              <a:t> Le Figaro</a:t>
            </a:r>
            <a:r>
              <a:rPr lang="de" sz="1000">
                <a:solidFill>
                  <a:srgbClr val="000000"/>
                </a:solidFill>
              </a:rPr>
              <a:t>. https://www.lefigaro.fr/elections/presidentielles/2017/02/18/35003-20170218ARTFIG00138-les-francais-partages-sur-les-propos-de-macron-sur-la-colonisation.php</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Lotem, I. (2016). </a:t>
            </a:r>
            <a:r>
              <a:rPr lang="de" sz="1000" i="1">
                <a:solidFill>
                  <a:srgbClr val="000000"/>
                </a:solidFill>
              </a:rPr>
              <a:t>A decade after the riots, France has rewritten its colonial history</a:t>
            </a:r>
            <a:r>
              <a:rPr lang="de" sz="1000">
                <a:solidFill>
                  <a:srgbClr val="000000"/>
                </a:solidFill>
              </a:rPr>
              <a:t>. The Conversation. https://theconversation.com/a-decade-after-the-riots-france-has-rewritten-its-colonial-history-50499.</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222222"/>
                </a:solidFill>
              </a:rPr>
              <a:t>Lotem, I. (2016). Anti-racist activism and the memory of colonialism: race as Republican critique after 2005. </a:t>
            </a:r>
            <a:r>
              <a:rPr lang="de" sz="1000" i="1">
                <a:solidFill>
                  <a:srgbClr val="222222"/>
                </a:solidFill>
              </a:rPr>
              <a:t>Modern &amp; Contemporary France</a:t>
            </a:r>
            <a:r>
              <a:rPr lang="de" sz="1000">
                <a:solidFill>
                  <a:srgbClr val="222222"/>
                </a:solidFill>
              </a:rPr>
              <a:t>, </a:t>
            </a:r>
            <a:r>
              <a:rPr lang="de" sz="1000" i="1">
                <a:solidFill>
                  <a:srgbClr val="222222"/>
                </a:solidFill>
              </a:rPr>
              <a:t>24</a:t>
            </a:r>
            <a:r>
              <a:rPr lang="de" sz="1000">
                <a:solidFill>
                  <a:srgbClr val="222222"/>
                </a:solidFill>
              </a:rPr>
              <a:t>(3), 283-298.</a:t>
            </a:r>
            <a:endParaRPr sz="1000">
              <a:solidFill>
                <a:srgbClr val="000000"/>
              </a:solidFill>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Onishi, N. (2020, June 14). A racial awakening in France, where race is a taboo topic. </a:t>
            </a:r>
            <a:r>
              <a:rPr lang="de" sz="1000" i="1">
                <a:solidFill>
                  <a:srgbClr val="000000"/>
                </a:solidFill>
              </a:rPr>
              <a:t>The New York Times</a:t>
            </a:r>
            <a:r>
              <a:rPr lang="de" sz="1000">
                <a:solidFill>
                  <a:srgbClr val="000000"/>
                </a:solidFill>
              </a:rPr>
              <a:t>. https://www.nytimes.com/2020/07/14/world/europe/france-racism-universalism.html</a:t>
            </a:r>
            <a:endParaRPr sz="1000">
              <a:solidFill>
                <a:srgbClr val="000000"/>
              </a:solidFill>
              <a:highlight>
                <a:srgbClr val="FFFFFF"/>
              </a:highlight>
            </a:endParaRPr>
          </a:p>
          <a:p>
            <a:pPr marL="457200" lvl="0" indent="-277812" algn="l" rtl="0">
              <a:lnSpc>
                <a:spcPct val="150000"/>
              </a:lnSpc>
              <a:spcBef>
                <a:spcPts val="0"/>
              </a:spcBef>
              <a:spcAft>
                <a:spcPts val="0"/>
              </a:spcAft>
              <a:buClr>
                <a:srgbClr val="000000"/>
              </a:buClr>
              <a:buSzPct val="100000"/>
              <a:buChar char="●"/>
            </a:pPr>
            <a:r>
              <a:rPr lang="de" sz="1000">
                <a:solidFill>
                  <a:srgbClr val="000000"/>
                </a:solidFill>
              </a:rPr>
              <a:t>Waite, S. (2020). </a:t>
            </a:r>
            <a:r>
              <a:rPr lang="de" sz="1000" i="1">
                <a:solidFill>
                  <a:srgbClr val="000000"/>
                </a:solidFill>
              </a:rPr>
              <a:t>History and identity: tracing the legacy of colonial history in modern French identity</a:t>
            </a:r>
            <a:r>
              <a:rPr lang="de" sz="1000">
                <a:solidFill>
                  <a:srgbClr val="000000"/>
                </a:solidFill>
              </a:rPr>
              <a:t>. British Online Archives. https://microform.digital/boa/posts/category/articles/381/history-and-identity-tracing-the-legacy-of-colonial-history-in-modern-french-identity.</a:t>
            </a:r>
            <a:endParaRPr sz="1000">
              <a:solidFill>
                <a:srgbClr val="101010"/>
              </a:solidFill>
            </a:endParaRPr>
          </a:p>
        </p:txBody>
      </p:sp>
      <p:sp>
        <p:nvSpPr>
          <p:cNvPr id="260" name="Google Shape;260;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000000"/>
                </a:solidFill>
                <a:latin typeface="Playfair Display"/>
                <a:ea typeface="Playfair Display"/>
                <a:cs typeface="Playfair Display"/>
                <a:sym typeface="Playfair Display"/>
              </a:rPr>
              <a:t>26</a:t>
            </a:fld>
            <a:endParaRPr b="1">
              <a:solidFill>
                <a:srgbClr val="000000"/>
              </a:solidFill>
              <a:latin typeface="Playfair Display"/>
              <a:ea typeface="Playfair Display"/>
              <a:cs typeface="Playfair Display"/>
              <a:sym typeface="Playfair Displ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000000"/>
                </a:solidFill>
                <a:latin typeface="Times New Roman"/>
                <a:ea typeface="Times New Roman"/>
                <a:cs typeface="Times New Roman"/>
                <a:sym typeface="Times New Roman"/>
              </a:rPr>
              <a:t>VII. Bibliography</a:t>
            </a:r>
            <a:endParaRPr b="1">
              <a:solidFill>
                <a:srgbClr val="000000"/>
              </a:solidFill>
              <a:latin typeface="Times New Roman"/>
              <a:ea typeface="Times New Roman"/>
              <a:cs typeface="Times New Roman"/>
              <a:sym typeface="Times New Roman"/>
            </a:endParaRPr>
          </a:p>
        </p:txBody>
      </p:sp>
      <p:sp>
        <p:nvSpPr>
          <p:cNvPr id="266" name="Google Shape;266;p40"/>
          <p:cNvSpPr txBox="1">
            <a:spLocks noGrp="1"/>
          </p:cNvSpPr>
          <p:nvPr>
            <p:ph type="body" idx="1"/>
          </p:nvPr>
        </p:nvSpPr>
        <p:spPr>
          <a:xfrm>
            <a:off x="311700" y="1017725"/>
            <a:ext cx="8520600" cy="3645600"/>
          </a:xfrm>
          <a:prstGeom prst="rect">
            <a:avLst/>
          </a:prstGeom>
        </p:spPr>
        <p:txBody>
          <a:bodyPr spcFirstLastPara="1" wrap="square" lIns="91425" tIns="91425" rIns="91425" bIns="91425" anchor="t" anchorCtr="0">
            <a:normAutofit fontScale="92500" lnSpcReduction="10000"/>
          </a:bodyPr>
          <a:lstStyle/>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https://www.aa.com.tr/en/europe/analysis-french-colonialism-more-than-just-grave-mistake-/1682250#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https://www.youtube.com/watch?v=9HGoYsCClOs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https://www.brookings.edu/articles/race-policy-in-france/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http://www.globalreligiousfutures.org/countries/france#/?affiliations_religion_id=0&amp;affiliations_year=2020&amp;region_name=All%20Countries&amp;restrictions_year=2016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https://www.aa.com.tr/en/europe/analysis-french-colonialism-more-than-just-grave-mistake-/1682250#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https://www.youtube.com/watch?v=FEUjELycf74 </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https://theconversation.com/emmanuel-macron-the-french-presidency-and-a-colonial-controversy-73396</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https://eastmednews.org/the-reverse-colonization-of-france/</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https://content.next.westlaw.com/4-629-7328?__lrTS=20200902144244326&amp;transitionType=Default&amp;contextData=(sc.Default)&amp;firstPage=true</a:t>
            </a:r>
            <a:endParaRPr sz="1000">
              <a:solidFill>
                <a:srgbClr val="000000"/>
              </a:solidFill>
            </a:endParaRPr>
          </a:p>
          <a:p>
            <a:pPr marL="457200" lvl="0" indent="-287337" algn="l" rtl="0">
              <a:lnSpc>
                <a:spcPct val="150000"/>
              </a:lnSpc>
              <a:spcBef>
                <a:spcPts val="0"/>
              </a:spcBef>
              <a:spcAft>
                <a:spcPts val="0"/>
              </a:spcAft>
              <a:buClr>
                <a:srgbClr val="000000"/>
              </a:buClr>
              <a:buSzPct val="100000"/>
              <a:buChar char="●"/>
            </a:pPr>
            <a:r>
              <a:rPr lang="de" sz="1000">
                <a:solidFill>
                  <a:srgbClr val="000000"/>
                </a:solidFill>
              </a:rPr>
              <a:t>https://www.aljazeera.com/news/2021/4/9/a-law-against-islam</a:t>
            </a:r>
            <a:endParaRPr sz="1000">
              <a:solidFill>
                <a:srgbClr val="000000"/>
              </a:solidFill>
            </a:endParaRPr>
          </a:p>
          <a:p>
            <a:pPr marL="0" lvl="0" indent="0" algn="l" rtl="0">
              <a:lnSpc>
                <a:spcPct val="150000"/>
              </a:lnSpc>
              <a:spcBef>
                <a:spcPts val="0"/>
              </a:spcBef>
              <a:spcAft>
                <a:spcPts val="0"/>
              </a:spcAft>
              <a:buNone/>
            </a:pPr>
            <a:r>
              <a:rPr lang="de" sz="1200" b="1">
                <a:solidFill>
                  <a:srgbClr val="000000"/>
                </a:solidFill>
              </a:rPr>
              <a:t>Images</a:t>
            </a:r>
            <a:endParaRPr sz="1200" b="1">
              <a:solidFill>
                <a:srgbClr val="000000"/>
              </a:solidFill>
            </a:endParaRPr>
          </a:p>
          <a:p>
            <a:pPr marL="0" lvl="0" indent="0" algn="l" rtl="0">
              <a:lnSpc>
                <a:spcPct val="150000"/>
              </a:lnSpc>
              <a:spcBef>
                <a:spcPts val="0"/>
              </a:spcBef>
              <a:spcAft>
                <a:spcPts val="0"/>
              </a:spcAft>
              <a:buNone/>
            </a:pPr>
            <a:r>
              <a:rPr lang="de" sz="1000">
                <a:solidFill>
                  <a:srgbClr val="101010"/>
                </a:solidFill>
              </a:rPr>
              <a:t>Slide 11: https://www.theguardian.com/world/2019/jan/27/italy-france-refugee-dispute-awakens-dark-colonial-legacy-migration,  https://pixabay.com/photos/france-french-revolution-civil-war-63022/</a:t>
            </a:r>
            <a:endParaRPr sz="1000">
              <a:solidFill>
                <a:srgbClr val="101010"/>
              </a:solidFill>
            </a:endParaRPr>
          </a:p>
          <a:p>
            <a:pPr marL="0" lvl="0" indent="0" algn="l" rtl="0">
              <a:lnSpc>
                <a:spcPct val="150000"/>
              </a:lnSpc>
              <a:spcBef>
                <a:spcPts val="0"/>
              </a:spcBef>
              <a:spcAft>
                <a:spcPts val="0"/>
              </a:spcAft>
              <a:buNone/>
            </a:pPr>
            <a:r>
              <a:rPr lang="de" sz="1000">
                <a:solidFill>
                  <a:srgbClr val="101010"/>
                </a:solidFill>
              </a:rPr>
              <a:t>Slide 14: https://cdn.theatlantic.com/thumbor/ySTxhy55OyuzjR8ALXXv_UrRx3A=/0x213:5518x3317/1600x900/media/img/mt/2019/06/GettyImages_655154440/original.jpg (cropped)</a:t>
            </a:r>
            <a:endParaRPr sz="1000">
              <a:solidFill>
                <a:srgbClr val="101010"/>
              </a:solidFill>
            </a:endParaRPr>
          </a:p>
        </p:txBody>
      </p:sp>
      <p:sp>
        <p:nvSpPr>
          <p:cNvPr id="267" name="Google Shape;26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000000"/>
                </a:solidFill>
                <a:latin typeface="Playfair Display"/>
                <a:ea typeface="Playfair Display"/>
                <a:cs typeface="Playfair Display"/>
                <a:sym typeface="Playfair Display"/>
              </a:rPr>
              <a:t>27</a:t>
            </a:fld>
            <a:endParaRPr b="1">
              <a:solidFill>
                <a:srgbClr val="000000"/>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3</a:t>
            </a:fld>
            <a:endParaRPr b="1">
              <a:solidFill>
                <a:srgbClr val="101010"/>
              </a:solidFill>
              <a:latin typeface="Playfair Display"/>
              <a:ea typeface="Playfair Display"/>
              <a:cs typeface="Playfair Display"/>
              <a:sym typeface="Playfair Display"/>
            </a:endParaRPr>
          </a:p>
        </p:txBody>
      </p:sp>
      <p:sp>
        <p:nvSpPr>
          <p:cNvPr id="68" name="Google Shape;68;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457200" lvl="0" indent="-434340" algn="ctr" rtl="0">
              <a:lnSpc>
                <a:spcPct val="150000"/>
              </a:lnSpc>
              <a:spcBef>
                <a:spcPts val="0"/>
              </a:spcBef>
              <a:spcAft>
                <a:spcPts val="0"/>
              </a:spcAft>
              <a:buClr>
                <a:srgbClr val="101010"/>
              </a:buClr>
              <a:buSzPct val="100000"/>
              <a:buFont typeface="Times New Roman"/>
              <a:buAutoNum type="romanUcPeriod"/>
            </a:pPr>
            <a:r>
              <a:rPr lang="de" b="1">
                <a:solidFill>
                  <a:srgbClr val="101010"/>
                </a:solidFill>
                <a:latin typeface="Times New Roman"/>
                <a:ea typeface="Times New Roman"/>
                <a:cs typeface="Times New Roman"/>
                <a:sym typeface="Times New Roman"/>
              </a:rPr>
              <a:t>History of French Colonialism</a:t>
            </a:r>
            <a:endParaRPr b="1">
              <a:solidFill>
                <a:srgbClr val="101010"/>
              </a:solidFill>
              <a:latin typeface="Times New Roman"/>
              <a:ea typeface="Times New Roman"/>
              <a:cs typeface="Times New Roman"/>
              <a:sym typeface="Times New Roman"/>
            </a:endParaRPr>
          </a:p>
          <a:p>
            <a:pPr marL="457200" lvl="0" indent="0" algn="ctr" rtl="0">
              <a:lnSpc>
                <a:spcPct val="150000"/>
              </a:lnSpc>
              <a:spcBef>
                <a:spcPts val="0"/>
              </a:spcBef>
              <a:spcAft>
                <a:spcPts val="0"/>
              </a:spcAft>
              <a:buNone/>
            </a:pPr>
            <a:r>
              <a:rPr lang="de" sz="2000">
                <a:solidFill>
                  <a:srgbClr val="101010"/>
                </a:solidFill>
              </a:rPr>
              <a:t>A Brief Overview of France’s Colonial Past</a:t>
            </a:r>
            <a:endParaRPr sz="2000">
              <a:solidFill>
                <a:srgbClr val="10101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457200" lvl="0" indent="-388620" algn="l" rtl="0">
              <a:spcBef>
                <a:spcPts val="0"/>
              </a:spcBef>
              <a:spcAft>
                <a:spcPts val="0"/>
              </a:spcAft>
              <a:buClr>
                <a:srgbClr val="000000"/>
              </a:buClr>
              <a:buSzPct val="100000"/>
              <a:buFont typeface="Times New Roman"/>
              <a:buAutoNum type="romanUcPeriod"/>
            </a:pPr>
            <a:r>
              <a:rPr lang="de" b="1">
                <a:solidFill>
                  <a:srgbClr val="000000"/>
                </a:solidFill>
                <a:latin typeface="Times New Roman"/>
                <a:ea typeface="Times New Roman"/>
                <a:cs typeface="Times New Roman"/>
                <a:sym typeface="Times New Roman"/>
              </a:rPr>
              <a:t>Brief history</a:t>
            </a:r>
            <a:endParaRPr b="1">
              <a:solidFill>
                <a:srgbClr val="000000"/>
              </a:solidFill>
              <a:latin typeface="Times New Roman"/>
              <a:ea typeface="Times New Roman"/>
              <a:cs typeface="Times New Roman"/>
              <a:sym typeface="Times New Roman"/>
            </a:endParaRPr>
          </a:p>
        </p:txBody>
      </p:sp>
      <p:sp>
        <p:nvSpPr>
          <p:cNvPr id="74" name="Google Shape;74;p16"/>
          <p:cNvSpPr txBox="1">
            <a:spLocks noGrp="1"/>
          </p:cNvSpPr>
          <p:nvPr>
            <p:ph type="body" idx="1"/>
          </p:nvPr>
        </p:nvSpPr>
        <p:spPr>
          <a:xfrm>
            <a:off x="311700" y="1152475"/>
            <a:ext cx="8520600" cy="3689100"/>
          </a:xfrm>
          <a:prstGeom prst="rect">
            <a:avLst/>
          </a:prstGeom>
        </p:spPr>
        <p:txBody>
          <a:bodyPr spcFirstLastPara="1" wrap="square" lIns="91425" tIns="91425" rIns="91425" bIns="91425" anchor="t" anchorCtr="0">
            <a:normAutofit/>
          </a:bodyPr>
          <a:lstStyle/>
          <a:p>
            <a:pPr marL="457200" lvl="1" indent="-330200" algn="l" rtl="0">
              <a:lnSpc>
                <a:spcPct val="150000"/>
              </a:lnSpc>
              <a:spcBef>
                <a:spcPts val="0"/>
              </a:spcBef>
              <a:spcAft>
                <a:spcPts val="0"/>
              </a:spcAft>
              <a:buClr>
                <a:srgbClr val="000000"/>
              </a:buClr>
              <a:buSzPts val="1600"/>
              <a:buChar char="○"/>
            </a:pPr>
            <a:r>
              <a:rPr lang="de" sz="1600">
                <a:solidFill>
                  <a:srgbClr val="000000"/>
                </a:solidFill>
              </a:rPr>
              <a:t>France, with its colonial occupations launched in 1524, dominated more than 20 countries in western and northern Africa. Around 35% of Africa was under French rule for more than 300 years.</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Today, approximately 5% of the French population is non-European and non-white.</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Non-white workers arrived from North Africa, sub-Saharan Africa, and South-East Asia (all areas of French colonial holdings until the 1950s and 1960s)</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Religions 2020: 58.1% Christians, 31.9% Unaffiliated, 8.3% Muslims, &lt;1% Buddhists, &lt;1% Folk Religions, &lt;1% Hindus, &lt;1% Jews, &lt;1% Other Religions.</a:t>
            </a:r>
            <a:endParaRPr sz="1600">
              <a:solidFill>
                <a:srgbClr val="000000"/>
              </a:solidFill>
            </a:endParaRPr>
          </a:p>
        </p:txBody>
      </p:sp>
      <p:sp>
        <p:nvSpPr>
          <p:cNvPr id="75" name="Google Shape;7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4</a:t>
            </a:fld>
            <a:endParaRPr b="1">
              <a:solidFill>
                <a:srgbClr val="101010"/>
              </a:solidFill>
              <a:latin typeface="Playfair Display"/>
              <a:ea typeface="Playfair Display"/>
              <a:cs typeface="Playfair Display"/>
              <a:sym typeface="Playfair Display"/>
            </a:endParaRPr>
          </a:p>
        </p:txBody>
      </p:sp>
      <p:sp>
        <p:nvSpPr>
          <p:cNvPr id="76" name="Google Shape;76;p16"/>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 </a:t>
            </a:r>
            <a:r>
              <a:rPr lang="de" sz="1000" u="sng">
                <a:solidFill>
                  <a:schemeClr val="lt2"/>
                </a:solidFill>
                <a:hlinkClick r:id="rId3">
                  <a:extLst>
                    <a:ext uri="{A12FA001-AC4F-418D-AE19-62706E023703}">
                      <ahyp:hlinkClr xmlns:ahyp="http://schemas.microsoft.com/office/drawing/2018/hyperlinkcolor" val="tx"/>
                    </a:ext>
                  </a:extLst>
                </a:hlinkClick>
              </a:rPr>
              <a:t>https://www.youtube.com/watch?v=9HGoYsCClOs</a:t>
            </a:r>
            <a:endParaRPr sz="1000" u="sng">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0"/>
        <p:cNvGrpSpPr/>
        <p:nvPr/>
      </p:nvGrpSpPr>
      <p:grpSpPr>
        <a:xfrm>
          <a:off x="0" y="0"/>
          <a:ext cx="0" cy="0"/>
          <a:chOff x="0" y="0"/>
          <a:chExt cx="0" cy="0"/>
        </a:xfrm>
      </p:grpSpPr>
      <p:sp>
        <p:nvSpPr>
          <p:cNvPr id="82" name="Google Shape;82;p17"/>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 </a:t>
            </a:r>
            <a:r>
              <a:rPr lang="de" sz="1000" u="sng">
                <a:solidFill>
                  <a:schemeClr val="lt2"/>
                </a:solidFill>
                <a:hlinkClick r:id="rId5">
                  <a:extLst>
                    <a:ext uri="{A12FA001-AC4F-418D-AE19-62706E023703}">
                      <ahyp:hlinkClr xmlns:ahyp="http://schemas.microsoft.com/office/drawing/2018/hyperlinkcolor" val="tx"/>
                    </a:ext>
                  </a:extLst>
                </a:hlinkClick>
              </a:rPr>
              <a:t>https://www.youtube.com/watch?v=9HGoYsCClOs</a:t>
            </a:r>
            <a:endParaRPr sz="1000">
              <a:solidFill>
                <a:srgbClr val="999999"/>
              </a:solidFill>
            </a:endParaRPr>
          </a:p>
        </p:txBody>
      </p:sp>
      <p:sp>
        <p:nvSpPr>
          <p:cNvPr id="83" name="Google Shape;8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5</a:t>
            </a:fld>
            <a:endParaRPr b="1">
              <a:solidFill>
                <a:srgbClr val="101010"/>
              </a:solidFill>
              <a:latin typeface="Playfair Display"/>
              <a:ea typeface="Playfair Display"/>
              <a:cs typeface="Playfair Display"/>
              <a:sym typeface="Playfair Display"/>
            </a:endParaRPr>
          </a:p>
        </p:txBody>
      </p:sp>
      <p:pic>
        <p:nvPicPr>
          <p:cNvPr id="2" name="videoplayback.mp4" descr="videoplayback.mp4">
            <a:hlinkClick r:id="" action="ppaction://media"/>
            <a:extLst>
              <a:ext uri="{FF2B5EF4-FFF2-40B4-BE49-F238E27FC236}">
                <a16:creationId xmlns:a16="http://schemas.microsoft.com/office/drawing/2014/main" id="{5F939952-B299-6D4F-8920-5AE3D269403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7991" y="86683"/>
            <a:ext cx="812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de" sz="2500" b="1">
                <a:solidFill>
                  <a:srgbClr val="101010"/>
                </a:solidFill>
                <a:latin typeface="Times New Roman"/>
                <a:ea typeface="Times New Roman"/>
                <a:cs typeface="Times New Roman"/>
                <a:sym typeface="Times New Roman"/>
              </a:rPr>
              <a:t>Attitudes Towards Colonialism</a:t>
            </a:r>
            <a:endParaRPr sz="2500" b="1">
              <a:solidFill>
                <a:srgbClr val="101010"/>
              </a:solidFill>
              <a:latin typeface="Times New Roman"/>
              <a:ea typeface="Times New Roman"/>
              <a:cs typeface="Times New Roman"/>
              <a:sym typeface="Times New Roman"/>
            </a:endParaRPr>
          </a:p>
          <a:p>
            <a:pPr marL="0" lvl="0" indent="0" algn="l" rtl="0">
              <a:spcBef>
                <a:spcPts val="0"/>
              </a:spcBef>
              <a:spcAft>
                <a:spcPts val="0"/>
              </a:spcAft>
              <a:buNone/>
            </a:pPr>
            <a:endParaRPr sz="2500" b="1">
              <a:solidFill>
                <a:srgbClr val="6AA84F"/>
              </a:solidFill>
              <a:latin typeface="Times New Roman"/>
              <a:ea typeface="Times New Roman"/>
              <a:cs typeface="Times New Roman"/>
              <a:sym typeface="Times New Roman"/>
            </a:endParaRPr>
          </a:p>
        </p:txBody>
      </p:sp>
      <p:sp>
        <p:nvSpPr>
          <p:cNvPr id="97" name="Google Shape;97;p19"/>
          <p:cNvSpPr txBox="1">
            <a:spLocks noGrp="1"/>
          </p:cNvSpPr>
          <p:nvPr>
            <p:ph type="body" idx="1"/>
          </p:nvPr>
        </p:nvSpPr>
        <p:spPr>
          <a:xfrm>
            <a:off x="311700" y="1152475"/>
            <a:ext cx="8520600" cy="3884400"/>
          </a:xfrm>
          <a:prstGeom prst="rect">
            <a:avLst/>
          </a:prstGeom>
        </p:spPr>
        <p:txBody>
          <a:bodyPr spcFirstLastPara="1" wrap="square" lIns="91425" tIns="91425" rIns="91425" bIns="91425" anchor="t" anchorCtr="0">
            <a:normAutofit/>
          </a:bodyPr>
          <a:lstStyle/>
          <a:p>
            <a:pPr marL="457200" lvl="1" indent="-330200" algn="l" rtl="0">
              <a:lnSpc>
                <a:spcPct val="150000"/>
              </a:lnSpc>
              <a:spcBef>
                <a:spcPts val="0"/>
              </a:spcBef>
              <a:spcAft>
                <a:spcPts val="0"/>
              </a:spcAft>
              <a:buClr>
                <a:srgbClr val="000000"/>
              </a:buClr>
              <a:buSzPts val="1600"/>
              <a:buChar char="○"/>
            </a:pPr>
            <a:r>
              <a:rPr lang="de" sz="1600">
                <a:solidFill>
                  <a:srgbClr val="000000"/>
                </a:solidFill>
              </a:rPr>
              <a:t>“Too often, France is perceived as taking a supremacy stance and to dress itself in the rags of colonialism, which has been a grave mistake, a serious fault of the Republic,” - Emmanuel Macron </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It is known that Macron wants to maintain French dominance in Africa through colonial practices.</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Uprisings initiated by those fighting for France in the World Wars with the promise of independence were violently suppressed.</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Violence continued in a systematic way until 1962</a:t>
            </a:r>
            <a:endParaRPr sz="1600">
              <a:solidFill>
                <a:srgbClr val="000000"/>
              </a:solidFill>
            </a:endParaRPr>
          </a:p>
          <a:p>
            <a:pPr marL="457200" lvl="1" indent="-330200" algn="l" rtl="0">
              <a:lnSpc>
                <a:spcPct val="150000"/>
              </a:lnSpc>
              <a:spcBef>
                <a:spcPts val="0"/>
              </a:spcBef>
              <a:spcAft>
                <a:spcPts val="0"/>
              </a:spcAft>
              <a:buClr>
                <a:srgbClr val="000000"/>
              </a:buClr>
              <a:buSzPts val="1600"/>
              <a:buChar char="○"/>
            </a:pPr>
            <a:r>
              <a:rPr lang="de" sz="1600">
                <a:solidFill>
                  <a:srgbClr val="000000"/>
                </a:solidFill>
              </a:rPr>
              <a:t>France is reluctant to apologize</a:t>
            </a:r>
            <a:endParaRPr sz="1600">
              <a:solidFill>
                <a:srgbClr val="000000"/>
              </a:solidFill>
            </a:endParaRPr>
          </a:p>
          <a:p>
            <a:pPr marL="0" lvl="0" indent="0" algn="l" rtl="0">
              <a:lnSpc>
                <a:spcPct val="150000"/>
              </a:lnSpc>
              <a:spcBef>
                <a:spcPts val="0"/>
              </a:spcBef>
              <a:spcAft>
                <a:spcPts val="1200"/>
              </a:spcAft>
              <a:buNone/>
            </a:pPr>
            <a:endParaRPr>
              <a:solidFill>
                <a:srgbClr val="274E13"/>
              </a:solidFill>
              <a:latin typeface="Times New Roman"/>
              <a:ea typeface="Times New Roman"/>
              <a:cs typeface="Times New Roman"/>
              <a:sym typeface="Times New Roman"/>
            </a:endParaRPr>
          </a:p>
        </p:txBody>
      </p:sp>
      <p:sp>
        <p:nvSpPr>
          <p:cNvPr id="98" name="Google Shape;9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6</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7</a:t>
            </a:fld>
            <a:endParaRPr b="1">
              <a:solidFill>
                <a:srgbClr val="101010"/>
              </a:solidFill>
              <a:latin typeface="Playfair Display"/>
              <a:ea typeface="Playfair Display"/>
              <a:cs typeface="Playfair Display"/>
              <a:sym typeface="Playfair Display"/>
            </a:endParaRPr>
          </a:p>
        </p:txBody>
      </p:sp>
      <p:sp>
        <p:nvSpPr>
          <p:cNvPr id="104" name="Google Shape;104;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b="1">
                <a:solidFill>
                  <a:srgbClr val="101010"/>
                </a:solidFill>
                <a:latin typeface="Times New Roman"/>
                <a:ea typeface="Times New Roman"/>
                <a:cs typeface="Times New Roman"/>
                <a:sym typeface="Times New Roman"/>
              </a:rPr>
              <a:t>II. Decolonisation</a:t>
            </a:r>
            <a:endParaRPr b="1">
              <a:solidFill>
                <a:srgbClr val="10101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324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b="1">
                <a:solidFill>
                  <a:srgbClr val="000000"/>
                </a:solidFill>
                <a:latin typeface="Times New Roman"/>
                <a:ea typeface="Times New Roman"/>
                <a:cs typeface="Times New Roman"/>
                <a:sym typeface="Times New Roman"/>
              </a:rPr>
              <a:t>V. Decolonisation</a:t>
            </a:r>
            <a:endParaRPr b="1">
              <a:solidFill>
                <a:srgbClr val="000000"/>
              </a:solidFill>
              <a:latin typeface="Times New Roman"/>
              <a:ea typeface="Times New Roman"/>
              <a:cs typeface="Times New Roman"/>
              <a:sym typeface="Times New Roman"/>
            </a:endParaRPr>
          </a:p>
        </p:txBody>
      </p:sp>
      <p:sp>
        <p:nvSpPr>
          <p:cNvPr id="110" name="Google Shape;110;p21"/>
          <p:cNvSpPr txBox="1">
            <a:spLocks noGrp="1"/>
          </p:cNvSpPr>
          <p:nvPr>
            <p:ph type="body" idx="1"/>
          </p:nvPr>
        </p:nvSpPr>
        <p:spPr>
          <a:xfrm>
            <a:off x="311700" y="788200"/>
            <a:ext cx="8520600" cy="3875100"/>
          </a:xfrm>
          <a:prstGeom prst="rect">
            <a:avLst/>
          </a:prstGeom>
        </p:spPr>
        <p:txBody>
          <a:bodyPr spcFirstLastPara="1" wrap="square" lIns="91425" tIns="91425" rIns="91425" bIns="91425" anchor="ctr" anchorCtr="0">
            <a:normAutofit fontScale="77500" lnSpcReduction="10000"/>
          </a:bodyPr>
          <a:lstStyle/>
          <a:p>
            <a:pPr marL="0" lvl="0" indent="0" algn="l" rtl="0">
              <a:lnSpc>
                <a:spcPct val="150000"/>
              </a:lnSpc>
              <a:spcBef>
                <a:spcPts val="0"/>
              </a:spcBef>
              <a:spcAft>
                <a:spcPts val="0"/>
              </a:spcAft>
              <a:buNone/>
            </a:pPr>
            <a:r>
              <a:rPr lang="de" sz="1717">
                <a:solidFill>
                  <a:srgbClr val="000000"/>
                </a:solidFill>
              </a:rPr>
              <a:t>Definition: The undoing of colonialism; the wave of decolonisation, which changed the face of the planet, was born with the UN and represents the world body’s first great success.</a:t>
            </a:r>
            <a:endParaRPr sz="1717">
              <a:solidFill>
                <a:srgbClr val="000000"/>
              </a:solidFill>
            </a:endParaRPr>
          </a:p>
          <a:p>
            <a:pPr marL="0" lvl="0" indent="0" algn="l" rtl="0">
              <a:lnSpc>
                <a:spcPct val="150000"/>
              </a:lnSpc>
              <a:spcBef>
                <a:spcPts val="1200"/>
              </a:spcBef>
              <a:spcAft>
                <a:spcPts val="0"/>
              </a:spcAft>
              <a:buNone/>
            </a:pPr>
            <a:r>
              <a:rPr lang="de" sz="1717" b="1">
                <a:solidFill>
                  <a:srgbClr val="000000"/>
                </a:solidFill>
              </a:rPr>
              <a:t>Algerian war for independence (1954-62)</a:t>
            </a:r>
            <a:endParaRPr sz="1717" b="1">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After WW2, the colonies felt the right to demand a more equitable relationship with France</a:t>
            </a:r>
            <a:endParaRPr sz="1717">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A period that saw the independence of Morocco and Tunisia (Northern African French colonies)</a:t>
            </a:r>
            <a:endParaRPr sz="1717">
              <a:solidFill>
                <a:srgbClr val="000000"/>
              </a:solidFill>
            </a:endParaRPr>
          </a:p>
          <a:p>
            <a:pPr marL="0" lvl="0" indent="0" algn="l" rtl="0">
              <a:lnSpc>
                <a:spcPct val="150000"/>
              </a:lnSpc>
              <a:spcBef>
                <a:spcPts val="1200"/>
              </a:spcBef>
              <a:spcAft>
                <a:spcPts val="0"/>
              </a:spcAft>
              <a:buNone/>
            </a:pPr>
            <a:r>
              <a:rPr lang="de" sz="1717" b="1">
                <a:solidFill>
                  <a:srgbClr val="000000"/>
                </a:solidFill>
              </a:rPr>
              <a:t>1960</a:t>
            </a:r>
            <a:endParaRPr sz="1717" b="1">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Declaration on the Granting of Independence to Colonial Countries and Peoples</a:t>
            </a:r>
            <a:endParaRPr sz="1717">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The majority of African territories gain independence</a:t>
            </a:r>
            <a:endParaRPr sz="1717">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14 French-speaking states joined the UN such as Cameroon, Côte d’Ivoire and Senegal</a:t>
            </a:r>
            <a:endParaRPr sz="1717">
              <a:solidFill>
                <a:srgbClr val="000000"/>
              </a:solidFill>
            </a:endParaRPr>
          </a:p>
          <a:p>
            <a:pPr marL="457200" lvl="0" indent="-313129" algn="l" rtl="0">
              <a:lnSpc>
                <a:spcPct val="150000"/>
              </a:lnSpc>
              <a:spcBef>
                <a:spcPts val="0"/>
              </a:spcBef>
              <a:spcAft>
                <a:spcPts val="0"/>
              </a:spcAft>
              <a:buClr>
                <a:srgbClr val="000000"/>
              </a:buClr>
              <a:buSzPct val="100000"/>
              <a:buChar char="●"/>
            </a:pPr>
            <a:r>
              <a:rPr lang="de" sz="1717">
                <a:solidFill>
                  <a:srgbClr val="000000"/>
                </a:solidFill>
              </a:rPr>
              <a:t>“We have too much in common not to turn the simple human values, which are our common heritage, into the firm foundation on which we may unite our strength and live together in peace” - United Nations Secretary General (1953-61) Dag Hammarskjold</a:t>
            </a:r>
            <a:endParaRPr sz="1600">
              <a:solidFill>
                <a:srgbClr val="274E13"/>
              </a:solidFill>
              <a:latin typeface="Times New Roman"/>
              <a:ea typeface="Times New Roman"/>
              <a:cs typeface="Times New Roman"/>
              <a:sym typeface="Times New Roman"/>
            </a:endParaRPr>
          </a:p>
        </p:txBody>
      </p:sp>
      <p:sp>
        <p:nvSpPr>
          <p:cNvPr id="111" name="Google Shape;111;p21"/>
          <p:cNvSpPr txBox="1"/>
          <p:nvPr/>
        </p:nvSpPr>
        <p:spPr>
          <a:xfrm>
            <a:off x="972591" y="4690681"/>
            <a:ext cx="7198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000">
                <a:solidFill>
                  <a:srgbClr val="999999"/>
                </a:solidFill>
              </a:rPr>
              <a:t>Sources: </a:t>
            </a:r>
            <a:r>
              <a:rPr lang="de" sz="1000" u="sng">
                <a:solidFill>
                  <a:schemeClr val="hlink"/>
                </a:solidFill>
                <a:hlinkClick r:id="rId3"/>
              </a:rPr>
              <a:t>Decolonization | United Nations</a:t>
            </a:r>
            <a:r>
              <a:rPr lang="de" sz="1000">
                <a:solidFill>
                  <a:srgbClr val="999999"/>
                </a:solidFill>
              </a:rPr>
              <a:t> </a:t>
            </a:r>
            <a:endParaRPr sz="1000">
              <a:solidFill>
                <a:srgbClr val="999999"/>
              </a:solidFill>
            </a:endParaRPr>
          </a:p>
        </p:txBody>
      </p:sp>
      <p:sp>
        <p:nvSpPr>
          <p:cNvPr id="112" name="Google Shape;11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8</a:t>
            </a:fld>
            <a:endParaRPr b="1">
              <a:solidFill>
                <a:srgbClr val="101010"/>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de" b="1">
                <a:solidFill>
                  <a:srgbClr val="101010"/>
                </a:solidFill>
                <a:latin typeface="Playfair Display"/>
                <a:ea typeface="Playfair Display"/>
                <a:cs typeface="Playfair Display"/>
                <a:sym typeface="Playfair Display"/>
              </a:rPr>
              <a:t>9</a:t>
            </a:fld>
            <a:endParaRPr b="1">
              <a:solidFill>
                <a:srgbClr val="101010"/>
              </a:solidFill>
              <a:latin typeface="Playfair Display"/>
              <a:ea typeface="Playfair Display"/>
              <a:cs typeface="Playfair Display"/>
              <a:sym typeface="Playfair Display"/>
            </a:endParaRPr>
          </a:p>
        </p:txBody>
      </p:sp>
      <p:sp>
        <p:nvSpPr>
          <p:cNvPr id="118" name="Google Shape;118;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lnSpc>
                <a:spcPct val="150000"/>
              </a:lnSpc>
              <a:spcBef>
                <a:spcPts val="0"/>
              </a:spcBef>
              <a:spcAft>
                <a:spcPts val="0"/>
              </a:spcAft>
              <a:buNone/>
            </a:pPr>
            <a:r>
              <a:rPr lang="de" b="1">
                <a:solidFill>
                  <a:srgbClr val="101010"/>
                </a:solidFill>
                <a:latin typeface="Times New Roman"/>
                <a:ea typeface="Times New Roman"/>
                <a:cs typeface="Times New Roman"/>
                <a:sym typeface="Times New Roman"/>
              </a:rPr>
              <a:t>III. Societal Aspects</a:t>
            </a:r>
            <a:endParaRPr b="1">
              <a:solidFill>
                <a:srgbClr val="101010"/>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de" sz="2000">
                <a:solidFill>
                  <a:srgbClr val="101010"/>
                </a:solidFill>
              </a:rPr>
              <a:t>Looking at the Impact of Colonialism on French Society</a:t>
            </a:r>
            <a:endParaRPr sz="2000">
              <a:solidFill>
                <a:srgbClr val="101010"/>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4216</Words>
  <Application>Microsoft Macintosh PowerPoint</Application>
  <PresentationFormat>On-screen Show (16:9)</PresentationFormat>
  <Paragraphs>248</Paragraphs>
  <Slides>27</Slides>
  <Notes>27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Playfair Display</vt:lpstr>
      <vt:lpstr>Simple Dark</vt:lpstr>
      <vt:lpstr>The Impact of France’s Colonial Past on Memory Politics</vt:lpstr>
      <vt:lpstr>Outline</vt:lpstr>
      <vt:lpstr>History of French Colonialism A Brief Overview of France’s Colonial Past</vt:lpstr>
      <vt:lpstr>Brief history</vt:lpstr>
      <vt:lpstr>PowerPoint Presentation</vt:lpstr>
      <vt:lpstr>Attitudes Towards Colonialism </vt:lpstr>
      <vt:lpstr>II. Decolonisation</vt:lpstr>
      <vt:lpstr>V. Decolonisation</vt:lpstr>
      <vt:lpstr>III. Societal Aspects Looking at the Impact of Colonialism on French Society</vt:lpstr>
      <vt:lpstr>Looking Back on History: A Clash of Values</vt:lpstr>
      <vt:lpstr>Integration and Discrimination in French Society</vt:lpstr>
      <vt:lpstr>French Descendants of the Former Colonised</vt:lpstr>
      <vt:lpstr>Public Attitude Towards Colonial Past</vt:lpstr>
      <vt:lpstr>IV. Economic Aspects The Case of the CFA Franc Zone</vt:lpstr>
      <vt:lpstr>III. Economy</vt:lpstr>
      <vt:lpstr>Understanding the CFA Franc </vt:lpstr>
      <vt:lpstr>The Pros and Cons of CFA Franc</vt:lpstr>
      <vt:lpstr>Big African money in France’s Banks</vt:lpstr>
      <vt:lpstr>An exercise of Neo-Colonisation</vt:lpstr>
      <vt:lpstr>V. Political Aspects Looking at the Impact of Colonialism on French Politics</vt:lpstr>
      <vt:lpstr>V. Politics - Political Discourse</vt:lpstr>
      <vt:lpstr>V. Politics - Reverse Colonization</vt:lpstr>
      <vt:lpstr>V. Politics - Consequences and the Solutions to Reverse Colonization</vt:lpstr>
      <vt:lpstr>VI. Conclusion</vt:lpstr>
      <vt:lpstr>VI. Conclusion</vt:lpstr>
      <vt:lpstr>VII. Bibliography</vt:lpstr>
      <vt:lpstr>VII. 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France’s Colonial Past on Memory Politics</dc:title>
  <cp:lastModifiedBy>LUI King Chi</cp:lastModifiedBy>
  <cp:revision>1</cp:revision>
  <dcterms:modified xsi:type="dcterms:W3CDTF">2022-03-25T10:35:35Z</dcterms:modified>
</cp:coreProperties>
</file>