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4"/>
  </p:sldMasterIdLst>
  <p:notesMasterIdLst>
    <p:notesMasterId r:id="rId32"/>
  </p:notesMasterIdLst>
  <p:handoutMasterIdLst>
    <p:handoutMasterId r:id="rId33"/>
  </p:handoutMasterIdLst>
  <p:sldIdLst>
    <p:sldId id="309" r:id="rId5"/>
    <p:sldId id="417" r:id="rId6"/>
    <p:sldId id="413" r:id="rId7"/>
    <p:sldId id="436" r:id="rId8"/>
    <p:sldId id="400" r:id="rId9"/>
    <p:sldId id="433" r:id="rId10"/>
    <p:sldId id="356" r:id="rId11"/>
    <p:sldId id="420" r:id="rId12"/>
    <p:sldId id="423" r:id="rId13"/>
    <p:sldId id="424" r:id="rId14"/>
    <p:sldId id="422" r:id="rId15"/>
    <p:sldId id="412" r:id="rId16"/>
    <p:sldId id="429" r:id="rId17"/>
    <p:sldId id="430" r:id="rId18"/>
    <p:sldId id="426" r:id="rId19"/>
    <p:sldId id="437" r:id="rId20"/>
    <p:sldId id="394" r:id="rId21"/>
    <p:sldId id="431" r:id="rId22"/>
    <p:sldId id="438" r:id="rId23"/>
    <p:sldId id="439" r:id="rId24"/>
    <p:sldId id="440" r:id="rId25"/>
    <p:sldId id="441" r:id="rId26"/>
    <p:sldId id="443" r:id="rId27"/>
    <p:sldId id="442" r:id="rId28"/>
    <p:sldId id="414" r:id="rId29"/>
    <p:sldId id="416" r:id="rId30"/>
    <p:sldId id="341" r:id="rId31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13">
          <p15:clr>
            <a:srgbClr val="A4A3A4"/>
          </p15:clr>
        </p15:guide>
        <p15:guide id="2" pos="490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riam Hadnes" initials="" lastIdx="2" clrIdx="0"/>
  <p:cmAuthor id="1" name="Isabelle PIGERON" initials="IP" lastIdx="3" clrIdx="1">
    <p:extLst>
      <p:ext uri="{19B8F6BF-5375-455C-9EA6-DF929625EA0E}">
        <p15:presenceInfo xmlns:p15="http://schemas.microsoft.com/office/powerpoint/2012/main" userId="S-1-5-21-3337309816-2907398862-663535011-121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6A83"/>
    <a:srgbClr val="17A1CF"/>
    <a:srgbClr val="EA9798"/>
    <a:srgbClr val="00A0CF"/>
    <a:srgbClr val="8D98BF"/>
    <a:srgbClr val="4C79AB"/>
    <a:srgbClr val="587FB2"/>
    <a:srgbClr val="82A0CE"/>
    <a:srgbClr val="466481"/>
    <a:srgbClr val="363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954B03-9BCD-4B8A-B79D-257581E8A132}" v="297" dt="2023-10-05T20:43:46.3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87744" autoAdjust="0"/>
  </p:normalViewPr>
  <p:slideViewPr>
    <p:cSldViewPr snapToGrid="0" snapToObjects="1">
      <p:cViewPr varScale="1">
        <p:scale>
          <a:sx n="68" d="100"/>
          <a:sy n="68" d="100"/>
        </p:scale>
        <p:origin x="1867" y="53"/>
      </p:cViewPr>
      <p:guideLst>
        <p:guide orient="horz" pos="4013"/>
        <p:guide pos="4904"/>
      </p:guideLst>
    </p:cSldViewPr>
  </p:slideViewPr>
  <p:notesTextViewPr>
    <p:cViewPr>
      <p:scale>
        <a:sx n="120" d="100"/>
        <a:sy n="1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e PIGERON" userId="9aaff136-5ed0-4da5-a497-75d3d0109035" providerId="ADAL" clId="{9D954B03-9BCD-4B8A-B79D-257581E8A132}"/>
    <pc:docChg chg="custSel modSld">
      <pc:chgData name="Isabelle PIGERON" userId="9aaff136-5ed0-4da5-a497-75d3d0109035" providerId="ADAL" clId="{9D954B03-9BCD-4B8A-B79D-257581E8A132}" dt="2023-10-05T20:43:46.347" v="409"/>
      <pc:docMkLst>
        <pc:docMk/>
      </pc:docMkLst>
      <pc:sldChg chg="modSp mod">
        <pc:chgData name="Isabelle PIGERON" userId="9aaff136-5ed0-4da5-a497-75d3d0109035" providerId="ADAL" clId="{9D954B03-9BCD-4B8A-B79D-257581E8A132}" dt="2023-10-04T15:52:35.552" v="14" actId="2711"/>
        <pc:sldMkLst>
          <pc:docMk/>
          <pc:sldMk cId="2149716300" sldId="341"/>
        </pc:sldMkLst>
        <pc:spChg chg="mod">
          <ac:chgData name="Isabelle PIGERON" userId="9aaff136-5ed0-4da5-a497-75d3d0109035" providerId="ADAL" clId="{9D954B03-9BCD-4B8A-B79D-257581E8A132}" dt="2023-10-04T15:52:35.552" v="14" actId="2711"/>
          <ac:spMkLst>
            <pc:docMk/>
            <pc:sldMk cId="2149716300" sldId="341"/>
            <ac:spMk id="3" creationId="{00000000-0000-0000-0000-000000000000}"/>
          </ac:spMkLst>
        </pc:spChg>
      </pc:sldChg>
      <pc:sldChg chg="modSp mod modAnim">
        <pc:chgData name="Isabelle PIGERON" userId="9aaff136-5ed0-4da5-a497-75d3d0109035" providerId="ADAL" clId="{9D954B03-9BCD-4B8A-B79D-257581E8A132}" dt="2023-10-05T17:15:00.233" v="296" actId="20577"/>
        <pc:sldMkLst>
          <pc:docMk/>
          <pc:sldMk cId="1344762761" sldId="356"/>
        </pc:sldMkLst>
        <pc:spChg chg="mod">
          <ac:chgData name="Isabelle PIGERON" userId="9aaff136-5ed0-4da5-a497-75d3d0109035" providerId="ADAL" clId="{9D954B03-9BCD-4B8A-B79D-257581E8A132}" dt="2023-10-05T17:15:00.233" v="296" actId="20577"/>
          <ac:spMkLst>
            <pc:docMk/>
            <pc:sldMk cId="1344762761" sldId="356"/>
            <ac:spMk id="3" creationId="{00000000-0000-0000-0000-000000000000}"/>
          </ac:spMkLst>
        </pc:spChg>
        <pc:picChg chg="mod">
          <ac:chgData name="Isabelle PIGERON" userId="9aaff136-5ed0-4da5-a497-75d3d0109035" providerId="ADAL" clId="{9D954B03-9BCD-4B8A-B79D-257581E8A132}" dt="2023-10-05T17:14:57.587" v="295" actId="14100"/>
          <ac:picMkLst>
            <pc:docMk/>
            <pc:sldMk cId="1344762761" sldId="356"/>
            <ac:picMk id="4" creationId="{00000000-0000-0000-0000-000000000000}"/>
          </ac:picMkLst>
        </pc:picChg>
      </pc:sldChg>
      <pc:sldChg chg="modSp mod modAnim">
        <pc:chgData name="Isabelle PIGERON" userId="9aaff136-5ed0-4da5-a497-75d3d0109035" providerId="ADAL" clId="{9D954B03-9BCD-4B8A-B79D-257581E8A132}" dt="2023-10-05T17:15:50.164" v="303" actId="20577"/>
        <pc:sldMkLst>
          <pc:docMk/>
          <pc:sldMk cId="1630230611" sldId="394"/>
        </pc:sldMkLst>
        <pc:spChg chg="mod">
          <ac:chgData name="Isabelle PIGERON" userId="9aaff136-5ed0-4da5-a497-75d3d0109035" providerId="ADAL" clId="{9D954B03-9BCD-4B8A-B79D-257581E8A132}" dt="2023-10-05T17:15:50.164" v="303" actId="20577"/>
          <ac:spMkLst>
            <pc:docMk/>
            <pc:sldMk cId="1630230611" sldId="394"/>
            <ac:spMk id="3" creationId="{00000000-0000-0000-0000-000000000000}"/>
          </ac:spMkLst>
        </pc:spChg>
      </pc:sldChg>
      <pc:sldChg chg="modSp modAnim">
        <pc:chgData name="Isabelle PIGERON" userId="9aaff136-5ed0-4da5-a497-75d3d0109035" providerId="ADAL" clId="{9D954B03-9BCD-4B8A-B79D-257581E8A132}" dt="2023-10-04T20:49:04.161" v="180" actId="20577"/>
        <pc:sldMkLst>
          <pc:docMk/>
          <pc:sldMk cId="2058684581" sldId="400"/>
        </pc:sldMkLst>
        <pc:spChg chg="mod">
          <ac:chgData name="Isabelle PIGERON" userId="9aaff136-5ed0-4da5-a497-75d3d0109035" providerId="ADAL" clId="{9D954B03-9BCD-4B8A-B79D-257581E8A132}" dt="2023-10-04T20:49:04.161" v="180" actId="20577"/>
          <ac:spMkLst>
            <pc:docMk/>
            <pc:sldMk cId="2058684581" sldId="400"/>
            <ac:spMk id="3" creationId="{00000000-0000-0000-0000-000000000000}"/>
          </ac:spMkLst>
        </pc:spChg>
      </pc:sldChg>
      <pc:sldChg chg="modSp mod">
        <pc:chgData name="Isabelle PIGERON" userId="9aaff136-5ed0-4da5-a497-75d3d0109035" providerId="ADAL" clId="{9D954B03-9BCD-4B8A-B79D-257581E8A132}" dt="2023-10-04T16:04:46.709" v="79" actId="1076"/>
        <pc:sldMkLst>
          <pc:docMk/>
          <pc:sldMk cId="2955366248" sldId="413"/>
        </pc:sldMkLst>
        <pc:spChg chg="mod">
          <ac:chgData name="Isabelle PIGERON" userId="9aaff136-5ed0-4da5-a497-75d3d0109035" providerId="ADAL" clId="{9D954B03-9BCD-4B8A-B79D-257581E8A132}" dt="2023-10-04T16:04:38.942" v="77" actId="6549"/>
          <ac:spMkLst>
            <pc:docMk/>
            <pc:sldMk cId="2955366248" sldId="413"/>
            <ac:spMk id="5" creationId="{D594FD74-6759-D9BE-0A76-CF8BCA209B70}"/>
          </ac:spMkLst>
        </pc:spChg>
        <pc:picChg chg="mod">
          <ac:chgData name="Isabelle PIGERON" userId="9aaff136-5ed0-4da5-a497-75d3d0109035" providerId="ADAL" clId="{9D954B03-9BCD-4B8A-B79D-257581E8A132}" dt="2023-10-04T16:04:43.256" v="78" actId="1076"/>
          <ac:picMkLst>
            <pc:docMk/>
            <pc:sldMk cId="2955366248" sldId="413"/>
            <ac:picMk id="3" creationId="{97A3729A-F3C9-C08B-91A4-9B17212E47D0}"/>
          </ac:picMkLst>
        </pc:picChg>
        <pc:picChg chg="mod">
          <ac:chgData name="Isabelle PIGERON" userId="9aaff136-5ed0-4da5-a497-75d3d0109035" providerId="ADAL" clId="{9D954B03-9BCD-4B8A-B79D-257581E8A132}" dt="2023-10-04T16:04:46.709" v="79" actId="1076"/>
          <ac:picMkLst>
            <pc:docMk/>
            <pc:sldMk cId="2955366248" sldId="413"/>
            <ac:picMk id="7" creationId="{6E936AAF-A22F-29A2-2CF8-735E3A312905}"/>
          </ac:picMkLst>
        </pc:picChg>
      </pc:sldChg>
      <pc:sldChg chg="modSp mod modAnim">
        <pc:chgData name="Isabelle PIGERON" userId="9aaff136-5ed0-4da5-a497-75d3d0109035" providerId="ADAL" clId="{9D954B03-9BCD-4B8A-B79D-257581E8A132}" dt="2023-10-04T16:13:02.044" v="131"/>
        <pc:sldMkLst>
          <pc:docMk/>
          <pc:sldMk cId="3347694805" sldId="414"/>
        </pc:sldMkLst>
        <pc:spChg chg="mod">
          <ac:chgData name="Isabelle PIGERON" userId="9aaff136-5ed0-4da5-a497-75d3d0109035" providerId="ADAL" clId="{9D954B03-9BCD-4B8A-B79D-257581E8A132}" dt="2023-10-04T15:52:18.214" v="12" actId="2711"/>
          <ac:spMkLst>
            <pc:docMk/>
            <pc:sldMk cId="3347694805" sldId="414"/>
            <ac:spMk id="3" creationId="{2C3CAC65-D10C-8E54-80D7-3AEC55B10C05}"/>
          </ac:spMkLst>
        </pc:spChg>
      </pc:sldChg>
      <pc:sldChg chg="modSp mod modAnim">
        <pc:chgData name="Isabelle PIGERON" userId="9aaff136-5ed0-4da5-a497-75d3d0109035" providerId="ADAL" clId="{9D954B03-9BCD-4B8A-B79D-257581E8A132}" dt="2023-10-04T16:14:48.276" v="145"/>
        <pc:sldMkLst>
          <pc:docMk/>
          <pc:sldMk cId="1283053100" sldId="416"/>
        </pc:sldMkLst>
        <pc:spChg chg="mod">
          <ac:chgData name="Isabelle PIGERON" userId="9aaff136-5ed0-4da5-a497-75d3d0109035" providerId="ADAL" clId="{9D954B03-9BCD-4B8A-B79D-257581E8A132}" dt="2023-10-04T16:13:44.691" v="134" actId="403"/>
          <ac:spMkLst>
            <pc:docMk/>
            <pc:sldMk cId="1283053100" sldId="416"/>
            <ac:spMk id="3" creationId="{F4351EFB-DE0B-92C7-6EF5-93228879CCB4}"/>
          </ac:spMkLst>
        </pc:spChg>
      </pc:sldChg>
      <pc:sldChg chg="modSp mod">
        <pc:chgData name="Isabelle PIGERON" userId="9aaff136-5ed0-4da5-a497-75d3d0109035" providerId="ADAL" clId="{9D954B03-9BCD-4B8A-B79D-257581E8A132}" dt="2023-10-04T16:04:53.575" v="80" actId="403"/>
        <pc:sldMkLst>
          <pc:docMk/>
          <pc:sldMk cId="1132580" sldId="417"/>
        </pc:sldMkLst>
        <pc:spChg chg="mod">
          <ac:chgData name="Isabelle PIGERON" userId="9aaff136-5ed0-4da5-a497-75d3d0109035" providerId="ADAL" clId="{9D954B03-9BCD-4B8A-B79D-257581E8A132}" dt="2023-10-04T16:04:53.575" v="80" actId="403"/>
          <ac:spMkLst>
            <pc:docMk/>
            <pc:sldMk cId="1132580" sldId="417"/>
            <ac:spMk id="3" creationId="{55FCBBC3-ABCB-DB70-1585-7CFED4FA0BB6}"/>
          </ac:spMkLst>
        </pc:spChg>
      </pc:sldChg>
      <pc:sldChg chg="modSp mod">
        <pc:chgData name="Isabelle PIGERON" userId="9aaff136-5ed0-4da5-a497-75d3d0109035" providerId="ADAL" clId="{9D954B03-9BCD-4B8A-B79D-257581E8A132}" dt="2023-10-05T17:15:25.708" v="297" actId="1076"/>
        <pc:sldMkLst>
          <pc:docMk/>
          <pc:sldMk cId="1207551035" sldId="420"/>
        </pc:sldMkLst>
        <pc:spChg chg="mod">
          <ac:chgData name="Isabelle PIGERON" userId="9aaff136-5ed0-4da5-a497-75d3d0109035" providerId="ADAL" clId="{9D954B03-9BCD-4B8A-B79D-257581E8A132}" dt="2023-10-05T17:15:25.708" v="297" actId="1076"/>
          <ac:spMkLst>
            <pc:docMk/>
            <pc:sldMk cId="1207551035" sldId="420"/>
            <ac:spMk id="3" creationId="{00000000-0000-0000-0000-000000000000}"/>
          </ac:spMkLst>
        </pc:spChg>
      </pc:sldChg>
      <pc:sldChg chg="modSp mod">
        <pc:chgData name="Isabelle PIGERON" userId="9aaff136-5ed0-4da5-a497-75d3d0109035" providerId="ADAL" clId="{9D954B03-9BCD-4B8A-B79D-257581E8A132}" dt="2023-10-04T16:09:03.080" v="110" actId="113"/>
        <pc:sldMkLst>
          <pc:docMk/>
          <pc:sldMk cId="1528549844" sldId="423"/>
        </pc:sldMkLst>
        <pc:spChg chg="mod">
          <ac:chgData name="Isabelle PIGERON" userId="9aaff136-5ed0-4da5-a497-75d3d0109035" providerId="ADAL" clId="{9D954B03-9BCD-4B8A-B79D-257581E8A132}" dt="2023-10-04T16:09:03.080" v="110" actId="113"/>
          <ac:spMkLst>
            <pc:docMk/>
            <pc:sldMk cId="1528549844" sldId="423"/>
            <ac:spMk id="3" creationId="{00000000-0000-0000-0000-000000000000}"/>
          </ac:spMkLst>
        </pc:spChg>
      </pc:sldChg>
      <pc:sldChg chg="modSp mod modAnim">
        <pc:chgData name="Isabelle PIGERON" userId="9aaff136-5ed0-4da5-a497-75d3d0109035" providerId="ADAL" clId="{9D954B03-9BCD-4B8A-B79D-257581E8A132}" dt="2023-10-05T17:16:59.844" v="334" actId="20577"/>
        <pc:sldMkLst>
          <pc:docMk/>
          <pc:sldMk cId="2867717717" sldId="431"/>
        </pc:sldMkLst>
        <pc:spChg chg="mod">
          <ac:chgData name="Isabelle PIGERON" userId="9aaff136-5ed0-4da5-a497-75d3d0109035" providerId="ADAL" clId="{9D954B03-9BCD-4B8A-B79D-257581E8A132}" dt="2023-10-05T17:16:59.844" v="334" actId="20577"/>
          <ac:spMkLst>
            <pc:docMk/>
            <pc:sldMk cId="2867717717" sldId="431"/>
            <ac:spMk id="3" creationId="{00000000-0000-0000-0000-000000000000}"/>
          </ac:spMkLst>
        </pc:spChg>
      </pc:sldChg>
      <pc:sldChg chg="modSp mod modAnim">
        <pc:chgData name="Isabelle PIGERON" userId="9aaff136-5ed0-4da5-a497-75d3d0109035" providerId="ADAL" clId="{9D954B03-9BCD-4B8A-B79D-257581E8A132}" dt="2023-10-04T16:07:30.852" v="103"/>
        <pc:sldMkLst>
          <pc:docMk/>
          <pc:sldMk cId="2880771201" sldId="433"/>
        </pc:sldMkLst>
        <pc:spChg chg="mod">
          <ac:chgData name="Isabelle PIGERON" userId="9aaff136-5ed0-4da5-a497-75d3d0109035" providerId="ADAL" clId="{9D954B03-9BCD-4B8A-B79D-257581E8A132}" dt="2023-10-04T16:07:21.482" v="96" actId="20577"/>
          <ac:spMkLst>
            <pc:docMk/>
            <pc:sldMk cId="2880771201" sldId="433"/>
            <ac:spMk id="3" creationId="{BAA9E00B-9C93-9C2F-00C3-9EAC0C5B4CB2}"/>
          </ac:spMkLst>
        </pc:spChg>
      </pc:sldChg>
      <pc:sldChg chg="modSp mod modAnim">
        <pc:chgData name="Isabelle PIGERON" userId="9aaff136-5ed0-4da5-a497-75d3d0109035" providerId="ADAL" clId="{9D954B03-9BCD-4B8A-B79D-257581E8A132}" dt="2023-10-05T17:18:08.177" v="337" actId="1036"/>
        <pc:sldMkLst>
          <pc:docMk/>
          <pc:sldMk cId="623426805" sldId="439"/>
        </pc:sldMkLst>
        <pc:spChg chg="mod">
          <ac:chgData name="Isabelle PIGERON" userId="9aaff136-5ed0-4da5-a497-75d3d0109035" providerId="ADAL" clId="{9D954B03-9BCD-4B8A-B79D-257581E8A132}" dt="2023-10-05T17:18:08.177" v="337" actId="1036"/>
          <ac:spMkLst>
            <pc:docMk/>
            <pc:sldMk cId="623426805" sldId="439"/>
            <ac:spMk id="5" creationId="{E91149AD-9F6C-A434-C9CA-3F3964AD6465}"/>
          </ac:spMkLst>
        </pc:spChg>
      </pc:sldChg>
      <pc:sldChg chg="modAnim">
        <pc:chgData name="Isabelle PIGERON" userId="9aaff136-5ed0-4da5-a497-75d3d0109035" providerId="ADAL" clId="{9D954B03-9BCD-4B8A-B79D-257581E8A132}" dt="2023-10-04T16:11:01.010" v="117"/>
        <pc:sldMkLst>
          <pc:docMk/>
          <pc:sldMk cId="1344272976" sldId="440"/>
        </pc:sldMkLst>
      </pc:sldChg>
      <pc:sldChg chg="modSp mod modAnim">
        <pc:chgData name="Isabelle PIGERON" userId="9aaff136-5ed0-4da5-a497-75d3d0109035" providerId="ADAL" clId="{9D954B03-9BCD-4B8A-B79D-257581E8A132}" dt="2023-10-04T20:53:05.905" v="259" actId="403"/>
        <pc:sldMkLst>
          <pc:docMk/>
          <pc:sldMk cId="369991729" sldId="441"/>
        </pc:sldMkLst>
        <pc:spChg chg="mod">
          <ac:chgData name="Isabelle PIGERON" userId="9aaff136-5ed0-4da5-a497-75d3d0109035" providerId="ADAL" clId="{9D954B03-9BCD-4B8A-B79D-257581E8A132}" dt="2023-10-04T20:53:05.905" v="259" actId="403"/>
          <ac:spMkLst>
            <pc:docMk/>
            <pc:sldMk cId="369991729" sldId="441"/>
            <ac:spMk id="3" creationId="{BD9E743A-EC57-DEB2-17AA-7B4F7AA77925}"/>
          </ac:spMkLst>
        </pc:spChg>
      </pc:sldChg>
      <pc:sldChg chg="modSp mod modAnim">
        <pc:chgData name="Isabelle PIGERON" userId="9aaff136-5ed0-4da5-a497-75d3d0109035" providerId="ADAL" clId="{9D954B03-9BCD-4B8A-B79D-257581E8A132}" dt="2023-10-05T20:43:46.347" v="409"/>
        <pc:sldMkLst>
          <pc:docMk/>
          <pc:sldMk cId="74580212" sldId="442"/>
        </pc:sldMkLst>
        <pc:spChg chg="mod">
          <ac:chgData name="Isabelle PIGERON" userId="9aaff136-5ed0-4da5-a497-75d3d0109035" providerId="ADAL" clId="{9D954B03-9BCD-4B8A-B79D-257581E8A132}" dt="2023-10-05T20:43:28.303" v="407" actId="6549"/>
          <ac:spMkLst>
            <pc:docMk/>
            <pc:sldMk cId="74580212" sldId="442"/>
            <ac:spMk id="3" creationId="{AAE7C6E7-67EC-F00F-66FA-7308C5E22617}"/>
          </ac:spMkLst>
        </pc:spChg>
      </pc:sldChg>
      <pc:sldChg chg="modSp mod">
        <pc:chgData name="Isabelle PIGERON" userId="9aaff136-5ed0-4da5-a497-75d3d0109035" providerId="ADAL" clId="{9D954B03-9BCD-4B8A-B79D-257581E8A132}" dt="2023-10-05T17:18:42.007" v="406" actId="20577"/>
        <pc:sldMkLst>
          <pc:docMk/>
          <pc:sldMk cId="403216756" sldId="443"/>
        </pc:sldMkLst>
        <pc:spChg chg="mod">
          <ac:chgData name="Isabelle PIGERON" userId="9aaff136-5ed0-4da5-a497-75d3d0109035" providerId="ADAL" clId="{9D954B03-9BCD-4B8A-B79D-257581E8A132}" dt="2023-10-05T17:18:42.007" v="406" actId="20577"/>
          <ac:spMkLst>
            <pc:docMk/>
            <pc:sldMk cId="403216756" sldId="443"/>
            <ac:spMk id="3" creationId="{77BA9436-0D8E-2A29-351E-2F21CD68F4B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EAB8B0-A699-044B-BFF8-AE541C44CB31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FB3DD95-2359-9D4C-8D3F-FAA21FCB7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10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331083-D0CE-684B-8B3A-1C6AD782FF6E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noProof="0"/>
              <a:t>Click to edit Master text styles</a:t>
            </a:r>
          </a:p>
          <a:p>
            <a:pPr lvl="1"/>
            <a:r>
              <a:rPr lang="fr-CH" noProof="0"/>
              <a:t>Second level</a:t>
            </a:r>
          </a:p>
          <a:p>
            <a:pPr lvl="2"/>
            <a:r>
              <a:rPr lang="fr-CH" noProof="0"/>
              <a:t>Third level</a:t>
            </a:r>
          </a:p>
          <a:p>
            <a:pPr lvl="3"/>
            <a:r>
              <a:rPr lang="fr-CH" noProof="0"/>
              <a:t>Fourth level</a:t>
            </a:r>
          </a:p>
          <a:p>
            <a:pPr lvl="4"/>
            <a:r>
              <a:rPr lang="fr-CH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DAD6506-EFD9-E946-BD8F-E104AD6F4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90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D6506-EFD9-E946-BD8F-E104AD6F4F9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6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5-07-24_A7r_01588_Belval_LuxUni_ligh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59212" cy="6483628"/>
          </a:xfrm>
          <a:prstGeom prst="rect">
            <a:avLst/>
          </a:prstGeom>
        </p:spPr>
      </p:pic>
      <p:sp>
        <p:nvSpPr>
          <p:cNvPr id="18" name="Rectangle 2"/>
          <p:cNvSpPr>
            <a:spLocks/>
          </p:cNvSpPr>
          <p:nvPr userDrawn="1"/>
        </p:nvSpPr>
        <p:spPr bwMode="auto">
          <a:xfrm>
            <a:off x="0" y="485021"/>
            <a:ext cx="9144000" cy="1350962"/>
          </a:xfrm>
          <a:prstGeom prst="rect">
            <a:avLst/>
          </a:prstGeom>
          <a:solidFill>
            <a:srgbClr val="000000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29803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0000" rIns="0" bIns="0" anchor="b" anchorCtr="0"/>
          <a:lstStyle/>
          <a:p>
            <a:endParaRPr lang="fr-FR"/>
          </a:p>
        </p:txBody>
      </p:sp>
      <p:grpSp>
        <p:nvGrpSpPr>
          <p:cNvPr id="8" name="Group 23"/>
          <p:cNvGrpSpPr/>
          <p:nvPr userDrawn="1"/>
        </p:nvGrpSpPr>
        <p:grpSpPr>
          <a:xfrm>
            <a:off x="7719023" y="5732426"/>
            <a:ext cx="1019412" cy="702000"/>
            <a:chOff x="7778187" y="681228"/>
            <a:chExt cx="900000" cy="576072"/>
          </a:xfrm>
        </p:grpSpPr>
        <p:sp>
          <p:nvSpPr>
            <p:cNvPr id="11" name="Rounded Rectangle 10"/>
            <p:cNvSpPr/>
            <p:nvPr userDrawn="1"/>
          </p:nvSpPr>
          <p:spPr>
            <a:xfrm>
              <a:off x="7778187" y="681228"/>
              <a:ext cx="900000" cy="5760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fr-LU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778187" y="1088020"/>
              <a:ext cx="900000" cy="169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fr-LU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0" y="6434866"/>
            <a:ext cx="915921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pic>
        <p:nvPicPr>
          <p:cNvPr id="15" name="Picture 14" descr="UNI_logo_quadri_def.pdf"/>
          <p:cNvPicPr>
            <a:picLocks noChangeAspect="1"/>
          </p:cNvPicPr>
          <p:nvPr userDrawn="1"/>
        </p:nvPicPr>
        <p:blipFill>
          <a:blip r:embed="rId3"/>
          <a:srcRect l="24471" t="27051" r="21988" b="29129"/>
          <a:stretch>
            <a:fillRect/>
          </a:stretch>
        </p:blipFill>
        <p:spPr>
          <a:xfrm>
            <a:off x="7880676" y="5871628"/>
            <a:ext cx="747755" cy="612000"/>
          </a:xfrm>
          <a:prstGeom prst="rect">
            <a:avLst/>
          </a:prstGeom>
        </p:spPr>
      </p:pic>
      <p:sp>
        <p:nvSpPr>
          <p:cNvPr id="19" name="Line 3"/>
          <p:cNvSpPr>
            <a:spLocks noChangeShapeType="1"/>
          </p:cNvSpPr>
          <p:nvPr userDrawn="1"/>
        </p:nvSpPr>
        <p:spPr bwMode="auto">
          <a:xfrm rot="10800000" flipH="1">
            <a:off x="3711575" y="485021"/>
            <a:ext cx="0" cy="1350962"/>
          </a:xfrm>
          <a:prstGeom prst="line">
            <a:avLst/>
          </a:prstGeom>
          <a:noFill/>
          <a:ln w="63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Rectangle 6"/>
          <p:cNvSpPr>
            <a:spLocks/>
          </p:cNvSpPr>
          <p:nvPr userDrawn="1"/>
        </p:nvSpPr>
        <p:spPr bwMode="auto">
          <a:xfrm>
            <a:off x="0" y="485021"/>
            <a:ext cx="196850" cy="1350962"/>
          </a:xfrm>
          <a:prstGeom prst="rect">
            <a:avLst/>
          </a:prstGeom>
          <a:solidFill>
            <a:srgbClr val="E037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3" name="Text Placeholder 22"/>
          <p:cNvSpPr>
            <a:spLocks noGrp="1"/>
          </p:cNvSpPr>
          <p:nvPr userDrawn="1">
            <p:ph type="body" sz="quarter" idx="10"/>
          </p:nvPr>
        </p:nvSpPr>
        <p:spPr>
          <a:xfrm>
            <a:off x="3711575" y="485775"/>
            <a:ext cx="5036425" cy="677821"/>
          </a:xfrm>
          <a:prstGeom prst="rect">
            <a:avLst/>
          </a:prstGeom>
        </p:spPr>
        <p:txBody>
          <a:bodyPr vert="horz" lIns="360000" tIns="180000" rIns="0" bIns="0" anchor="b" anchorCtr="0"/>
          <a:lstStyle>
            <a:lvl1pPr algn="l">
              <a:buFontTx/>
              <a:buNone/>
              <a:defRPr sz="2000">
                <a:solidFill>
                  <a:schemeClr val="bg1"/>
                </a:solidFill>
                <a:latin typeface="Gill Sans"/>
                <a:cs typeface="Gill San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 userDrawn="1">
            <p:ph type="body" sz="quarter" idx="11"/>
          </p:nvPr>
        </p:nvSpPr>
        <p:spPr>
          <a:xfrm>
            <a:off x="3711574" y="1171201"/>
            <a:ext cx="5036425" cy="672387"/>
          </a:xfrm>
          <a:prstGeom prst="rect">
            <a:avLst/>
          </a:prstGeom>
        </p:spPr>
        <p:txBody>
          <a:bodyPr vert="horz" lIns="360000" tIns="72000" rIns="0" anchor="t" anchorCtr="0"/>
          <a:lstStyle>
            <a:lvl1pPr>
              <a:buFontTx/>
              <a:buNone/>
              <a:defRPr sz="1400"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196850" y="486000"/>
            <a:ext cx="3514725" cy="677821"/>
          </a:xfrm>
          <a:prstGeom prst="rect">
            <a:avLst/>
          </a:prstGeom>
        </p:spPr>
        <p:txBody>
          <a:bodyPr vert="horz" lIns="360000" tIns="180000" rIns="360000" bIns="0" anchor="b" anchorCtr="0"/>
          <a:lstStyle>
            <a:lvl1pPr algn="l">
              <a:buFontTx/>
              <a:buNone/>
              <a:defRPr sz="2000">
                <a:solidFill>
                  <a:schemeClr val="bg1"/>
                </a:solidFill>
                <a:latin typeface="Gill Sans"/>
                <a:cs typeface="Gill Sans"/>
              </a:defRPr>
            </a:lvl1pPr>
            <a:lvl2pPr>
              <a:buNone/>
              <a:defRPr/>
            </a:lvl2pPr>
          </a:lstStyle>
          <a:p>
            <a:pPr algn="r"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Gill Sans" charset="0"/>
                <a:sym typeface="Gill Sans" charset="0"/>
              </a:rPr>
              <a:t>University of Luxembourg</a:t>
            </a:r>
          </a:p>
        </p:txBody>
      </p:sp>
      <p:sp>
        <p:nvSpPr>
          <p:cNvPr id="16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196850" y="1171201"/>
            <a:ext cx="3514725" cy="672387"/>
          </a:xfrm>
          <a:prstGeom prst="rect">
            <a:avLst/>
          </a:prstGeom>
        </p:spPr>
        <p:txBody>
          <a:bodyPr vert="horz" lIns="360000" tIns="72000" rIns="36000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  <a:lvl2pPr>
              <a:buNone/>
              <a:defRPr/>
            </a:lvl2pPr>
          </a:lstStyle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400" i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23634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 flip="none" rotWithShape="1">
          <a:gsLst>
            <a:gs pos="0">
              <a:schemeClr val="bg1">
                <a:tint val="80000"/>
                <a:satMod val="300000"/>
                <a:alpha val="0"/>
              </a:schemeClr>
            </a:gs>
            <a:gs pos="100000">
              <a:srgbClr val="4C79AB">
                <a:alpha val="34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 rot="10800000" flipH="1" flipV="1">
            <a:off x="0" y="4140200"/>
            <a:ext cx="3213100" cy="6350"/>
          </a:xfrm>
          <a:prstGeom prst="line">
            <a:avLst/>
          </a:prstGeom>
          <a:noFill/>
          <a:ln w="635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 rot="10800000" flipH="1">
            <a:off x="5969000" y="4140200"/>
            <a:ext cx="3327400" cy="6350"/>
          </a:xfrm>
          <a:prstGeom prst="line">
            <a:avLst/>
          </a:prstGeom>
          <a:noFill/>
          <a:ln w="635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68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None/>
              <a:defRPr sz="2000" b="0" i="0">
                <a:latin typeface="Arial"/>
                <a:cs typeface="Arial"/>
              </a:defRPr>
            </a:lvl1pPr>
            <a:lvl2pPr marL="288036" indent="0" algn="ctr">
              <a:buNone/>
              <a:defRPr/>
            </a:lvl2pPr>
            <a:lvl3pPr marL="576070" indent="0" algn="ctr">
              <a:buNone/>
              <a:defRPr/>
            </a:lvl3pPr>
            <a:lvl4pPr marL="864106" indent="0" algn="ctr">
              <a:buNone/>
              <a:defRPr/>
            </a:lvl4pPr>
            <a:lvl5pPr marL="1152142" indent="0" algn="ctr">
              <a:buNone/>
              <a:defRPr/>
            </a:lvl5pPr>
            <a:lvl6pPr marL="1440177" indent="0" algn="ctr">
              <a:buNone/>
              <a:defRPr/>
            </a:lvl6pPr>
            <a:lvl7pPr marL="1728212" indent="0" algn="ctr">
              <a:buNone/>
              <a:defRPr/>
            </a:lvl7pPr>
            <a:lvl8pPr marL="2016248" indent="0" algn="ctr">
              <a:buNone/>
              <a:defRPr/>
            </a:lvl8pPr>
            <a:lvl9pPr marL="230428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  <a:prstGeom prst="rect">
            <a:avLst/>
          </a:prstGeom>
        </p:spPr>
        <p:txBody>
          <a:bodyPr vert="horz" lIns="57607" tIns="28804" rIns="57607" bIns="28804"/>
          <a:lstStyle>
            <a:lvl1pPr algn="ctr">
              <a:defRPr sz="30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516000"/>
            <a:ext cx="915921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7790625" y="5949572"/>
            <a:ext cx="867600" cy="607703"/>
            <a:chOff x="6793675" y="550964"/>
            <a:chExt cx="867600" cy="607703"/>
          </a:xfrm>
        </p:grpSpPr>
        <p:grpSp>
          <p:nvGrpSpPr>
            <p:cNvPr id="20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22" name="Rounded Rectangle 21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23" name="Rectangle 22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21" name="Picture 20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/>
          </p:cNvSpPr>
          <p:nvPr userDrawn="1"/>
        </p:nvSpPr>
        <p:spPr bwMode="auto">
          <a:xfrm>
            <a:off x="0" y="0"/>
            <a:ext cx="9144000" cy="1260000"/>
          </a:xfrm>
          <a:prstGeom prst="rect">
            <a:avLst/>
          </a:prstGeom>
          <a:solidFill>
            <a:srgbClr val="7F7F7F">
              <a:alpha val="79608"/>
            </a:srgbClr>
          </a:solidFill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7" name="Rectangle 16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rgbClr val="DA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6800" y="266400"/>
            <a:ext cx="6840000" cy="684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CH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96887" y="1800000"/>
            <a:ext cx="8136000" cy="4868863"/>
          </a:xfrm>
          <a:prstGeom prst="rect">
            <a:avLst/>
          </a:prstGeom>
        </p:spPr>
        <p:txBody>
          <a:bodyPr vert="horz" lIns="0" rIns="0"/>
          <a:lstStyle>
            <a:lvl1pPr>
              <a:buClr>
                <a:schemeClr val="accent2"/>
              </a:buClr>
              <a:buSzPct val="100000"/>
              <a:buFont typeface="Wingdings" charset="2"/>
              <a:buChar char="§"/>
              <a:defRPr/>
            </a:lvl1pPr>
            <a:lvl2pPr>
              <a:buClr>
                <a:schemeClr val="accent2"/>
              </a:buClr>
              <a:buSzPct val="100000"/>
              <a:buFont typeface="Wingdings" charset="2"/>
              <a:buChar char="§"/>
              <a:defRPr/>
            </a:lvl2pPr>
            <a:lvl3pPr>
              <a:buClr>
                <a:schemeClr val="accent2"/>
              </a:buClr>
              <a:buSzPct val="100000"/>
              <a:buFont typeface="Wingdings" charset="2"/>
              <a:buChar char="§"/>
              <a:defRPr/>
            </a:lvl3pPr>
            <a:lvl4pPr>
              <a:buClr>
                <a:schemeClr val="accent2"/>
              </a:buClr>
              <a:buSzPct val="100000"/>
              <a:buFont typeface="Wingdings" charset="2"/>
              <a:buChar char="§"/>
              <a:defRPr/>
            </a:lvl4pPr>
            <a:lvl5pPr>
              <a:buClr>
                <a:schemeClr val="accent2"/>
              </a:buClr>
              <a:buSzPct val="100000"/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7790625" y="692065"/>
            <a:ext cx="867600" cy="607703"/>
            <a:chOff x="6793675" y="550964"/>
            <a:chExt cx="867600" cy="607703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19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22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903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871132"/>
            <a:ext cx="5111752" cy="1515533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3657597"/>
            <a:ext cx="5111752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5037663"/>
            <a:ext cx="67310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r>
              <a:rPr lang="en-US"/>
              <a:t>ASRDLF/Rennes/2022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5037663"/>
            <a:ext cx="413375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56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3846052"/>
            <a:ext cx="6119018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ASRDLF/Rennes/2022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3710585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716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ASRDLF/Rennes/2022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2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21" r:id="rId3"/>
    <p:sldLayoutId id="2147483843" r:id="rId4"/>
    <p:sldLayoutId id="2147483844" r:id="rId5"/>
    <p:sldLayoutId id="2147483845" r:id="rId6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accent1"/>
          </a:solidFill>
          <a:latin typeface="Arial"/>
          <a:ea typeface="ＭＳ Ｐゴシック" charset="0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marL="228600" indent="-228600" algn="l" rtl="0" eaLnBrk="1" fontAlgn="base" hangingPunct="1">
        <a:spcBef>
          <a:spcPts val="2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n"/>
        <a:defRPr sz="20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457200" indent="-228600" algn="l" rtl="0" eaLnBrk="1" fontAlgn="base" hangingPunct="1">
        <a:spcBef>
          <a:spcPts val="600"/>
        </a:spcBef>
        <a:spcAft>
          <a:spcPct val="0"/>
        </a:spcAft>
        <a:buClr>
          <a:srgbClr val="7ACBE0"/>
        </a:buClr>
        <a:buSzPct val="75000"/>
        <a:buFont typeface="Wingdings" charset="0"/>
        <a:buChar char="n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685800" indent="-22860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n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914400" indent="-228600" algn="l" rtl="0" eaLnBrk="1" fontAlgn="base" hangingPunct="1">
        <a:spcBef>
          <a:spcPts val="600"/>
        </a:spcBef>
        <a:spcAft>
          <a:spcPct val="0"/>
        </a:spcAft>
        <a:buClr>
          <a:srgbClr val="7ACBE0"/>
        </a:buClr>
        <a:buSzPct val="75000"/>
        <a:buFont typeface="Wingdings" charset="0"/>
        <a:buChar char="n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143000" indent="-22860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n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oi.org/10.25353/ubtr-xxxx-2824-db4c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Isabelle.piroth@uni.l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Frontières résilientes et échelles urbaines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Strasbourg </a:t>
            </a:r>
            <a:r>
              <a:rPr lang="en-US" dirty="0" err="1"/>
              <a:t>Séminaire</a:t>
            </a:r>
            <a:r>
              <a:rPr lang="en-US" dirty="0"/>
              <a:t> de recherche 5 et 6 </a:t>
            </a:r>
            <a:r>
              <a:rPr lang="en-US" dirty="0" err="1"/>
              <a:t>Octobre</a:t>
            </a:r>
            <a:r>
              <a:rPr lang="en-US" dirty="0"/>
              <a:t> 2023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4376058"/>
            <a:ext cx="6400800" cy="1730828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fr-LU" dirty="0">
                <a:solidFill>
                  <a:schemeClr val="bg1"/>
                </a:solidFill>
              </a:rPr>
              <a:t>Isabelle Pigeron-Piroth, Université du Luxembourg, UniGR-Center for Border Studies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1873071"/>
            <a:ext cx="8747999" cy="1822996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/>
          <a:lstStyle/>
          <a:p>
            <a:r>
              <a:rPr lang="fr-CH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</a:rPr>
              <a:t>Présentation d’ouvrage : Etrangers  familiers</a:t>
            </a:r>
            <a:br>
              <a:rPr lang="fr-CH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</a:rPr>
            </a:br>
            <a:r>
              <a:rPr lang="fr-CH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</a:rPr>
              <a:t>Le travail frontalier en Suisse et au Luxembourg : Réalités et défis</a:t>
            </a:r>
            <a:endParaRPr lang="en-US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1473306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149440"/>
            <a:ext cx="6840000" cy="1041405"/>
          </a:xfrm>
        </p:spPr>
        <p:txBody>
          <a:bodyPr>
            <a:noAutofit/>
          </a:bodyPr>
          <a:lstStyle/>
          <a:p>
            <a:r>
              <a:rPr lang="fr-CH" sz="2400" dirty="0">
                <a:solidFill>
                  <a:schemeClr val="bg1"/>
                </a:solidFill>
                <a:latin typeface="Garamond" panose="02020404030301010803" pitchFamily="18" charset="0"/>
              </a:rPr>
              <a:t>2. Les frontaliers en Suisse</a:t>
            </a:r>
            <a:br>
              <a:rPr lang="fr-CH" sz="24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sz="2400" dirty="0">
                <a:latin typeface="Garamond" panose="02020404030301010803" pitchFamily="18" charset="0"/>
              </a:rPr>
              <a:t>Des activités variées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Surtout industrielles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2360376"/>
            <a:ext cx="6049200" cy="38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dirty="0">
                <a:latin typeface="Garamond" panose="02020404030301010803" pitchFamily="18" charset="0"/>
              </a:rPr>
              <a:t>3. Provenance et destination</a:t>
            </a:r>
            <a:endParaRPr lang="en-US" sz="2800" dirty="0">
              <a:latin typeface="Garamond" panose="020204040303010108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1" y="1409886"/>
            <a:ext cx="6397923" cy="43092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1924" y="1299768"/>
            <a:ext cx="210694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>
                <a:latin typeface="Garamond" panose="02020404030301010803" pitchFamily="18" charset="0"/>
              </a:rPr>
              <a:t>Provenance</a:t>
            </a:r>
            <a:r>
              <a:rPr lang="fr-CH" sz="2000" dirty="0">
                <a:latin typeface="Garamond" panose="02020404030301010803" pitchFamily="18" charset="0"/>
              </a:rPr>
              <a:t> des frontaliers :</a:t>
            </a:r>
          </a:p>
          <a:p>
            <a:r>
              <a:rPr lang="fr-CH" sz="2000" dirty="0">
                <a:latin typeface="Garamond" panose="02020404030301010803" pitchFamily="18" charset="0"/>
              </a:rPr>
              <a:t>France (55%)  </a:t>
            </a:r>
          </a:p>
          <a:p>
            <a:r>
              <a:rPr lang="fr-CH" sz="2000" dirty="0">
                <a:latin typeface="Garamond" panose="02020404030301010803" pitchFamily="18" charset="0"/>
              </a:rPr>
              <a:t>Italie (23%)</a:t>
            </a:r>
          </a:p>
          <a:p>
            <a:r>
              <a:rPr lang="fr-CH" sz="2000" dirty="0">
                <a:latin typeface="Garamond" panose="02020404030301010803" pitchFamily="18" charset="0"/>
              </a:rPr>
              <a:t>Allemagne (19%)</a:t>
            </a:r>
          </a:p>
          <a:p>
            <a:r>
              <a:rPr lang="fr-CH" sz="2000" dirty="0">
                <a:latin typeface="Garamond" panose="02020404030301010803" pitchFamily="18" charset="0"/>
              </a:rPr>
              <a:t>Autriche (2.5% )</a:t>
            </a:r>
          </a:p>
          <a:p>
            <a:r>
              <a:rPr lang="fr-CH" sz="2000" dirty="0">
                <a:latin typeface="Garamond" panose="02020404030301010803" pitchFamily="18" charset="0"/>
              </a:rPr>
              <a:t>Liechtenstein (0.5%) </a:t>
            </a:r>
          </a:p>
          <a:p>
            <a:endParaRPr lang="fr-CH" sz="2000" dirty="0">
              <a:latin typeface="Garamond" panose="02020404030301010803" pitchFamily="18" charset="0"/>
            </a:endParaRPr>
          </a:p>
          <a:p>
            <a:r>
              <a:rPr lang="fr-CH" sz="2000" b="1" dirty="0">
                <a:latin typeface="Garamond" panose="02020404030301010803" pitchFamily="18" charset="0"/>
              </a:rPr>
              <a:t>Destination</a:t>
            </a:r>
            <a:r>
              <a:rPr lang="fr-CH" sz="2000" dirty="0">
                <a:latin typeface="Garamond" panose="02020404030301010803" pitchFamily="18" charset="0"/>
              </a:rPr>
              <a:t> (canton):</a:t>
            </a:r>
          </a:p>
          <a:p>
            <a:r>
              <a:rPr lang="fr-CH" sz="2000" dirty="0">
                <a:latin typeface="Garamond" panose="02020404030301010803" pitchFamily="18" charset="0"/>
              </a:rPr>
              <a:t>Genève (26,5%)</a:t>
            </a:r>
          </a:p>
          <a:p>
            <a:r>
              <a:rPr lang="fr-CH" sz="2000" dirty="0">
                <a:latin typeface="Garamond" panose="02020404030301010803" pitchFamily="18" charset="0"/>
              </a:rPr>
              <a:t>Tessin (20,5%)</a:t>
            </a:r>
          </a:p>
          <a:p>
            <a:r>
              <a:rPr lang="fr-CH" sz="2000" dirty="0">
                <a:latin typeface="Garamond" panose="02020404030301010803" pitchFamily="18" charset="0"/>
              </a:rPr>
              <a:t>Bâle Ville (10,5%)</a:t>
            </a:r>
          </a:p>
          <a:p>
            <a:r>
              <a:rPr lang="fr-CH" sz="2000" dirty="0">
                <a:latin typeface="Garamond" panose="02020404030301010803" pitchFamily="18" charset="0"/>
              </a:rPr>
              <a:t>Vaud (10%)</a:t>
            </a:r>
          </a:p>
          <a:p>
            <a:r>
              <a:rPr lang="fr-CH" sz="2000" dirty="0">
                <a:latin typeface="Garamond" panose="02020404030301010803" pitchFamily="18" charset="0"/>
              </a:rPr>
              <a:t>Bâle campagne (6,7%)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90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dirty="0">
                <a:latin typeface="Garamond" panose="02020404030301010803" pitchFamily="18" charset="0"/>
              </a:rPr>
              <a:t>Le canton de Genève</a:t>
            </a:r>
            <a:endParaRPr lang="en-US" sz="2800" dirty="0">
              <a:latin typeface="Garamond" panose="020204040303010108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09802" y="1335994"/>
            <a:ext cx="8136000" cy="4868863"/>
          </a:xfrm>
        </p:spPr>
        <p:txBody>
          <a:bodyPr/>
          <a:lstStyle/>
          <a:p>
            <a:pPr marL="457200" lvl="2">
              <a:spcBef>
                <a:spcPts val="2000"/>
              </a:spcBef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  <a:cs typeface="ＭＳ Ｐゴシック" charset="0"/>
              </a:rPr>
              <a:t>Triplement des frontaliers en 20 ans</a:t>
            </a:r>
          </a:p>
          <a:p>
            <a:pPr marL="457200" lvl="2">
              <a:spcBef>
                <a:spcPts val="2000"/>
              </a:spcBef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Impact local très fort</a:t>
            </a:r>
          </a:p>
          <a:p>
            <a:pPr marL="457200" lvl="2">
              <a:spcBef>
                <a:spcPts val="2000"/>
              </a:spcBef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Des activités variées</a:t>
            </a:r>
          </a:p>
          <a:p>
            <a:pPr marL="685800" lvl="3">
              <a:spcBef>
                <a:spcPts val="2000"/>
              </a:spcBef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Commerce (15%)</a:t>
            </a:r>
          </a:p>
          <a:p>
            <a:pPr marL="685800" lvl="3">
              <a:spcBef>
                <a:spcPts val="2000"/>
              </a:spcBef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Santé (12,5%)</a:t>
            </a:r>
          </a:p>
          <a:p>
            <a:pPr marL="685800" lvl="3">
              <a:spcBef>
                <a:spcPts val="2000"/>
              </a:spcBef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Intérim, Industrie</a:t>
            </a:r>
          </a:p>
          <a:p>
            <a:pPr marL="685800" lvl="3">
              <a:spcBef>
                <a:spcPts val="2000"/>
              </a:spcBef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Activités scientifiques</a:t>
            </a:r>
          </a:p>
          <a:p>
            <a:pPr marL="457200" lvl="2">
              <a:spcBef>
                <a:spcPts val="2000"/>
              </a:spcBef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Taux de chômage</a:t>
            </a:r>
          </a:p>
          <a:p>
            <a:pPr marL="457200" lvl="2">
              <a:spcBef>
                <a:spcPts val="2000"/>
              </a:spcBef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Impact politique : MCG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62" y="2489064"/>
            <a:ext cx="5293137" cy="371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7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dirty="0">
                <a:latin typeface="Garamond" panose="02020404030301010803" pitchFamily="18" charset="0"/>
              </a:rPr>
              <a:t>Le canton de Bâle</a:t>
            </a:r>
            <a:endParaRPr lang="en-US" sz="2800" dirty="0">
              <a:latin typeface="Garamond" panose="020204040303010108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8762" y="1275005"/>
            <a:ext cx="8136000" cy="4868863"/>
          </a:xfrm>
        </p:spPr>
        <p:txBody>
          <a:bodyPr/>
          <a:lstStyle/>
          <a:p>
            <a:r>
              <a:rPr lang="fr-CH" sz="2400" dirty="0">
                <a:latin typeface="Garamond" panose="02020404030301010803" pitchFamily="18" charset="0"/>
              </a:rPr>
              <a:t>Double provenance des frontaliers : France et Allemagne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Des frontaliers plus âgés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Une activité majoritairement industrielle (1 frontalier sur 4  à  Bâle-Ville, 1 sur 3 à Bâle-Campagne)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Des activités différenciées selon les pays de provenance des frontaliers 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Une évolution plutôt défavorable aux frontaliers de France (moins forte augmentation en 20 ans). Souffrent de la baisse des effectifs dans les activités traditionnelles (commerce, hôtels/restaurants... )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Comment l’expliquer : pratiques linguistiques, question de formations? 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3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2800" dirty="0">
                <a:latin typeface="Garamond" panose="02020404030301010803" pitchFamily="18" charset="0"/>
              </a:rPr>
              <a:t>Le canton du Tessin</a:t>
            </a:r>
            <a:endParaRPr lang="en-US" sz="2800" dirty="0">
              <a:latin typeface="Garamond" panose="020204040303010108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96800" y="1497441"/>
            <a:ext cx="8136000" cy="4868863"/>
          </a:xfrm>
        </p:spPr>
        <p:txBody>
          <a:bodyPr/>
          <a:lstStyle/>
          <a:p>
            <a:r>
              <a:rPr lang="fr-CH" sz="2400" dirty="0">
                <a:latin typeface="Garamond" panose="02020404030301010803" pitchFamily="18" charset="0"/>
              </a:rPr>
              <a:t>Provenance des frontaliers : Italie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Forte hausse des frontaliers (x2,5 sur les 20 dernières années)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Industrie (24%), commerce (16%), construction (11%)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Des profils et des secteurs qui ressemblent de plus en plus à ceux des résidents.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Des tensions autour de la question des frontaliers : accusés de Dumping salarial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Des partis populistes et des discours anti frontaliers  (la Lega) 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6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96800" y="1321029"/>
            <a:ext cx="7885200" cy="5351914"/>
          </a:xfrm>
        </p:spPr>
        <p:txBody>
          <a:bodyPr/>
          <a:lstStyle/>
          <a:p>
            <a:r>
              <a:rPr lang="fr-LU" sz="2200" dirty="0">
                <a:latin typeface="Garamond" panose="02020404030301010803" pitchFamily="18" charset="0"/>
              </a:rPr>
              <a:t> Variété de profils des frontaliers selon les cantons</a:t>
            </a:r>
          </a:p>
          <a:p>
            <a:pPr lvl="1"/>
            <a:r>
              <a:rPr lang="fr-LU" sz="2000" dirty="0">
                <a:latin typeface="Garamond" panose="02020404030301010803" pitchFamily="18" charset="0"/>
              </a:rPr>
              <a:t>Une réponse aux besoins en main-d'œuvre des pôles d’emploi (Bâle, Genève…)</a:t>
            </a:r>
          </a:p>
          <a:p>
            <a:pPr lvl="1"/>
            <a:r>
              <a:rPr lang="fr-LU" sz="2000" dirty="0">
                <a:latin typeface="Garamond" panose="02020404030301010803" pitchFamily="18" charset="0"/>
              </a:rPr>
              <a:t>Des spécificités régionales : industrie pharmaceutique bâloise, horlogerie (Arc Jurassien), … </a:t>
            </a:r>
          </a:p>
          <a:p>
            <a:pPr lvl="1"/>
            <a:r>
              <a:rPr lang="fr-LU" sz="2200" dirty="0">
                <a:latin typeface="Garamond" panose="02020404030301010803" pitchFamily="18" charset="0"/>
              </a:rPr>
              <a:t>Une diversification des profils des frontaliers (Intérim, activités scientifiques… )</a:t>
            </a:r>
          </a:p>
          <a:p>
            <a:r>
              <a:rPr lang="fr-LU" sz="2200" dirty="0">
                <a:latin typeface="Garamond" panose="02020404030301010803" pitchFamily="18" charset="0"/>
              </a:rPr>
              <a:t>Difficile d’avoir une vue d’ensemble de l’emploi (pas de statistique regroupant l’ensemble des permis de travail) : forte présence /quasi absence par secteurs?</a:t>
            </a:r>
          </a:p>
          <a:p>
            <a:endParaRPr lang="fr-LU" sz="2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fr-LU" sz="2200" dirty="0">
                <a:latin typeface="Garamond" panose="02020404030301010803" pitchFamily="18" charset="0"/>
              </a:rPr>
              <a:t>	</a:t>
            </a:r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3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FFC0C82-4E39-9A8B-ADAF-0281A228B0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DADC3D-BA59-7DC8-3D55-7398362E65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LU" sz="4000" dirty="0">
                <a:latin typeface="Garamond" panose="02020404030301010803" pitchFamily="18" charset="0"/>
              </a:rPr>
              <a:t>Mise en perspective avec le Luxembourg</a:t>
            </a:r>
            <a:endParaRPr lang="en-US" sz="4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3894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Les travailleurs frontaliers au Luxembourg et en Suisse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96800" y="1331539"/>
            <a:ext cx="4834959" cy="5183561"/>
          </a:xfrm>
        </p:spPr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Les </a:t>
            </a:r>
            <a:r>
              <a:rPr lang="en-US" b="1" dirty="0" err="1">
                <a:latin typeface="Garamond" panose="02020404030301010803" pitchFamily="18" charset="0"/>
              </a:rPr>
              <a:t>travailleurs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frontaliers</a:t>
            </a:r>
            <a:r>
              <a:rPr lang="en-US" b="1" dirty="0">
                <a:latin typeface="Garamond" panose="02020404030301010803" pitchFamily="18" charset="0"/>
              </a:rPr>
              <a:t> au Luxembourg et </a:t>
            </a:r>
            <a:r>
              <a:rPr lang="en-US" b="1" dirty="0" err="1">
                <a:latin typeface="Garamond" panose="02020404030301010803" pitchFamily="18" charset="0"/>
              </a:rPr>
              <a:t>en</a:t>
            </a:r>
            <a:r>
              <a:rPr lang="en-US" b="1" dirty="0">
                <a:latin typeface="Garamond" panose="02020404030301010803" pitchFamily="18" charset="0"/>
              </a:rPr>
              <a:t> Suisse : </a:t>
            </a:r>
            <a:r>
              <a:rPr lang="en-US" b="1" dirty="0" err="1">
                <a:latin typeface="Garamond" panose="02020404030301010803" pitchFamily="18" charset="0"/>
              </a:rPr>
              <a:t>emploi</a:t>
            </a:r>
            <a:r>
              <a:rPr lang="en-US" b="1" dirty="0">
                <a:latin typeface="Garamond" panose="02020404030301010803" pitchFamily="18" charset="0"/>
              </a:rPr>
              <a:t> , </a:t>
            </a:r>
            <a:r>
              <a:rPr lang="en-US" b="1" dirty="0" err="1">
                <a:latin typeface="Garamond" panose="02020404030301010803" pitchFamily="18" charset="0"/>
              </a:rPr>
              <a:t>quotidien</a:t>
            </a:r>
            <a:r>
              <a:rPr lang="en-US" b="1" dirty="0">
                <a:latin typeface="Garamond" panose="02020404030301010803" pitchFamily="18" charset="0"/>
              </a:rPr>
              <a:t> et perceptions</a:t>
            </a:r>
            <a:r>
              <a:rPr lang="en-US" dirty="0">
                <a:latin typeface="Garamond" panose="02020404030301010803" pitchFamily="18" charset="0"/>
              </a:rPr>
              <a:t>  (165 pages, 20 auteurs) </a:t>
            </a:r>
            <a:r>
              <a:rPr lang="en-US" sz="1600" dirty="0">
                <a:latin typeface="Garamond" panose="02020404030301010803" pitchFamily="18" charset="0"/>
                <a:hlinkClick r:id="rId2"/>
              </a:rPr>
              <a:t>https://doi.org/10.25353/ubtr-xxxx-2824-db4c</a:t>
            </a:r>
            <a:endParaRPr lang="en-US" sz="1600" dirty="0">
              <a:latin typeface="Garamond" panose="02020404030301010803" pitchFamily="18" charset="0"/>
            </a:endParaRPr>
          </a:p>
          <a:p>
            <a:r>
              <a:rPr lang="fr-LU" dirty="0">
                <a:latin typeface="Garamond" panose="02020404030301010803" pitchFamily="18" charset="0"/>
              </a:rPr>
              <a:t>Mise en perspective avec le Luxembourg: </a:t>
            </a:r>
          </a:p>
          <a:p>
            <a:pPr lvl="1"/>
            <a:r>
              <a:rPr lang="fr-LU" sz="2000" b="1" dirty="0">
                <a:latin typeface="Garamond" panose="02020404030301010803" pitchFamily="18" charset="0"/>
              </a:rPr>
              <a:t>Similitudes</a:t>
            </a:r>
            <a:r>
              <a:rPr lang="fr-LU" sz="2000" dirty="0">
                <a:latin typeface="Garamond" panose="02020404030301010803" pitchFamily="18" charset="0"/>
              </a:rPr>
              <a:t> : petits pays multilingues, pôles d’emploi très dynamiques avec de forts besoins en main-d'œuvre, d’importants différentiels avec les pays voisins. </a:t>
            </a:r>
            <a:r>
              <a:rPr lang="fr-FR" sz="2000" dirty="0">
                <a:latin typeface="Garamond" panose="02020404030301010803" pitchFamily="18" charset="0"/>
              </a:rPr>
              <a:t>… </a:t>
            </a:r>
          </a:p>
          <a:p>
            <a:pPr marL="228600" lvl="1" indent="0">
              <a:buNone/>
            </a:pPr>
            <a:r>
              <a:rPr lang="fr-LU" sz="2000" dirty="0">
                <a:latin typeface="Garamond" panose="02020404030301010803" pitchFamily="18" charset="0"/>
              </a:rPr>
              <a:t>Forte hausse du travail frontalier. Diversification des profils dans le temps (intérim, activités scientifiques….)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2182">
            <a:off x="5870642" y="1580377"/>
            <a:ext cx="2614300" cy="36972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3023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04000" y="1322629"/>
            <a:ext cx="8136000" cy="4868863"/>
          </a:xfrm>
        </p:spPr>
        <p:txBody>
          <a:bodyPr/>
          <a:lstStyle/>
          <a:p>
            <a:pPr lvl="1"/>
            <a:r>
              <a:rPr lang="fr-LU" sz="2400" b="1" dirty="0">
                <a:latin typeface="Garamond" panose="02020404030301010803" pitchFamily="18" charset="0"/>
              </a:rPr>
              <a:t>Différences</a:t>
            </a:r>
            <a:r>
              <a:rPr lang="fr-LU" sz="2400" dirty="0">
                <a:latin typeface="Garamond" panose="02020404030301010803" pitchFamily="18" charset="0"/>
              </a:rPr>
              <a:t> : UE/</a:t>
            </a:r>
            <a:r>
              <a:rPr lang="fr-LU" sz="2400" dirty="0" err="1">
                <a:latin typeface="Garamond" panose="02020404030301010803" pitchFamily="18" charset="0"/>
              </a:rPr>
              <a:t>nonUE</a:t>
            </a:r>
            <a:r>
              <a:rPr lang="fr-LU" sz="2400" dirty="0">
                <a:latin typeface="Garamond" panose="02020404030301010803" pitchFamily="18" charset="0"/>
              </a:rPr>
              <a:t>, Etat central /Etat fédéral, mesure différente, permis de travail, 45% des emplois/6% des emplois…</a:t>
            </a:r>
          </a:p>
          <a:p>
            <a:pPr lvl="1"/>
            <a:r>
              <a:rPr lang="fr-LU" sz="2400" dirty="0">
                <a:latin typeface="Garamond" panose="02020404030301010803" pitchFamily="18" charset="0"/>
              </a:rPr>
              <a:t>Pas de partis anti frontaliers au Luxembourg</a:t>
            </a:r>
          </a:p>
          <a:p>
            <a:pPr lvl="1"/>
            <a:r>
              <a:rPr lang="fr-LU" sz="2400" b="1" dirty="0">
                <a:latin typeface="Garamond" panose="02020404030301010803" pitchFamily="18" charset="0"/>
              </a:rPr>
              <a:t>Défis communs </a:t>
            </a:r>
          </a:p>
          <a:p>
            <a:pPr lvl="1"/>
            <a:r>
              <a:rPr lang="fr-FR" sz="2400" dirty="0">
                <a:latin typeface="Garamond" panose="02020404030301010803" pitchFamily="18" charset="0"/>
              </a:rPr>
              <a:t>environnementaux (congestion, pollution, liés aux nombreux déplacements…)</a:t>
            </a:r>
          </a:p>
          <a:p>
            <a:pPr lvl="1"/>
            <a:r>
              <a:rPr lang="fr-FR" sz="2400" dirty="0">
                <a:latin typeface="Garamond" panose="02020404030301010803" pitchFamily="18" charset="0"/>
              </a:rPr>
              <a:t>démographiques (vieillissement, pénuries de main d’œuvre …)</a:t>
            </a:r>
            <a:endParaRPr lang="fr-LU" sz="2400" dirty="0">
              <a:latin typeface="Garamond" panose="02020404030301010803" pitchFamily="18" charset="0"/>
            </a:endParaRPr>
          </a:p>
          <a:p>
            <a:pPr lvl="1"/>
            <a:r>
              <a:rPr lang="fr-FR" sz="2400" dirty="0">
                <a:latin typeface="Garamond" panose="02020404030301010803" pitchFamily="18" charset="0"/>
              </a:rPr>
              <a:t>économiques (évolution future des besoins en qualifications, des métiers en tension, les pratiques linguistiques…)</a:t>
            </a:r>
          </a:p>
          <a:p>
            <a:pPr lvl="1"/>
            <a:r>
              <a:rPr lang="fr-LU" sz="2400" dirty="0">
                <a:latin typeface="Garamond" panose="02020404030301010803" pitchFamily="18" charset="0"/>
              </a:rPr>
              <a:t>Cohésion sociale et territoriale  : garantir un développement cohérent, montée des populismes…. </a:t>
            </a:r>
          </a:p>
        </p:txBody>
      </p:sp>
    </p:spTree>
    <p:extLst>
      <p:ext uri="{BB962C8B-B14F-4D97-AF65-F5344CB8AC3E}">
        <p14:creationId xmlns:p14="http://schemas.microsoft.com/office/powerpoint/2010/main" val="28677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9BA9F80-D53E-53BC-E2A9-F717D3D17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9DF434-55EF-DEC1-767C-EC2F79A3A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LU" sz="4000" dirty="0">
                <a:latin typeface="Garamond" panose="02020404030301010803" pitchFamily="18" charset="0"/>
              </a:rPr>
              <a:t>Les travailleurs frontaliers sont-ils des vecteurs de la résilience territoriale?</a:t>
            </a:r>
            <a:br>
              <a:rPr lang="fr-L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5257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45687-D41E-AB99-BC56-7DAB65E3B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Plan de la présentation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CBBC3-ABCB-DB70-1585-7CFED4FA0B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LU" sz="2400" dirty="0">
                <a:latin typeface="Garamond" panose="02020404030301010803" pitchFamily="18" charset="0"/>
              </a:rPr>
              <a:t>Introduction : présentation des travaux et des réseaux</a:t>
            </a:r>
          </a:p>
          <a:p>
            <a:r>
              <a:rPr lang="fr-LU" sz="2400" dirty="0">
                <a:latin typeface="Garamond" panose="02020404030301010803" pitchFamily="18" charset="0"/>
              </a:rPr>
              <a:t>Présentation d’ouvrage : </a:t>
            </a:r>
            <a:r>
              <a:rPr lang="fr-LU" sz="2400" i="1" dirty="0">
                <a:latin typeface="Garamond" panose="02020404030301010803" pitchFamily="18" charset="0"/>
              </a:rPr>
              <a:t>Etrangers Familiers : les travailleurs  frontaliers en Suisse  : Conceptualisation, Emploi, Quotidien et Pratiques </a:t>
            </a:r>
          </a:p>
          <a:p>
            <a:r>
              <a:rPr lang="fr-LU" sz="2400" dirty="0">
                <a:latin typeface="Garamond" panose="02020404030301010803" pitchFamily="18" charset="0"/>
              </a:rPr>
              <a:t>Mise en perspective avec le travail frontalier au Luxembourg</a:t>
            </a:r>
          </a:p>
          <a:p>
            <a:r>
              <a:rPr lang="fr-LU" sz="2400" dirty="0">
                <a:latin typeface="Garamond" panose="02020404030301010803" pitchFamily="18" charset="0"/>
              </a:rPr>
              <a:t>Les travailleurs frontaliers sont-ils des vecteurs de la résilience territoriale?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C09EE2-1207-DB66-BC95-94863E9F7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>
                <a:latin typeface="Garamond" panose="02020404030301010803" pitchFamily="18" charset="0"/>
              </a:rPr>
              <a:t>Pourquoi?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1149AD-9F6C-A434-C9CA-3F3964AD6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8799" y="1569243"/>
            <a:ext cx="8136000" cy="4854136"/>
          </a:xfrm>
        </p:spPr>
        <p:txBody>
          <a:bodyPr/>
          <a:lstStyle/>
          <a:p>
            <a:r>
              <a:rPr lang="fr-LU" dirty="0">
                <a:latin typeface="Garamond" panose="02020404030301010803" pitchFamily="18" charset="0"/>
              </a:rPr>
              <a:t>De plus en plus nombreux</a:t>
            </a:r>
          </a:p>
          <a:p>
            <a:r>
              <a:rPr lang="fr-LU" dirty="0">
                <a:latin typeface="Garamond" panose="02020404030301010803" pitchFamily="18" charset="0"/>
              </a:rPr>
              <a:t>De nombreux impacts et enjeux</a:t>
            </a:r>
          </a:p>
          <a:p>
            <a:r>
              <a:rPr lang="fr-LU" dirty="0">
                <a:latin typeface="Garamond" panose="02020404030301010803" pitchFamily="18" charset="0"/>
              </a:rPr>
              <a:t>Un pont entre pays de résidence et pays de travail</a:t>
            </a:r>
          </a:p>
          <a:p>
            <a:r>
              <a:rPr lang="fr-LU" dirty="0">
                <a:latin typeface="Garamond" panose="02020404030301010803" pitchFamily="18" charset="0"/>
              </a:rPr>
              <a:t>Sont à la fois</a:t>
            </a:r>
          </a:p>
          <a:p>
            <a:pPr lvl="1"/>
            <a:r>
              <a:rPr lang="fr-LU" dirty="0">
                <a:latin typeface="Garamond" panose="02020404030301010803" pitchFamily="18" charset="0"/>
              </a:rPr>
              <a:t>Des étrangers familiers </a:t>
            </a:r>
          </a:p>
          <a:p>
            <a:pPr lvl="1"/>
            <a:r>
              <a:rPr lang="fr-LU" dirty="0">
                <a:latin typeface="Garamond" panose="02020404030301010803" pitchFamily="18" charset="0"/>
              </a:rPr>
              <a:t>Des habitants dans un pays/Des actifs dans un autre pays</a:t>
            </a:r>
          </a:p>
          <a:p>
            <a:pPr lvl="1"/>
            <a:r>
              <a:rPr lang="fr-LU" dirty="0">
                <a:latin typeface="Garamond" panose="02020404030301010803" pitchFamily="18" charset="0"/>
              </a:rPr>
              <a:t>Potentiellement des chômeurs dans un pays</a:t>
            </a:r>
          </a:p>
          <a:p>
            <a:pPr lvl="1"/>
            <a:r>
              <a:rPr lang="fr-LU" dirty="0">
                <a:latin typeface="Garamond" panose="02020404030301010803" pitchFamily="18" charset="0"/>
              </a:rPr>
              <a:t>Des consommateurs dans 2 pays</a:t>
            </a:r>
          </a:p>
          <a:p>
            <a:pPr lvl="1"/>
            <a:r>
              <a:rPr lang="fr-LU" dirty="0">
                <a:latin typeface="Garamond" panose="02020404030301010803" pitchFamily="18" charset="0"/>
              </a:rPr>
              <a:t>Des malades dans 2 pays</a:t>
            </a:r>
          </a:p>
          <a:p>
            <a:pPr lvl="1"/>
            <a:r>
              <a:rPr lang="fr-LU" dirty="0">
                <a:latin typeface="Garamond" panose="02020404030301010803" pitchFamily="18" charset="0"/>
              </a:rPr>
              <a:t>Des retraités dans 1 pays </a:t>
            </a:r>
          </a:p>
          <a:p>
            <a:pPr lvl="1"/>
            <a:r>
              <a:rPr lang="fr-LU" dirty="0">
                <a:latin typeface="Garamond" panose="02020404030301010803" pitchFamily="18" charset="0"/>
              </a:rPr>
              <a:t>Les interrelations sont nombreuses</a:t>
            </a:r>
          </a:p>
        </p:txBody>
      </p:sp>
    </p:spTree>
    <p:extLst>
      <p:ext uri="{BB962C8B-B14F-4D97-AF65-F5344CB8AC3E}">
        <p14:creationId xmlns:p14="http://schemas.microsoft.com/office/powerpoint/2010/main" val="62342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EE6C-83A8-1728-71B5-2E1A6B3EC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LU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FCCED-1C0A-4268-E310-068D53D1D2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LU" dirty="0">
                <a:latin typeface="Garamond" panose="02020404030301010803" pitchFamily="18" charset="0"/>
              </a:rPr>
              <a:t>Des acteurs centraux : révélateurs des forces et faiblesses de la coopération transfrontalière</a:t>
            </a:r>
          </a:p>
          <a:p>
            <a:r>
              <a:rPr lang="fr-LU" dirty="0">
                <a:latin typeface="Garamond" panose="02020404030301010803" pitchFamily="18" charset="0"/>
              </a:rPr>
              <a:t>Période COVID  : importance dans certains secteurs d’activité et interrelations entre régions frontalières. Les seuls autorisés à traverser la frontière, télétravail autorisé de manière illimitée, chômage partiel mis en place. </a:t>
            </a:r>
          </a:p>
          <a:p>
            <a:r>
              <a:rPr lang="fr-LU" dirty="0">
                <a:latin typeface="Garamond" panose="02020404030301010803" pitchFamily="18" charset="0"/>
              </a:rPr>
              <a:t>Mais des différences de traitement des frontaliers selon leur pays de résidence et de travail (frontaliers actifs en  Allemagne doublement imposés sur leurs indemnités de chômage partiel).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7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43D2-2B13-6925-26C7-9D17B27CE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>
                <a:latin typeface="Garamond" panose="02020404030301010803" pitchFamily="18" charset="0"/>
              </a:rPr>
              <a:t>Comment peuvent-ils être vecteurs de la résilience territoriale?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E743A-EC57-DEB2-17AA-7B4F7AA779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128" y="1369075"/>
            <a:ext cx="8136000" cy="4868863"/>
          </a:xfrm>
        </p:spPr>
        <p:txBody>
          <a:bodyPr/>
          <a:lstStyle/>
          <a:p>
            <a:r>
              <a:rPr lang="en-US" sz="2400" dirty="0">
                <a:latin typeface="Garamond" panose="02020404030301010803" pitchFamily="18" charset="0"/>
              </a:rPr>
              <a:t>Des impacts </a:t>
            </a:r>
            <a:r>
              <a:rPr lang="en-US" sz="2400" b="1" dirty="0" err="1">
                <a:latin typeface="Garamond" panose="02020404030301010803" pitchFamily="18" charset="0"/>
              </a:rPr>
              <a:t>juridiques</a:t>
            </a:r>
            <a:r>
              <a:rPr lang="en-US" sz="2400" dirty="0">
                <a:latin typeface="Garamond" panose="02020404030301010803" pitchFamily="18" charset="0"/>
              </a:rPr>
              <a:t> de la forte presence de </a:t>
            </a:r>
            <a:r>
              <a:rPr lang="en-US" sz="2400" dirty="0" err="1">
                <a:latin typeface="Garamond" panose="02020404030301010803" pitchFamily="18" charset="0"/>
              </a:rPr>
              <a:t>travailleurs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frontaliers</a:t>
            </a:r>
            <a:r>
              <a:rPr lang="en-US" sz="2400" dirty="0">
                <a:latin typeface="Garamond" panose="02020404030301010803" pitchFamily="18" charset="0"/>
              </a:rPr>
              <a:t> : </a:t>
            </a:r>
            <a:r>
              <a:rPr lang="en-US" sz="2400" dirty="0" err="1">
                <a:latin typeface="Garamond" panose="02020404030301010803" pitchFamily="18" charset="0"/>
              </a:rPr>
              <a:t>Télétravail</a:t>
            </a:r>
            <a:r>
              <a:rPr lang="en-US" sz="2400" dirty="0">
                <a:latin typeface="Garamond" panose="02020404030301010803" pitchFamily="18" charset="0"/>
              </a:rPr>
              <a:t> des </a:t>
            </a:r>
            <a:r>
              <a:rPr lang="en-US" sz="2400" dirty="0" err="1">
                <a:latin typeface="Garamond" panose="02020404030301010803" pitchFamily="18" charset="0"/>
              </a:rPr>
              <a:t>frontaliers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</a:p>
          <a:p>
            <a:pPr lvl="1"/>
            <a:r>
              <a:rPr lang="fr-FR" sz="2000" dirty="0">
                <a:latin typeface="Garamond" panose="02020404030301010803" pitchFamily="18" charset="0"/>
              </a:rPr>
              <a:t>Des impacts financiers sur les territoires de résidence et d’emploi (lieu de paiement des impôts) </a:t>
            </a:r>
          </a:p>
          <a:p>
            <a:pPr lvl="1"/>
            <a:r>
              <a:rPr lang="fr-FR" sz="2000" dirty="0">
                <a:latin typeface="Garamond" panose="02020404030301010803" pitchFamily="18" charset="0"/>
              </a:rPr>
              <a:t>Des accords bilatéraux entre Etats pour le lieu de paiement des impôts : augmentation de la limite des jours autorisés </a:t>
            </a:r>
          </a:p>
          <a:p>
            <a:pPr lvl="1"/>
            <a:r>
              <a:rPr lang="fr-FR" sz="2000" dirty="0">
                <a:latin typeface="Garamond" panose="02020404030301010803" pitchFamily="18" charset="0"/>
              </a:rPr>
              <a:t>Sécurité sociale</a:t>
            </a:r>
          </a:p>
          <a:p>
            <a:pPr lvl="2"/>
            <a:r>
              <a:rPr lang="fr-FR" sz="2000" dirty="0">
                <a:latin typeface="Garamond" panose="02020404030301010803" pitchFamily="18" charset="0"/>
              </a:rPr>
              <a:t>En principe : sécurité sociale de l’Etat de travail habituel, si le travail dans son pays de résidence ne dépasse pas 25 % du temps de travail global </a:t>
            </a:r>
          </a:p>
          <a:p>
            <a:pPr lvl="2"/>
            <a:r>
              <a:rPr lang="fr-FR" sz="2000" dirty="0">
                <a:latin typeface="Garamond" panose="02020404030301010803" pitchFamily="18" charset="0"/>
              </a:rPr>
              <a:t>en cas de poursuite du télétravail transfrontalier après la crise sanitaire, les Etats membres de l’Union Européenne ont conclu </a:t>
            </a:r>
            <a:r>
              <a:rPr lang="fr-FR" sz="2000" b="1" dirty="0">
                <a:latin typeface="Garamond" panose="02020404030301010803" pitchFamily="18" charset="0"/>
              </a:rPr>
              <a:t>un accord cadre multilatéral sur le télétravail transfrontalier habituel </a:t>
            </a:r>
            <a:r>
              <a:rPr lang="fr-FR" sz="2000" dirty="0">
                <a:latin typeface="Garamond" panose="02020404030301010803" pitchFamily="18" charset="0"/>
              </a:rPr>
              <a:t>(à partir 1</a:t>
            </a:r>
            <a:r>
              <a:rPr lang="fr-FR" sz="2000" baseline="30000" dirty="0">
                <a:latin typeface="Garamond" panose="02020404030301010803" pitchFamily="18" charset="0"/>
              </a:rPr>
              <a:t>er</a:t>
            </a:r>
            <a:r>
              <a:rPr lang="fr-FR" sz="2000" dirty="0">
                <a:latin typeface="Garamond" panose="02020404030301010803" pitchFamily="18" charset="0"/>
              </a:rPr>
              <a:t> juillet 2023)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65EBB-7EE0-744F-20C2-E1D742CE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A9436-0D8E-2A29-351E-2F21CD68F4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>
                <a:latin typeface="Garamond" panose="02020404030301010803" pitchFamily="18" charset="0"/>
              </a:rPr>
              <a:t>Pour que ces dispositions puissent s’appliquer, les deux états concernés (Etat de résidence et Etat d’implantation de l’entreprise) doivent être signataires de l’accord-cadre.</a:t>
            </a:r>
          </a:p>
          <a:p>
            <a:r>
              <a:rPr lang="fr-FR" dirty="0">
                <a:latin typeface="Garamond" panose="02020404030301010803" pitchFamily="18" charset="0"/>
              </a:rPr>
              <a:t>Si la part de télétravail réalisée dans l’état de résidence est inférieure à </a:t>
            </a:r>
            <a:r>
              <a:rPr lang="fr-FR" b="1" dirty="0">
                <a:latin typeface="Garamond" panose="02020404030301010803" pitchFamily="18" charset="0"/>
              </a:rPr>
              <a:t>50% </a:t>
            </a:r>
            <a:r>
              <a:rPr lang="fr-FR" dirty="0">
                <a:latin typeface="Garamond" panose="02020404030301010803" pitchFamily="18" charset="0"/>
              </a:rPr>
              <a:t>du temps de travail total du salarié -&gt; reste affilié au régime de sécurité sociale de l’état </a:t>
            </a:r>
            <a:r>
              <a:rPr lang="en-US" dirty="0" err="1">
                <a:latin typeface="Garamond" panose="02020404030301010803" pitchFamily="18" charset="0"/>
              </a:rPr>
              <a:t>d’emploi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De </a:t>
            </a:r>
            <a:r>
              <a:rPr lang="en-US" dirty="0" err="1">
                <a:latin typeface="Garamond" panose="02020404030301010803" pitchFamily="18" charset="0"/>
              </a:rPr>
              <a:t>nombreux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problèmes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en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suspens</a:t>
            </a:r>
            <a:r>
              <a:rPr lang="en-US" dirty="0">
                <a:latin typeface="Garamond" panose="02020404030301010803" pitchFamily="18" charset="0"/>
              </a:rPr>
              <a:t> : accidents du travail,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fr-FR" dirty="0"/>
          </a:p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Vide juridique : accident du travail, protection des données…</a:t>
            </a:r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6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5867C-269E-793B-BF37-09CE74F63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7C6E7-67EC-F00F-66FA-7308C5E226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337" y="1352325"/>
            <a:ext cx="8136000" cy="4868863"/>
          </a:xfrm>
        </p:spPr>
        <p:txBody>
          <a:bodyPr/>
          <a:lstStyle/>
          <a:p>
            <a:pPr marL="228600" lvl="2">
              <a:spcBef>
                <a:spcPts val="2000"/>
              </a:spcBef>
            </a:pPr>
            <a:r>
              <a:rPr lang="en-US" sz="2000" dirty="0">
                <a:latin typeface="Garamond" panose="02020404030301010803" pitchFamily="18" charset="0"/>
              </a:rPr>
              <a:t>Les </a:t>
            </a:r>
            <a:r>
              <a:rPr lang="en-US" sz="2000" dirty="0" err="1">
                <a:latin typeface="Garamond" panose="02020404030301010803" pitchFamily="18" charset="0"/>
              </a:rPr>
              <a:t>travailleurs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frontaliers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vecteurs</a:t>
            </a:r>
            <a:r>
              <a:rPr lang="en-US" sz="2000" dirty="0">
                <a:latin typeface="Garamond" panose="02020404030301010803" pitchFamily="18" charset="0"/>
              </a:rPr>
              <a:t> de la resilience </a:t>
            </a:r>
            <a:r>
              <a:rPr lang="en-US" sz="2000" dirty="0" err="1">
                <a:latin typeface="Garamond" panose="02020404030301010803" pitchFamily="18" charset="0"/>
              </a:rPr>
              <a:t>territoriale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si</a:t>
            </a:r>
            <a:r>
              <a:rPr lang="en-US" sz="2000" dirty="0">
                <a:latin typeface="Garamond" panose="02020404030301010803" pitchFamily="18" charset="0"/>
              </a:rPr>
              <a:t> la situation </a:t>
            </a:r>
            <a:r>
              <a:rPr lang="en-US" sz="2000" dirty="0" err="1">
                <a:latin typeface="Garamond" panose="02020404030301010803" pitchFamily="18" charset="0"/>
              </a:rPr>
              <a:t>reste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gagnant-gagnant</a:t>
            </a:r>
            <a:r>
              <a:rPr lang="en-US" sz="2000" dirty="0">
                <a:latin typeface="Garamond" panose="02020404030301010803" pitchFamily="18" charset="0"/>
              </a:rPr>
              <a:t> des 2 </a:t>
            </a:r>
            <a:r>
              <a:rPr lang="en-US" sz="2000" dirty="0" err="1">
                <a:latin typeface="Garamond" panose="02020404030301010803" pitchFamily="18" charset="0"/>
              </a:rPr>
              <a:t>cotés</a:t>
            </a:r>
            <a:r>
              <a:rPr lang="en-US" sz="2000" dirty="0">
                <a:latin typeface="Garamond" panose="02020404030301010803" pitchFamily="18" charset="0"/>
              </a:rPr>
              <a:t> de la </a:t>
            </a:r>
            <a:r>
              <a:rPr lang="en-US" sz="2000" dirty="0" err="1">
                <a:latin typeface="Garamond" panose="02020404030301010803" pitchFamily="18" charset="0"/>
              </a:rPr>
              <a:t>frontière</a:t>
            </a:r>
            <a:endParaRPr lang="en-US" sz="2000" dirty="0">
              <a:latin typeface="Garamond" panose="02020404030301010803" pitchFamily="18" charset="0"/>
            </a:endParaRPr>
          </a:p>
          <a:p>
            <a:pPr marL="228600" lvl="2">
              <a:spcBef>
                <a:spcPts val="2000"/>
              </a:spcBef>
            </a:pPr>
            <a:r>
              <a:rPr lang="en-US" sz="2000" dirty="0">
                <a:latin typeface="Garamond" panose="02020404030301010803" pitchFamily="18" charset="0"/>
              </a:rPr>
              <a:t>les </a:t>
            </a:r>
            <a:r>
              <a:rPr lang="en-US" sz="2000" dirty="0" err="1">
                <a:latin typeface="Garamond" panose="02020404030301010803" pitchFamily="18" charset="0"/>
              </a:rPr>
              <a:t>frontières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créent</a:t>
            </a:r>
            <a:r>
              <a:rPr lang="en-US" sz="2000" dirty="0">
                <a:latin typeface="Garamond" panose="02020404030301010803" pitchFamily="18" charset="0"/>
              </a:rPr>
              <a:t> des </a:t>
            </a:r>
            <a:r>
              <a:rPr lang="en-US" sz="2000" b="1" dirty="0" err="1">
                <a:latin typeface="Garamond" panose="02020404030301010803" pitchFamily="18" charset="0"/>
              </a:rPr>
              <a:t>opportunités</a:t>
            </a:r>
            <a:r>
              <a:rPr lang="en-US" sz="2000" dirty="0">
                <a:latin typeface="Garamond" panose="02020404030301010803" pitchFamily="18" charset="0"/>
              </a:rPr>
              <a:t>, </a:t>
            </a:r>
            <a:r>
              <a:rPr lang="en-US" sz="2000" dirty="0" err="1">
                <a:latin typeface="Garamond" panose="02020404030301010803" pitchFamily="18" charset="0"/>
              </a:rPr>
              <a:t>mais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aussi</a:t>
            </a:r>
            <a:r>
              <a:rPr lang="en-US" sz="2000" dirty="0">
                <a:latin typeface="Garamond" panose="02020404030301010803" pitchFamily="18" charset="0"/>
              </a:rPr>
              <a:t> des </a:t>
            </a:r>
            <a:r>
              <a:rPr lang="en-US" sz="2000" b="1" dirty="0" err="1">
                <a:latin typeface="Garamond" panose="02020404030301010803" pitchFamily="18" charset="0"/>
              </a:rPr>
              <a:t>vulnérabilités</a:t>
            </a:r>
            <a:r>
              <a:rPr lang="en-US" sz="2000" dirty="0">
                <a:latin typeface="Garamond" panose="02020404030301010803" pitchFamily="18" charset="0"/>
              </a:rPr>
              <a:t> </a:t>
            </a:r>
          </a:p>
          <a:p>
            <a:pPr marL="228600" lvl="2">
              <a:spcBef>
                <a:spcPts val="2000"/>
              </a:spcBef>
            </a:pPr>
            <a:r>
              <a:rPr lang="en-US" sz="2000" dirty="0" err="1">
                <a:latin typeface="Garamond" panose="02020404030301010803" pitchFamily="18" charset="0"/>
              </a:rPr>
              <a:t>risque</a:t>
            </a:r>
            <a:r>
              <a:rPr lang="en-US" sz="2000" dirty="0">
                <a:latin typeface="Garamond" panose="02020404030301010803" pitchFamily="18" charset="0"/>
              </a:rPr>
              <a:t> de </a:t>
            </a:r>
            <a:r>
              <a:rPr lang="en-US" sz="2000" b="1" dirty="0">
                <a:latin typeface="Garamond" panose="02020404030301010803" pitchFamily="18" charset="0"/>
              </a:rPr>
              <a:t>concurrence, tension et menace sur la </a:t>
            </a:r>
            <a:r>
              <a:rPr lang="en-US" sz="2000" b="1" dirty="0" err="1">
                <a:latin typeface="Garamond" panose="02020404030301010803" pitchFamily="18" charset="0"/>
              </a:rPr>
              <a:t>cohésion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r>
              <a:rPr lang="en-US" sz="2000" b="1" dirty="0" err="1">
                <a:latin typeface="Garamond" panose="02020404030301010803" pitchFamily="18" charset="0"/>
              </a:rPr>
              <a:t>sociale</a:t>
            </a:r>
            <a:r>
              <a:rPr lang="en-US" sz="2000" b="1" dirty="0">
                <a:latin typeface="Garamond" panose="02020404030301010803" pitchFamily="18" charset="0"/>
              </a:rPr>
              <a:t> et </a:t>
            </a:r>
            <a:r>
              <a:rPr lang="en-US" sz="2000" b="1" dirty="0" err="1">
                <a:latin typeface="Garamond" panose="02020404030301010803" pitchFamily="18" charset="0"/>
              </a:rPr>
              <a:t>territoriale</a:t>
            </a:r>
            <a:endParaRPr lang="en-US" sz="2000" b="1" dirty="0">
              <a:latin typeface="Garamond" panose="020204040303010108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8FB3-8296-F5EE-3087-842F2D577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LU" dirty="0"/>
              <a:t>Coopération, mutualisation et cohésion face aux tensions sur les marchés transfrontaliers du travail : vers des pratiques de solidarité?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CAC65-D10C-8E54-80D7-3AEC55B10C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6800" y="1492226"/>
            <a:ext cx="8136000" cy="4868863"/>
          </a:xfrm>
        </p:spPr>
        <p:txBody>
          <a:bodyPr/>
          <a:lstStyle/>
          <a:p>
            <a:r>
              <a:rPr lang="fr-LU" dirty="0">
                <a:latin typeface="Garamond" panose="02020404030301010803" pitchFamily="18" charset="0"/>
              </a:rPr>
              <a:t>Journée d’étude du 13 juillet 2023 (1 panel Suisse et 1 panel Grande Région)</a:t>
            </a:r>
          </a:p>
          <a:p>
            <a:r>
              <a:rPr lang="en-US" dirty="0">
                <a:latin typeface="Garamond" panose="02020404030301010803" pitchFamily="18" charset="0"/>
              </a:rPr>
              <a:t>Question centrale : </a:t>
            </a:r>
            <a:r>
              <a:rPr lang="en-US" b="1" i="1" dirty="0">
                <a:latin typeface="Garamond" panose="02020404030301010803" pitchFamily="18" charset="0"/>
              </a:rPr>
              <a:t>Entre crises, </a:t>
            </a:r>
            <a:r>
              <a:rPr lang="en-US" b="1" i="1" dirty="0" err="1">
                <a:latin typeface="Garamond" panose="02020404030301010803" pitchFamily="18" charset="0"/>
              </a:rPr>
              <a:t>défis</a:t>
            </a:r>
            <a:r>
              <a:rPr lang="en-US" b="1" i="1" dirty="0">
                <a:latin typeface="Garamond" panose="02020404030301010803" pitchFamily="18" charset="0"/>
              </a:rPr>
              <a:t>, métiers </a:t>
            </a:r>
            <a:r>
              <a:rPr lang="en-US" b="1" i="1" dirty="0" err="1">
                <a:latin typeface="Garamond" panose="02020404030301010803" pitchFamily="18" charset="0"/>
              </a:rPr>
              <a:t>en</a:t>
            </a:r>
            <a:r>
              <a:rPr lang="en-US" b="1" i="1" dirty="0">
                <a:latin typeface="Garamond" panose="02020404030301010803" pitchFamily="18" charset="0"/>
              </a:rPr>
              <a:t> tension, concurrence …. la </a:t>
            </a:r>
            <a:r>
              <a:rPr lang="en-US" b="1" i="1" dirty="0" err="1">
                <a:latin typeface="Garamond" panose="02020404030301010803" pitchFamily="18" charset="0"/>
              </a:rPr>
              <a:t>solidarité</a:t>
            </a:r>
            <a:r>
              <a:rPr lang="en-US" b="1" i="1" dirty="0">
                <a:latin typeface="Garamond" panose="02020404030301010803" pitchFamily="18" charset="0"/>
              </a:rPr>
              <a:t> </a:t>
            </a:r>
            <a:r>
              <a:rPr lang="en-US" b="1" i="1" dirty="0" err="1">
                <a:latin typeface="Garamond" panose="02020404030301010803" pitchFamily="18" charset="0"/>
              </a:rPr>
              <a:t>est-elle</a:t>
            </a:r>
            <a:r>
              <a:rPr lang="en-US" b="1" i="1" dirty="0">
                <a:latin typeface="Garamond" panose="02020404030301010803" pitchFamily="18" charset="0"/>
              </a:rPr>
              <a:t> la solution </a:t>
            </a:r>
            <a:r>
              <a:rPr lang="en-US" b="1" i="1" dirty="0" err="1">
                <a:latin typeface="Garamond" panose="02020404030301010803" pitchFamily="18" charset="0"/>
              </a:rPr>
              <a:t>permettant</a:t>
            </a:r>
            <a:r>
              <a:rPr lang="en-US" b="1" i="1" dirty="0">
                <a:latin typeface="Garamond" panose="02020404030301010803" pitchFamily="18" charset="0"/>
              </a:rPr>
              <a:t> de </a:t>
            </a:r>
            <a:r>
              <a:rPr lang="en-US" b="1" i="1" dirty="0" err="1">
                <a:latin typeface="Garamond" panose="02020404030301010803" pitchFamily="18" charset="0"/>
              </a:rPr>
              <a:t>garantir</a:t>
            </a:r>
            <a:r>
              <a:rPr lang="en-US" b="1" i="1" dirty="0">
                <a:latin typeface="Garamond" panose="02020404030301010803" pitchFamily="18" charset="0"/>
              </a:rPr>
              <a:t> </a:t>
            </a:r>
            <a:r>
              <a:rPr lang="en-US" b="1" i="1" dirty="0" err="1">
                <a:latin typeface="Garamond" panose="02020404030301010803" pitchFamily="18" charset="0"/>
              </a:rPr>
              <a:t>une</a:t>
            </a:r>
            <a:r>
              <a:rPr lang="en-US" b="1" i="1" dirty="0">
                <a:latin typeface="Garamond" panose="02020404030301010803" pitchFamily="18" charset="0"/>
              </a:rPr>
              <a:t> situation </a:t>
            </a:r>
            <a:r>
              <a:rPr lang="en-US" b="1" i="1" dirty="0" err="1">
                <a:latin typeface="Garamond" panose="02020404030301010803" pitchFamily="18" charset="0"/>
              </a:rPr>
              <a:t>gagnant-gagnant</a:t>
            </a:r>
            <a:r>
              <a:rPr lang="en-US" b="1" i="1" dirty="0">
                <a:latin typeface="Garamond" panose="02020404030301010803" pitchFamily="18" charset="0"/>
              </a:rPr>
              <a:t> dans les </a:t>
            </a:r>
            <a:r>
              <a:rPr lang="en-US" b="1" i="1" dirty="0" err="1">
                <a:latin typeface="Garamond" panose="02020404030301010803" pitchFamily="18" charset="0"/>
              </a:rPr>
              <a:t>espaces</a:t>
            </a:r>
            <a:r>
              <a:rPr lang="en-US" b="1" i="1" dirty="0">
                <a:latin typeface="Garamond" panose="02020404030301010803" pitchFamily="18" charset="0"/>
              </a:rPr>
              <a:t> </a:t>
            </a:r>
            <a:r>
              <a:rPr lang="en-US" b="1" i="1" dirty="0" err="1">
                <a:latin typeface="Garamond" panose="02020404030301010803" pitchFamily="18" charset="0"/>
              </a:rPr>
              <a:t>transfrontaliers</a:t>
            </a:r>
            <a:r>
              <a:rPr lang="en-US" b="1" i="1" dirty="0">
                <a:latin typeface="Garamond" panose="02020404030301010803" pitchFamily="18" charset="0"/>
              </a:rPr>
              <a:t>?</a:t>
            </a:r>
          </a:p>
          <a:p>
            <a:r>
              <a:rPr lang="en-US" b="1" dirty="0">
                <a:latin typeface="Garamond" panose="02020404030301010803" pitchFamily="18" charset="0"/>
              </a:rPr>
              <a:t>La </a:t>
            </a:r>
            <a:r>
              <a:rPr lang="en-US" b="1" dirty="0" err="1">
                <a:latin typeface="Garamond" panose="02020404030301010803" pitchFamily="18" charset="0"/>
              </a:rPr>
              <a:t>solidarité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est</a:t>
            </a:r>
            <a:r>
              <a:rPr lang="en-US" dirty="0">
                <a:latin typeface="Garamond" panose="02020404030301010803" pitchFamily="18" charset="0"/>
              </a:rPr>
              <a:t> un concept difficile à </a:t>
            </a:r>
            <a:r>
              <a:rPr lang="en-US" dirty="0" err="1">
                <a:latin typeface="Garamond" panose="02020404030301010803" pitchFamily="18" charset="0"/>
              </a:rPr>
              <a:t>définir</a:t>
            </a:r>
            <a:r>
              <a:rPr lang="en-US" dirty="0">
                <a:latin typeface="Garamond" panose="02020404030301010803" pitchFamily="18" charset="0"/>
              </a:rPr>
              <a:t> et à </a:t>
            </a:r>
            <a:r>
              <a:rPr lang="en-US" dirty="0" err="1">
                <a:latin typeface="Garamond" panose="02020404030301010803" pitchFamily="18" charset="0"/>
              </a:rPr>
              <a:t>mesurer</a:t>
            </a:r>
            <a:r>
              <a:rPr lang="en-US" dirty="0">
                <a:latin typeface="Garamond" panose="02020404030301010803" pitchFamily="18" charset="0"/>
              </a:rPr>
              <a:t> (A-K Reinl)</a:t>
            </a:r>
          </a:p>
          <a:p>
            <a:pPr lvl="1"/>
            <a:r>
              <a:rPr lang="fr-FR" dirty="0">
                <a:latin typeface="Garamond" panose="02020404030301010803" pitchFamily="18" charset="0"/>
              </a:rPr>
              <a:t> Construction latente</a:t>
            </a:r>
          </a:p>
          <a:p>
            <a:pPr lvl="1"/>
            <a:r>
              <a:rPr lang="fr-FR" dirty="0">
                <a:latin typeface="Garamond" panose="02020404030301010803" pitchFamily="18" charset="0"/>
              </a:rPr>
              <a:t> La solidarité est le ciment qui maintient la société (</a:t>
            </a:r>
            <a:r>
              <a:rPr lang="fr-FR" dirty="0" err="1">
                <a:latin typeface="Garamond" panose="02020404030301010803" pitchFamily="18" charset="0"/>
              </a:rPr>
              <a:t>Bayertz</a:t>
            </a:r>
            <a:r>
              <a:rPr lang="fr-FR" dirty="0">
                <a:latin typeface="Garamond" panose="02020404030301010803" pitchFamily="18" charset="0"/>
              </a:rPr>
              <a:t> 1999). </a:t>
            </a:r>
          </a:p>
          <a:p>
            <a:pPr lvl="1"/>
            <a:r>
              <a:rPr lang="fr-FR" dirty="0">
                <a:latin typeface="Garamond" panose="02020404030301010803" pitchFamily="18" charset="0"/>
              </a:rPr>
              <a:t> La définition de ce concept varie en fonction de l'orientation politique (voir </a:t>
            </a:r>
            <a:r>
              <a:rPr lang="fr-FR" dirty="0" err="1">
                <a:latin typeface="Garamond" panose="02020404030301010803" pitchFamily="18" charset="0"/>
              </a:rPr>
              <a:t>Stjernø</a:t>
            </a:r>
            <a:r>
              <a:rPr lang="fr-FR" dirty="0">
                <a:latin typeface="Garamond" panose="02020404030301010803" pitchFamily="18" charset="0"/>
              </a:rPr>
              <a:t> 2011) </a:t>
            </a:r>
            <a:endParaRPr lang="en-US" dirty="0">
              <a:latin typeface="Garamond" panose="02020404030301010803" pitchFamily="18" charset="0"/>
            </a:endParaRPr>
          </a:p>
          <a:p>
            <a:pPr lvl="1"/>
            <a:r>
              <a:rPr lang="en-US" dirty="0">
                <a:latin typeface="Garamond" panose="02020404030301010803" pitchFamily="18" charset="0"/>
              </a:rPr>
              <a:t>À quelle echelle la </a:t>
            </a:r>
            <a:r>
              <a:rPr lang="en-US" dirty="0" err="1">
                <a:latin typeface="Garamond" panose="02020404030301010803" pitchFamily="18" charset="0"/>
              </a:rPr>
              <a:t>mesure</a:t>
            </a:r>
            <a:r>
              <a:rPr lang="en-US" dirty="0">
                <a:latin typeface="Garamond" panose="02020404030301010803" pitchFamily="18" charset="0"/>
              </a:rPr>
              <a:t>-t-on : </a:t>
            </a:r>
            <a:r>
              <a:rPr lang="en-US" dirty="0" err="1">
                <a:latin typeface="Garamond" panose="02020404030301010803" pitchFamily="18" charset="0"/>
              </a:rPr>
              <a:t>individuelle</a:t>
            </a:r>
            <a:r>
              <a:rPr lang="en-US" dirty="0">
                <a:latin typeface="Garamond" panose="02020404030301010803" pitchFamily="18" charset="0"/>
              </a:rPr>
              <a:t>, locale, </a:t>
            </a:r>
            <a:r>
              <a:rPr lang="en-US" dirty="0" err="1">
                <a:latin typeface="Garamond" panose="02020404030301010803" pitchFamily="18" charset="0"/>
              </a:rPr>
              <a:t>nationale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err="1">
                <a:latin typeface="Garamond" panose="02020404030301010803" pitchFamily="18" charset="0"/>
              </a:rPr>
              <a:t>supranationale</a:t>
            </a:r>
            <a:r>
              <a:rPr lang="en-US" dirty="0">
                <a:latin typeface="Garamond" panose="02020404030301010803" pitchFamily="18" charset="0"/>
              </a:rPr>
              <a:t>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69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D9D8-7395-05E3-68F9-956EE7F90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51EFB-DE0B-92C7-6EF5-93228879CC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1300101"/>
            <a:ext cx="8136000" cy="4868863"/>
          </a:xfrm>
        </p:spPr>
        <p:txBody>
          <a:bodyPr/>
          <a:lstStyle/>
          <a:p>
            <a:r>
              <a:rPr lang="fr-FR" dirty="0">
                <a:latin typeface="Garamond" panose="02020404030301010803" pitchFamily="18" charset="0"/>
              </a:rPr>
              <a:t>Définition  sur la base des critères de </a:t>
            </a:r>
            <a:r>
              <a:rPr lang="fr-FR" dirty="0" err="1">
                <a:latin typeface="Garamond" panose="02020404030301010803" pitchFamily="18" charset="0"/>
              </a:rPr>
              <a:t>Sangiovanni</a:t>
            </a:r>
            <a:r>
              <a:rPr lang="fr-FR" dirty="0">
                <a:latin typeface="Garamond" panose="02020404030301010803" pitchFamily="18" charset="0"/>
              </a:rPr>
              <a:t> (2015) : </a:t>
            </a:r>
          </a:p>
          <a:p>
            <a:pPr lvl="1"/>
            <a:r>
              <a:rPr lang="fr-FR" dirty="0">
                <a:latin typeface="Garamond" panose="02020404030301010803" pitchFamily="18" charset="0"/>
              </a:rPr>
              <a:t> Objectif commun </a:t>
            </a:r>
          </a:p>
          <a:p>
            <a:pPr lvl="1"/>
            <a:r>
              <a:rPr lang="fr-FR" dirty="0">
                <a:latin typeface="Garamond" panose="02020404030301010803" pitchFamily="18" charset="0"/>
              </a:rPr>
              <a:t> Chacun apporte sa contribution </a:t>
            </a:r>
          </a:p>
          <a:p>
            <a:pPr lvl="1"/>
            <a:r>
              <a:rPr lang="fr-FR" dirty="0">
                <a:latin typeface="Garamond" panose="02020404030301010803" pitchFamily="18" charset="0"/>
              </a:rPr>
              <a:t> Personne ne court-circuite l'autre </a:t>
            </a:r>
          </a:p>
          <a:p>
            <a:pPr lvl="1"/>
            <a:r>
              <a:rPr lang="fr-FR" dirty="0">
                <a:latin typeface="Garamond" panose="02020404030301010803" pitchFamily="18" charset="0"/>
              </a:rPr>
              <a:t> Chacun prend en charge les coûts </a:t>
            </a:r>
          </a:p>
          <a:p>
            <a:pPr lvl="1"/>
            <a:r>
              <a:rPr lang="fr-FR" dirty="0">
                <a:latin typeface="Garamond" panose="02020404030301010803" pitchFamily="18" charset="0"/>
              </a:rPr>
              <a:t> Communauté de destin </a:t>
            </a:r>
          </a:p>
          <a:p>
            <a:r>
              <a:rPr lang="fr-LU" b="1" dirty="0">
                <a:latin typeface="Garamond" panose="02020404030301010803" pitchFamily="18" charset="0"/>
              </a:rPr>
              <a:t>Comment</a:t>
            </a:r>
            <a:r>
              <a:rPr lang="fr-LU" dirty="0">
                <a:latin typeface="Garamond" panose="02020404030301010803" pitchFamily="18" charset="0"/>
              </a:rPr>
              <a:t> agir?</a:t>
            </a:r>
          </a:p>
          <a:p>
            <a:pPr lvl="1"/>
            <a:r>
              <a:rPr lang="fr-FR" b="1" dirty="0">
                <a:latin typeface="Garamond" panose="02020404030301010803" pitchFamily="18" charset="0"/>
              </a:rPr>
              <a:t>mutualiser</a:t>
            </a:r>
            <a:r>
              <a:rPr lang="fr-FR" dirty="0">
                <a:latin typeface="Garamond" panose="02020404030301010803" pitchFamily="18" charset="0"/>
              </a:rPr>
              <a:t> =répartir solidairement parmi les membres d'un groupe ou mettre en commun -&gt; mutualiser la ressource en </a:t>
            </a:r>
            <a:r>
              <a:rPr lang="fr-FR" dirty="0" err="1">
                <a:latin typeface="Garamond" panose="02020404030301010803" pitchFamily="18" charset="0"/>
              </a:rPr>
              <a:t>main-d’oeuvre</a:t>
            </a:r>
            <a:r>
              <a:rPr lang="fr-FR" dirty="0">
                <a:latin typeface="Garamond" panose="02020404030301010803" pitchFamily="18" charset="0"/>
              </a:rPr>
              <a:t>?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La </a:t>
            </a:r>
            <a:r>
              <a:rPr lang="en-US" b="1" dirty="0" err="1">
                <a:latin typeface="Garamond" panose="02020404030301010803" pitchFamily="18" charset="0"/>
              </a:rPr>
              <a:t>coopération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transfrontalière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comme</a:t>
            </a:r>
            <a:r>
              <a:rPr lang="en-US" dirty="0">
                <a:latin typeface="Garamond" panose="02020404030301010803" pitchFamily="18" charset="0"/>
              </a:rPr>
              <a:t> levier </a:t>
            </a:r>
            <a:r>
              <a:rPr lang="en-US" dirty="0" err="1">
                <a:latin typeface="Garamond" panose="02020404030301010803" pitchFamily="18" charset="0"/>
              </a:rPr>
              <a:t>d’action</a:t>
            </a:r>
            <a:endParaRPr lang="en-US" dirty="0">
              <a:latin typeface="Garamond" panose="02020404030301010803" pitchFamily="18" charset="0"/>
            </a:endParaRPr>
          </a:p>
          <a:p>
            <a:pPr lvl="1"/>
            <a:r>
              <a:rPr lang="en-US" dirty="0">
                <a:latin typeface="Garamond" panose="02020404030301010803" pitchFamily="18" charset="0"/>
              </a:rPr>
              <a:t>Le </a:t>
            </a:r>
            <a:r>
              <a:rPr lang="en-US" b="1" dirty="0" err="1">
                <a:latin typeface="Garamond" panose="02020404030301010803" pitchFamily="18" charset="0"/>
              </a:rPr>
              <a:t>codéveloppement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afin</a:t>
            </a:r>
            <a:r>
              <a:rPr lang="en-US" dirty="0">
                <a:latin typeface="Garamond" panose="02020404030301010803" pitchFamily="18" charset="0"/>
              </a:rPr>
              <a:t> de </a:t>
            </a:r>
            <a:r>
              <a:rPr lang="en-US" dirty="0" err="1">
                <a:latin typeface="Garamond" panose="02020404030301010803" pitchFamily="18" charset="0"/>
              </a:rPr>
              <a:t>garantir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une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croissance</a:t>
            </a:r>
            <a:r>
              <a:rPr lang="en-US" dirty="0">
                <a:latin typeface="Garamond" panose="02020404030301010803" pitchFamily="18" charset="0"/>
              </a:rPr>
              <a:t> plus </a:t>
            </a:r>
            <a:r>
              <a:rPr lang="en-US" dirty="0" err="1">
                <a:latin typeface="Garamond" panose="02020404030301010803" pitchFamily="18" charset="0"/>
              </a:rPr>
              <a:t>soutenable</a:t>
            </a:r>
            <a:r>
              <a:rPr lang="en-US" dirty="0">
                <a:latin typeface="Garamond" panose="02020404030301010803" pitchFamily="18" charset="0"/>
              </a:rPr>
              <a:t> à </a:t>
            </a:r>
            <a:r>
              <a:rPr lang="en-US" dirty="0" err="1">
                <a:latin typeface="Garamond" panose="02020404030301010803" pitchFamily="18" charset="0"/>
              </a:rPr>
              <a:t>l’échelle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transfrontalière</a:t>
            </a:r>
            <a:r>
              <a:rPr lang="en-US" dirty="0">
                <a:latin typeface="Garamond" panose="02020404030301010803" pitchFamily="18" charset="0"/>
              </a:rPr>
              <a:t> </a:t>
            </a:r>
          </a:p>
          <a:p>
            <a:pPr lvl="1"/>
            <a:r>
              <a:rPr lang="fr-LU" dirty="0">
                <a:latin typeface="Garamond" panose="02020404030301010803" pitchFamily="18" charset="0"/>
              </a:rPr>
              <a:t>Des exemples qui fonctionnent déjà : </a:t>
            </a:r>
            <a:r>
              <a:rPr lang="fr-FR" dirty="0">
                <a:latin typeface="Garamond" panose="02020404030301010803" pitchFamily="18" charset="0"/>
              </a:rPr>
              <a:t>réseaux de transport transfrontaliers, formations </a:t>
            </a:r>
            <a:r>
              <a:rPr lang="fr-FR" dirty="0" err="1">
                <a:latin typeface="Garamond" panose="02020404030301010803" pitchFamily="18" charset="0"/>
              </a:rPr>
              <a:t>co-diplomantes</a:t>
            </a:r>
            <a:r>
              <a:rPr lang="fr-FR" dirty="0">
                <a:latin typeface="Garamond" panose="02020404030301010803" pitchFamily="18" charset="0"/>
              </a:rPr>
              <a:t>….</a:t>
            </a:r>
          </a:p>
          <a:p>
            <a:pPr lvl="1"/>
            <a:endParaRPr lang="en-US" dirty="0"/>
          </a:p>
          <a:p>
            <a:pPr marL="4572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05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28281" y="3830782"/>
            <a:ext cx="6400800" cy="468000"/>
          </a:xfrm>
        </p:spPr>
        <p:txBody>
          <a:bodyPr/>
          <a:lstStyle/>
          <a:p>
            <a:r>
              <a:rPr lang="fr-LU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Isabelle.piroth@uni.lu</a:t>
            </a:r>
            <a:endParaRPr lang="fr-LU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841772"/>
          </a:xfrm>
        </p:spPr>
        <p:txBody>
          <a:bodyPr/>
          <a:lstStyle/>
          <a:p>
            <a:r>
              <a:rPr lang="fr-LU" dirty="0">
                <a:latin typeface="Garamond" panose="02020404030301010803" pitchFamily="18" charset="0"/>
              </a:rPr>
              <a:t>Merci pour votre attention!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1630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5B6C3E-FC75-306E-8ED6-DE4EC8DC5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Présentation des travaux et réseaux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94FD74-6759-D9BE-0A76-CF8BCA209B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309" y="1388975"/>
            <a:ext cx="8136000" cy="5469025"/>
          </a:xfrm>
        </p:spPr>
        <p:txBody>
          <a:bodyPr/>
          <a:lstStyle/>
          <a:p>
            <a:pPr marL="0" indent="0">
              <a:buNone/>
            </a:pPr>
            <a:r>
              <a:rPr lang="fr-CH" sz="1800" b="1" dirty="0">
                <a:latin typeface="Garamond" panose="02020404030301010803" pitchFamily="18" charset="0"/>
              </a:rPr>
              <a:t>UniGR-Center for Border Studies </a:t>
            </a:r>
            <a:r>
              <a:rPr lang="fr-CH" sz="1800" dirty="0">
                <a:latin typeface="Garamond" panose="02020404030301010803" pitchFamily="18" charset="0"/>
              </a:rPr>
              <a:t>: réseau pluridisciplinaire de chercheurs des Universités de la Grande Région. Problématique des frontières </a:t>
            </a:r>
          </a:p>
          <a:p>
            <a:endParaRPr lang="fr-CH" sz="18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fr-CH" sz="18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fr-CH" sz="18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fr-CH" sz="1800" b="1" dirty="0" err="1">
                <a:latin typeface="Garamond" panose="02020404030301010803" pitchFamily="18" charset="0"/>
              </a:rPr>
              <a:t>LaborSwissLux</a:t>
            </a:r>
            <a:r>
              <a:rPr lang="fr-CH" sz="1800" dirty="0">
                <a:latin typeface="Garamond" panose="02020404030301010803" pitchFamily="18" charset="0"/>
              </a:rPr>
              <a:t> : Emploi et mobilités en contexte transfrontalier (perspective comparative avec la Suisse)  </a:t>
            </a:r>
          </a:p>
          <a:p>
            <a:endParaRPr lang="fr-FR" dirty="0">
              <a:latin typeface="Garamond" panose="02020404030301010803" pitchFamily="18" charset="0"/>
            </a:endParaRPr>
          </a:p>
          <a:p>
            <a:pPr lvl="1"/>
            <a:r>
              <a:rPr lang="en-US" sz="2000" dirty="0">
                <a:latin typeface="Garamond" panose="02020404030301010803" pitchFamily="18" charset="0"/>
              </a:rPr>
              <a:t>2 publications communes : </a:t>
            </a:r>
          </a:p>
          <a:p>
            <a:pPr lvl="2"/>
            <a:r>
              <a:rPr lang="en-US" sz="2000" i="1" dirty="0" err="1">
                <a:latin typeface="Garamond" panose="02020404030301010803" pitchFamily="18" charset="0"/>
              </a:rPr>
              <a:t>Etrangers</a:t>
            </a:r>
            <a:r>
              <a:rPr lang="en-US" sz="2000" i="1" dirty="0">
                <a:latin typeface="Garamond" panose="02020404030301010803" pitchFamily="18" charset="0"/>
              </a:rPr>
              <a:t> </a:t>
            </a:r>
            <a:r>
              <a:rPr lang="en-US" sz="2000" i="1" dirty="0" err="1">
                <a:latin typeface="Garamond" panose="02020404030301010803" pitchFamily="18" charset="0"/>
              </a:rPr>
              <a:t>familiers</a:t>
            </a:r>
            <a:r>
              <a:rPr lang="en-US" sz="2000" i="1" dirty="0">
                <a:latin typeface="Garamond" panose="02020404030301010803" pitchFamily="18" charset="0"/>
              </a:rPr>
              <a:t>  </a:t>
            </a:r>
          </a:p>
          <a:p>
            <a:pPr lvl="2"/>
            <a:r>
              <a:rPr lang="en-US" sz="2000" i="1" dirty="0">
                <a:latin typeface="Garamond" panose="02020404030301010803" pitchFamily="18" charset="0"/>
              </a:rPr>
              <a:t>Le travail </a:t>
            </a:r>
            <a:r>
              <a:rPr lang="en-US" sz="2000" i="1" dirty="0" err="1">
                <a:latin typeface="Garamond" panose="02020404030301010803" pitchFamily="18" charset="0"/>
              </a:rPr>
              <a:t>frontalier</a:t>
            </a:r>
            <a:r>
              <a:rPr lang="en-US" sz="2000" i="1" dirty="0">
                <a:latin typeface="Garamond" panose="02020404030301010803" pitchFamily="18" charset="0"/>
              </a:rPr>
              <a:t> </a:t>
            </a:r>
            <a:r>
              <a:rPr lang="en-US" sz="2000" i="1" dirty="0" err="1">
                <a:latin typeface="Garamond" panose="02020404030301010803" pitchFamily="18" charset="0"/>
              </a:rPr>
              <a:t>en</a:t>
            </a:r>
            <a:r>
              <a:rPr lang="en-US" sz="2000" i="1" dirty="0">
                <a:latin typeface="Garamond" panose="02020404030301010803" pitchFamily="18" charset="0"/>
              </a:rPr>
              <a:t> Suisse et au Luxembourg</a:t>
            </a:r>
            <a:endParaRPr lang="en-US" i="1" dirty="0">
              <a:latin typeface="Garamond" panose="02020404030301010803" pitchFamily="18" charset="0"/>
            </a:endParaRPr>
          </a:p>
          <a:p>
            <a:pPr marL="2286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C4DC2-3DDD-5CF4-8289-872A3686B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237" y="1801839"/>
            <a:ext cx="1310754" cy="1140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36AAF-A22F-29A2-2CF8-735E3A312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202" y="4223127"/>
            <a:ext cx="2938527" cy="603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4A4D28-EEF9-3AC0-3998-58875AC32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20" y="1947918"/>
            <a:ext cx="2627604" cy="493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A3729A-F3C9-C08B-91A4-9B17212E4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076" y="4481387"/>
            <a:ext cx="3645724" cy="493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0C7907-4B19-FFF8-0EA3-88298EA74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968" y="2355709"/>
            <a:ext cx="3841810" cy="13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6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3EA4AB1-39EB-0031-7D09-4607D753AE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21D71E-830A-0679-70D9-BD17A700E4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LU" sz="4000" dirty="0">
                <a:latin typeface="Garamond" panose="02020404030301010803" pitchFamily="18" charset="0"/>
              </a:rPr>
              <a:t>Etrangers familiers : les travailleurs frontaliers en Suisse</a:t>
            </a:r>
            <a:br>
              <a:rPr lang="fr-L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28435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872" y="266400"/>
            <a:ext cx="6840000" cy="684000"/>
          </a:xfrm>
        </p:spPr>
        <p:txBody>
          <a:bodyPr>
            <a:normAutofit fontScale="90000"/>
          </a:bodyPr>
          <a:lstStyle/>
          <a:p>
            <a:r>
              <a:rPr lang="fr-CH" sz="3200" dirty="0">
                <a:latin typeface="Garamond" panose="02020404030301010803" pitchFamily="18" charset="0"/>
              </a:rPr>
              <a:t>Présentation d’ouvrage : Etrangers familiers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321872" y="1323113"/>
            <a:ext cx="8136000" cy="4868863"/>
          </a:xfrm>
        </p:spPr>
        <p:txBody>
          <a:bodyPr/>
          <a:lstStyle/>
          <a:p>
            <a:r>
              <a:rPr lang="fr-CH" sz="2400" dirty="0">
                <a:latin typeface="Garamond" panose="02020404030301010803" pitchFamily="18" charset="0"/>
              </a:rPr>
              <a:t>Ouvrage collectif publié chez L’harmattan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Les travailleurs frontaliers : </a:t>
            </a:r>
            <a:endParaRPr lang="fr-CH" sz="2200" dirty="0">
              <a:latin typeface="Garamond" panose="02020404030301010803" pitchFamily="18" charset="0"/>
            </a:endParaRPr>
          </a:p>
          <a:p>
            <a:pPr lvl="1"/>
            <a:r>
              <a:rPr lang="fr-CH" sz="2200" dirty="0">
                <a:latin typeface="Garamond" panose="02020404030301010803" pitchFamily="18" charset="0"/>
              </a:rPr>
              <a:t>Un rôle central éco., politique…</a:t>
            </a:r>
          </a:p>
          <a:p>
            <a:pPr lvl="1"/>
            <a:r>
              <a:rPr lang="fr-CH" sz="2200" dirty="0">
                <a:latin typeface="Garamond" panose="02020404030301010803" pitchFamily="18" charset="0"/>
              </a:rPr>
              <a:t>Peu connus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Des Etrangers Familiers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Pourquoi la Suisse ?</a:t>
            </a:r>
          </a:p>
          <a:p>
            <a:r>
              <a:rPr lang="fr-CH" sz="2400" dirty="0">
                <a:latin typeface="Garamond" panose="02020404030301010803" pitchFamily="18" charset="0"/>
              </a:rPr>
              <a:t>Des données statistiques et enquêtes</a:t>
            </a:r>
          </a:p>
          <a:p>
            <a:pPr marL="0" indent="0">
              <a:buNone/>
            </a:pPr>
            <a:endParaRPr lang="fr-CH" sz="24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fr-CH" sz="2200" b="1" dirty="0">
              <a:latin typeface="Garamond" panose="02020404030301010803" pitchFamily="18" charset="0"/>
            </a:endParaRPr>
          </a:p>
          <a:p>
            <a:endParaRPr lang="fr-CH" sz="2400" b="1" dirty="0">
              <a:latin typeface="Garamond" panose="02020404030301010803" pitchFamily="18" charset="0"/>
            </a:endParaRPr>
          </a:p>
          <a:p>
            <a:endParaRPr lang="fr-CH" sz="2400" b="1" dirty="0">
              <a:latin typeface="Garamond" panose="02020404030301010803" pitchFamily="18" charset="0"/>
            </a:endParaRPr>
          </a:p>
          <a:p>
            <a:pPr lvl="1"/>
            <a:endParaRPr lang="fr-LU" dirty="0"/>
          </a:p>
          <a:p>
            <a:pPr lvl="1"/>
            <a:endParaRPr lang="fr-CH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535">
            <a:off x="5497252" y="1538581"/>
            <a:ext cx="3329240" cy="4262112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5868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9A530-CF91-03D0-8234-94B1065E5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9E00B-9C93-9C2F-00C3-9EAC0C5B4C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LU" sz="2400" dirty="0">
                <a:latin typeface="Garamond" panose="02020404030301010803" pitchFamily="18" charset="0"/>
              </a:rPr>
              <a:t>Objectif : jeter un regard multidimensionnel sur les travailleurs frontaliers, ces étrangers familiers</a:t>
            </a:r>
          </a:p>
          <a:p>
            <a:r>
              <a:rPr lang="fr-LU" sz="2400" dirty="0">
                <a:latin typeface="Garamond" panose="02020404030301010803" pitchFamily="18" charset="0"/>
              </a:rPr>
              <a:t>Une approche conceptuelle des espaces frontières  (chap1)</a:t>
            </a:r>
          </a:p>
          <a:p>
            <a:r>
              <a:rPr lang="fr-LU" sz="2400" dirty="0">
                <a:latin typeface="Garamond" panose="02020404030301010803" pitchFamily="18" charset="0"/>
              </a:rPr>
              <a:t>Regard quantitatif sur les profils des frontaliers et leur variété (chap2) </a:t>
            </a:r>
          </a:p>
          <a:p>
            <a:r>
              <a:rPr lang="fr-LU" sz="2400" dirty="0">
                <a:latin typeface="Garamond" panose="02020404030301010803" pitchFamily="18" charset="0"/>
              </a:rPr>
              <a:t>La question de l’accès au travail frontalier (chap3)</a:t>
            </a:r>
          </a:p>
          <a:p>
            <a:r>
              <a:rPr lang="fr-LU" sz="2400" dirty="0">
                <a:latin typeface="Garamond" panose="02020404030301010803" pitchFamily="18" charset="0"/>
              </a:rPr>
              <a:t>Et les pratiques extra professionnelles  (chap4)</a:t>
            </a:r>
          </a:p>
        </p:txBody>
      </p:sp>
    </p:spTree>
    <p:extLst>
      <p:ext uri="{BB962C8B-B14F-4D97-AF65-F5344CB8AC3E}">
        <p14:creationId xmlns:p14="http://schemas.microsoft.com/office/powerpoint/2010/main" val="2880771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LU" sz="2800" dirty="0">
                <a:latin typeface="Garamond" panose="02020404030301010803" pitchFamily="18" charset="0"/>
              </a:rPr>
              <a:t>1. La difficile mesure du travail frontalier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1326" y="1291064"/>
            <a:ext cx="8136000" cy="513893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2800" dirty="0">
                <a:latin typeface="Garamond" panose="02020404030301010803" pitchFamily="18" charset="0"/>
              </a:rPr>
              <a:t>Question de définition : qui sont les travailleurs frontaliers? Comment les mesure-t-on?</a:t>
            </a:r>
          </a:p>
          <a:p>
            <a:pPr lvl="1">
              <a:lnSpc>
                <a:spcPct val="80000"/>
              </a:lnSpc>
            </a:pPr>
            <a:r>
              <a:rPr lang="fr-FR" sz="2400" dirty="0">
                <a:latin typeface="Garamond" panose="02020404030301010803" pitchFamily="18" charset="0"/>
              </a:rPr>
              <a:t>Titulaires d’un permis G en Suisse</a:t>
            </a:r>
          </a:p>
          <a:p>
            <a:pPr lvl="1">
              <a:lnSpc>
                <a:spcPct val="80000"/>
              </a:lnSpc>
            </a:pPr>
            <a:r>
              <a:rPr lang="fr-FR" sz="2400" dirty="0">
                <a:latin typeface="Garamond" panose="02020404030301010803" pitchFamily="18" charset="0"/>
              </a:rPr>
              <a:t>Pour les pers. résidant hors de Suisse, qui ne sont pas Suisses, non fonctionnaires internationaux </a:t>
            </a:r>
          </a:p>
          <a:p>
            <a:pPr lvl="1">
              <a:lnSpc>
                <a:spcPct val="80000"/>
              </a:lnSpc>
            </a:pPr>
            <a:endParaRPr lang="fr-FR" sz="2400" dirty="0">
              <a:latin typeface="Garamond" panose="02020404030301010803" pitchFamily="18" charset="0"/>
            </a:endParaRPr>
          </a:p>
          <a:p>
            <a:pPr lvl="1">
              <a:lnSpc>
                <a:spcPct val="80000"/>
              </a:lnSpc>
            </a:pPr>
            <a:r>
              <a:rPr lang="fr-FR" sz="2400" dirty="0">
                <a:latin typeface="Garamond" panose="02020404030301010803" pitchFamily="18" charset="0"/>
              </a:rPr>
              <a:t>MAIS de nombreuses personnes traversent la frontière sans permis G</a:t>
            </a:r>
          </a:p>
          <a:p>
            <a:pPr lvl="2">
              <a:lnSpc>
                <a:spcPct val="80000"/>
              </a:lnSpc>
            </a:pPr>
            <a:r>
              <a:rPr lang="fr-FR" sz="2400" dirty="0">
                <a:latin typeface="Garamond" panose="02020404030301010803" pitchFamily="18" charset="0"/>
              </a:rPr>
              <a:t>Les Suisses vivant à l’étranger</a:t>
            </a:r>
          </a:p>
          <a:p>
            <a:pPr lvl="2">
              <a:lnSpc>
                <a:spcPct val="80000"/>
              </a:lnSpc>
            </a:pPr>
            <a:r>
              <a:rPr lang="fr-FR" sz="2400" dirty="0">
                <a:latin typeface="Garamond" panose="02020404030301010803" pitchFamily="18" charset="0"/>
              </a:rPr>
              <a:t>Les fonctionnaires internationaux …</a:t>
            </a:r>
          </a:p>
          <a:p>
            <a:pPr lvl="1">
              <a:lnSpc>
                <a:spcPct val="80000"/>
              </a:lnSpc>
            </a:pPr>
            <a:r>
              <a:rPr lang="fr-FR" sz="2400" dirty="0">
                <a:latin typeface="Garamond" panose="02020404030301010803" pitchFamily="18" charset="0"/>
              </a:rPr>
              <a:t>Pas comptabilisées dans cette statistique </a:t>
            </a:r>
          </a:p>
          <a:p>
            <a:pPr lvl="1">
              <a:lnSpc>
                <a:spcPct val="80000"/>
              </a:lnSpc>
            </a:pPr>
            <a:r>
              <a:rPr lang="fr-FR" sz="2400" dirty="0">
                <a:latin typeface="Garamond" panose="02020404030301010803" pitchFamily="18" charset="0"/>
              </a:rPr>
              <a:t>Un halo du travail frontalier</a:t>
            </a:r>
          </a:p>
          <a:p>
            <a:pPr marL="457200" lvl="2" indent="0">
              <a:lnSpc>
                <a:spcPct val="80000"/>
              </a:lnSpc>
              <a:buNone/>
            </a:pPr>
            <a:endParaRPr lang="fr-FR" sz="2200" dirty="0">
              <a:latin typeface="Garamond" panose="02020404030301010803" pitchFamily="18" charset="0"/>
            </a:endParaRPr>
          </a:p>
          <a:p>
            <a:pPr>
              <a:lnSpc>
                <a:spcPct val="80000"/>
              </a:lnSpc>
            </a:pPr>
            <a:endParaRPr lang="fr-FR" sz="2400" dirty="0">
              <a:latin typeface="Garamond" panose="02020404030301010803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fr-FR" sz="2400" dirty="0">
              <a:latin typeface="Garamond" panose="02020404030301010803" pitchFamily="18" charset="0"/>
            </a:endParaRPr>
          </a:p>
          <a:p>
            <a:pPr>
              <a:lnSpc>
                <a:spcPct val="80000"/>
              </a:lnSpc>
            </a:pPr>
            <a:endParaRPr lang="fr-FR" sz="24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049">
            <a:off x="6345508" y="3960694"/>
            <a:ext cx="2175344" cy="27453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7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LU" sz="2800" dirty="0">
                <a:latin typeface="Garamond" panose="02020404030301010803" pitchFamily="18" charset="0"/>
              </a:rPr>
              <a:t>1. La difficile mesure du travail frontalier</a:t>
            </a:r>
            <a:endParaRPr lang="en-US" sz="29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0" y="1357098"/>
            <a:ext cx="8136000" cy="4868863"/>
          </a:xfrm>
        </p:spPr>
        <p:txBody>
          <a:bodyPr/>
          <a:lstStyle/>
          <a:p>
            <a:pPr lvl="1"/>
            <a:r>
              <a:rPr lang="fr-CH" sz="2200" dirty="0">
                <a:latin typeface="Garamond" panose="02020404030301010803" pitchFamily="18" charset="0"/>
              </a:rPr>
              <a:t>Autre symbole du travail frontalier en Suisse : la traversée de poste frontière </a:t>
            </a:r>
          </a:p>
          <a:p>
            <a:pPr lvl="1"/>
            <a:r>
              <a:rPr lang="fr-CH" sz="2200" dirty="0">
                <a:latin typeface="Garamond" panose="02020404030301010803" pitchFamily="18" charset="0"/>
              </a:rPr>
              <a:t>Egalement discutable</a:t>
            </a:r>
          </a:p>
          <a:p>
            <a:pPr lvl="2"/>
            <a:r>
              <a:rPr lang="fr-CH" sz="2200" dirty="0">
                <a:latin typeface="Garamond" panose="02020404030301010803" pitchFamily="18" charset="0"/>
              </a:rPr>
              <a:t>Tout frontalier ne traverse  pas la frontière quotidiennement  (</a:t>
            </a:r>
            <a:r>
              <a:rPr lang="fr-CH" sz="2200" dirty="0" err="1">
                <a:latin typeface="Garamond" panose="02020404030301010803" pitchFamily="18" charset="0"/>
              </a:rPr>
              <a:t>multilocalité</a:t>
            </a:r>
            <a:r>
              <a:rPr lang="fr-CH" sz="2200" dirty="0">
                <a:latin typeface="Garamond" panose="02020404030301010803" pitchFamily="18" charset="0"/>
              </a:rPr>
              <a:t>)</a:t>
            </a:r>
          </a:p>
          <a:p>
            <a:pPr lvl="2"/>
            <a:r>
              <a:rPr lang="fr-CH" sz="2200" dirty="0">
                <a:latin typeface="Garamond" panose="02020404030301010803" pitchFamily="18" charset="0"/>
              </a:rPr>
              <a:t>Inversement : toute traversée de frontière n’est pas synonyme de travail frontalier (courses, loisirs… )</a:t>
            </a:r>
          </a:p>
          <a:p>
            <a:pPr lvl="2"/>
            <a:r>
              <a:rPr lang="fr-CH" sz="2200" dirty="0">
                <a:latin typeface="Garamond" panose="02020404030301010803" pitchFamily="18" charset="0"/>
              </a:rPr>
              <a:t>Tout passage de frontière ne se manifeste pas forcément par un poste frontière (trains..)</a:t>
            </a:r>
          </a:p>
          <a:p>
            <a:pPr lvl="1"/>
            <a:r>
              <a:rPr lang="fr-CH" sz="2200" dirty="0">
                <a:latin typeface="Garamond" panose="02020404030301010803" pitchFamily="18" charset="0"/>
              </a:rPr>
              <a:t>Utilisation de ces 2 symboles en couverture </a:t>
            </a:r>
          </a:p>
          <a:p>
            <a:pPr lvl="2"/>
            <a:r>
              <a:rPr lang="fr-CH" sz="2200" dirty="0">
                <a:latin typeface="Garamond" panose="02020404030301010803" pitchFamily="18" charset="0"/>
              </a:rPr>
              <a:t>Dépasser les simplifications symboliques</a:t>
            </a:r>
          </a:p>
          <a:p>
            <a:pPr lvl="2"/>
            <a:r>
              <a:rPr lang="fr-CH" sz="2200" dirty="0">
                <a:latin typeface="Garamond" panose="02020404030301010803" pitchFamily="18" charset="0"/>
              </a:rPr>
              <a:t>Des situations complexes et variées</a:t>
            </a:r>
          </a:p>
          <a:p>
            <a:pPr marL="457200" lvl="2" indent="0">
              <a:buNone/>
            </a:pPr>
            <a:endParaRPr lang="fr-CH" sz="2000" dirty="0">
              <a:latin typeface="Garamond" panose="02020404030301010803" pitchFamily="18" charset="0"/>
            </a:endParaRPr>
          </a:p>
          <a:p>
            <a:pPr lvl="2"/>
            <a:endParaRPr lang="fr-CH" sz="2000" dirty="0">
              <a:latin typeface="Garamond" panose="02020404030301010803" pitchFamily="18" charset="0"/>
            </a:endParaRPr>
          </a:p>
          <a:p>
            <a:pPr lvl="2"/>
            <a:endParaRPr lang="fr-CH" sz="2000" dirty="0">
              <a:latin typeface="Garamond" panose="02020404030301010803" pitchFamily="18" charset="0"/>
            </a:endParaRPr>
          </a:p>
          <a:p>
            <a:pPr lvl="2"/>
            <a:endParaRPr lang="fr-CH" sz="2000" dirty="0">
              <a:latin typeface="Garamond" panose="02020404030301010803" pitchFamily="18" charset="0"/>
            </a:endParaRPr>
          </a:p>
          <a:p>
            <a:pPr lvl="1"/>
            <a:endParaRPr lang="fr-CH" sz="2000" dirty="0">
              <a:latin typeface="Garamond" panose="02020404030301010803" pitchFamily="18" charset="0"/>
            </a:endParaRPr>
          </a:p>
          <a:p>
            <a:pPr marL="457200" lvl="2" indent="0">
              <a:buNone/>
            </a:pPr>
            <a:endParaRPr lang="fr-CH" sz="20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17" y="4770570"/>
            <a:ext cx="2972425" cy="167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5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065" y="182501"/>
            <a:ext cx="6840000" cy="684000"/>
          </a:xfrm>
        </p:spPr>
        <p:txBody>
          <a:bodyPr>
            <a:noAutofit/>
          </a:bodyPr>
          <a:lstStyle/>
          <a:p>
            <a:r>
              <a:rPr lang="fr-CH" sz="2400" dirty="0">
                <a:solidFill>
                  <a:schemeClr val="bg1"/>
                </a:solidFill>
                <a:latin typeface="Garamond" panose="02020404030301010803" pitchFamily="18" charset="0"/>
              </a:rPr>
              <a:t> 2. Les frontaliers en Suisse </a:t>
            </a:r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4065" y="1277486"/>
            <a:ext cx="8136000" cy="5411598"/>
          </a:xfrm>
        </p:spPr>
        <p:txBody>
          <a:bodyPr/>
          <a:lstStyle/>
          <a:p>
            <a:r>
              <a:rPr lang="fr-CH" sz="2200" dirty="0">
                <a:latin typeface="Garamond" panose="02020404030301010803" pitchFamily="18" charset="0"/>
              </a:rPr>
              <a:t>Les données utilisées : STAF (OFS), comptabilisation des permis G, Situation au 2</a:t>
            </a:r>
            <a:r>
              <a:rPr lang="fr-CH" sz="2200" baseline="30000" dirty="0">
                <a:latin typeface="Garamond" panose="02020404030301010803" pitchFamily="18" charset="0"/>
              </a:rPr>
              <a:t>e</a:t>
            </a:r>
            <a:r>
              <a:rPr lang="fr-CH" sz="2200" dirty="0">
                <a:latin typeface="Garamond" panose="02020404030301010803" pitchFamily="18" charset="0"/>
              </a:rPr>
              <a:t> trimestre 2019 (avant la pandémie)</a:t>
            </a:r>
            <a:endParaRPr lang="en-US" sz="2200" dirty="0">
              <a:latin typeface="Garamond" panose="02020404030301010803" pitchFamily="18" charset="0"/>
            </a:endParaRPr>
          </a:p>
          <a:p>
            <a:r>
              <a:rPr lang="fr-CH" sz="2200" dirty="0">
                <a:latin typeface="Garamond" panose="02020404030301010803" pitchFamily="18" charset="0"/>
              </a:rPr>
              <a:t>Env. </a:t>
            </a:r>
            <a:r>
              <a:rPr lang="fr-CH" sz="2200" b="1" dirty="0">
                <a:latin typeface="Garamond" panose="02020404030301010803" pitchFamily="18" charset="0"/>
              </a:rPr>
              <a:t>330 000 travailleurs frontaliers </a:t>
            </a:r>
            <a:r>
              <a:rPr lang="fr-CH" sz="2200" dirty="0">
                <a:latin typeface="Garamond" panose="02020404030301010803" pitchFamily="18" charset="0"/>
              </a:rPr>
              <a:t>qui représentent </a:t>
            </a:r>
            <a:r>
              <a:rPr lang="fr-CH" sz="2200" b="1" dirty="0">
                <a:latin typeface="Garamond" panose="02020404030301010803" pitchFamily="18" charset="0"/>
              </a:rPr>
              <a:t>6,3%</a:t>
            </a:r>
            <a:r>
              <a:rPr lang="fr-CH" sz="2200" dirty="0">
                <a:latin typeface="Garamond" panose="02020404030301010803" pitchFamily="18" charset="0"/>
              </a:rPr>
              <a:t> des emplois  (2</a:t>
            </a:r>
            <a:r>
              <a:rPr lang="fr-CH" sz="2200" baseline="30000" dirty="0">
                <a:latin typeface="Garamond" panose="02020404030301010803" pitchFamily="18" charset="0"/>
              </a:rPr>
              <a:t>nd</a:t>
            </a:r>
            <a:r>
              <a:rPr lang="fr-CH" sz="2200" dirty="0">
                <a:latin typeface="Garamond" panose="02020404030301010803" pitchFamily="18" charset="0"/>
              </a:rPr>
              <a:t> </a:t>
            </a:r>
            <a:r>
              <a:rPr lang="fr-CH" sz="2200" dirty="0" err="1">
                <a:latin typeface="Garamond" panose="02020404030301010803" pitchFamily="18" charset="0"/>
              </a:rPr>
              <a:t>trim</a:t>
            </a:r>
            <a:r>
              <a:rPr lang="fr-CH" sz="2200" dirty="0">
                <a:latin typeface="Garamond" panose="02020404030301010803" pitchFamily="18" charset="0"/>
              </a:rPr>
              <a:t> 2019)/3,4% il y a 20 ans</a:t>
            </a:r>
          </a:p>
          <a:p>
            <a:r>
              <a:rPr lang="fr-CH" sz="2200" dirty="0">
                <a:latin typeface="Garamond" panose="02020404030301010803" pitchFamily="18" charset="0"/>
              </a:rPr>
              <a:t>Sous-représentation  des femmes (36%), 58% des frontaliers a entre 30 et 49 ans</a:t>
            </a:r>
          </a:p>
          <a:p>
            <a:endParaRPr lang="fr-CH" dirty="0">
              <a:latin typeface="Garamond" panose="02020404030301010803" pitchFamily="18" charset="0"/>
            </a:endParaRPr>
          </a:p>
          <a:p>
            <a:endParaRPr lang="fr-CH" dirty="0">
              <a:latin typeface="Garamond" panose="02020404030301010803" pitchFamily="18" charset="0"/>
            </a:endParaRPr>
          </a:p>
          <a:p>
            <a:endParaRPr lang="fr-CH" dirty="0">
              <a:latin typeface="Garamond" panose="02020404030301010803" pitchFamily="18" charset="0"/>
            </a:endParaRPr>
          </a:p>
          <a:p>
            <a:endParaRPr lang="fr-CH" dirty="0">
              <a:latin typeface="Garamond" panose="02020404030301010803" pitchFamily="18" charset="0"/>
            </a:endParaRPr>
          </a:p>
          <a:p>
            <a:r>
              <a:rPr lang="fr-FR" dirty="0"/>
              <a:t> 	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6" y="3501532"/>
            <a:ext cx="4865914" cy="30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498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5.9|8.3|16.3|11.6|6.4|14.1"/>
</p:tagLst>
</file>

<file path=ppt/theme/theme1.xml><?xml version="1.0" encoding="utf-8"?>
<a:theme xmlns:a="http://schemas.openxmlformats.org/drawingml/2006/main" name="ppt UL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6c533f7-61db-40a9-92cc-7bf39d0de398">
      <Value>14</Value>
      <Value>74</Value>
    </TaxCatchAll>
    <o606121503634f60aadbd34f286ff3d9 xmlns="a6c533f7-61db-40a9-92cc-7bf39d0de398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d449e3eb-181a-4ef3-83d2-948c1b505633</TermId>
        </TermInfo>
      </Terms>
    </o606121503634f60aadbd34f286ff3d9>
    <a60e8a9bb7a5498084be0308f3b51622 xmlns="a6c533f7-61db-40a9-92cc-7bf39d0de398">
      <Terms xmlns="http://schemas.microsoft.com/office/infopath/2007/PartnerControls"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fd244bff-d3ca-4376-a153-adc234d8de31</TermId>
        </TermInfo>
      </Terms>
    </a60e8a9bb7a5498084be0308f3b51622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91315580376B46A11719EE4F871FF5" ma:contentTypeVersion="2" ma:contentTypeDescription="Create a new document." ma:contentTypeScope="" ma:versionID="8854321e5d77485fd489825fc93e6ca5">
  <xsd:schema xmlns:xsd="http://www.w3.org/2001/XMLSchema" xmlns:xs="http://www.w3.org/2001/XMLSchema" xmlns:p="http://schemas.microsoft.com/office/2006/metadata/properties" xmlns:ns1="http://schemas.microsoft.com/sharepoint/v3" xmlns:ns2="a6c533f7-61db-40a9-92cc-7bf39d0de398" targetNamespace="http://schemas.microsoft.com/office/2006/metadata/properties" ma:root="true" ma:fieldsID="d4c04313973a0c9248cfae03f8c66896" ns1:_="" ns2:_="">
    <xsd:import namespace="http://schemas.microsoft.com/sharepoint/v3"/>
    <xsd:import namespace="a6c533f7-61db-40a9-92cc-7bf39d0de39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o606121503634f60aadbd34f286ff3d9" minOccurs="0"/>
                <xsd:element ref="ns2:TaxCatchAll" minOccurs="0"/>
                <xsd:element ref="ns2:TaxCatchAllLabel" minOccurs="0"/>
                <xsd:element ref="ns2:a60e8a9bb7a5498084be0308f3b5162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c533f7-61db-40a9-92cc-7bf39d0de398" elementFormDefault="qualified">
    <xsd:import namespace="http://schemas.microsoft.com/office/2006/documentManagement/types"/>
    <xsd:import namespace="http://schemas.microsoft.com/office/infopath/2007/PartnerControls"/>
    <xsd:element name="o606121503634f60aadbd34f286ff3d9" ma:index="10" nillable="true" ma:taxonomy="true" ma:internalName="o606121503634f60aadbd34f286ff3d9" ma:taxonomyFieldName="Document_x0020_Category" ma:displayName="Document Category" ma:default="" ma:fieldId="{86061215-0363-4f60-aadb-d34f286ff3d9}" ma:taxonomyMulti="true" ma:sspId="ceefa7fb-4336-4fa1-9d81-8bd6ad6a0761" ma:termSetId="8467628b-cc19-41c8-84de-1e197b3524f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88da9af2-fc06-457f-9f9b-54ea4b8c2f8e}" ma:internalName="TaxCatchAll" ma:showField="CatchAllData" ma:web="a6c533f7-61db-40a9-92cc-7bf39d0de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88da9af2-fc06-457f-9f9b-54ea4b8c2f8e}" ma:internalName="TaxCatchAllLabel" ma:readOnly="true" ma:showField="CatchAllDataLabel" ma:web="a6c533f7-61db-40a9-92cc-7bf39d0de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60e8a9bb7a5498084be0308f3b51622" ma:index="14" nillable="true" ma:taxonomy="true" ma:internalName="a60e8a9bb7a5498084be0308f3b51622" ma:taxonomyFieldName="The_x0020_University" ma:displayName="The University" ma:default="" ma:fieldId="{a60e8a9b-b7a5-4980-84be-0308f3b51622}" ma:taxonomyMulti="true" ma:sspId="ceefa7fb-4336-4fa1-9d81-8bd6ad6a0761" ma:termSetId="d027352d-354c-4edb-9a10-0a26093ac2d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EC1AE9-8C2C-4186-AB39-C5A3B23FE6D6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a6c533f7-61db-40a9-92cc-7bf39d0de398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0CEB917-FE66-4630-B98A-7901347707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60B9A4-C7B7-4FCB-887C-713BADDAC6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6c533f7-61db-40a9-92cc-7bf39d0de3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UL_PP_Research_2016_short</Template>
  <TotalTime>0</TotalTime>
  <Words>1647</Words>
  <Application>Microsoft Office PowerPoint</Application>
  <PresentationFormat>On-screen Show (4:3)</PresentationFormat>
  <Paragraphs>199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Garamond</vt:lpstr>
      <vt:lpstr>Gill Sans</vt:lpstr>
      <vt:lpstr>Gill Sans Light</vt:lpstr>
      <vt:lpstr>Wingdings</vt:lpstr>
      <vt:lpstr>ppt UL</vt:lpstr>
      <vt:lpstr>Présentation d’ouvrage : Etrangers  familiers Le travail frontalier en Suisse et au Luxembourg : Réalités et défis</vt:lpstr>
      <vt:lpstr>Plan de la présentation</vt:lpstr>
      <vt:lpstr>Présentation des travaux et réseaux</vt:lpstr>
      <vt:lpstr>Etrangers familiers : les travailleurs frontaliers en Suisse </vt:lpstr>
      <vt:lpstr>Présentation d’ouvrage : Etrangers familiers</vt:lpstr>
      <vt:lpstr>PowerPoint Presentation</vt:lpstr>
      <vt:lpstr>1. La difficile mesure du travail frontalier</vt:lpstr>
      <vt:lpstr>1. La difficile mesure du travail frontalier</vt:lpstr>
      <vt:lpstr> 2. Les frontaliers en Suisse </vt:lpstr>
      <vt:lpstr>2. Les frontaliers en Suisse </vt:lpstr>
      <vt:lpstr>3. Provenance et destination</vt:lpstr>
      <vt:lpstr>Le canton de Genève</vt:lpstr>
      <vt:lpstr>Le canton de Bâle</vt:lpstr>
      <vt:lpstr>Le canton du Tessin</vt:lpstr>
      <vt:lpstr>Conclusions</vt:lpstr>
      <vt:lpstr>Mise en perspective avec le Luxembourg</vt:lpstr>
      <vt:lpstr>Les travailleurs frontaliers au Luxembourg et en Suisse</vt:lpstr>
      <vt:lpstr>PowerPoint Presentation</vt:lpstr>
      <vt:lpstr>Les travailleurs frontaliers sont-ils des vecteurs de la résilience territoriale? </vt:lpstr>
      <vt:lpstr>Pourquoi?</vt:lpstr>
      <vt:lpstr> </vt:lpstr>
      <vt:lpstr>Comment peuvent-ils être vecteurs de la résilience territoriale?</vt:lpstr>
      <vt:lpstr>PowerPoint Presentation</vt:lpstr>
      <vt:lpstr>PowerPoint Presentation</vt:lpstr>
      <vt:lpstr>Coopération, mutualisation et cohésion face aux tensions sur les marchés transfrontaliers du travail : vers des pratiques de solidarité?</vt:lpstr>
      <vt:lpstr>PowerPoint Presentation</vt:lpstr>
      <vt:lpstr>Merci pour votre attention!</vt:lpstr>
    </vt:vector>
  </TitlesOfParts>
  <Company>University of Luxembourg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Isabelle PIGERON</dc:creator>
  <cp:lastModifiedBy>Isabelle PIGERON</cp:lastModifiedBy>
  <cp:revision>510</cp:revision>
  <cp:lastPrinted>2023-10-04T10:47:05Z</cp:lastPrinted>
  <dcterms:created xsi:type="dcterms:W3CDTF">2019-06-03T08:54:04Z</dcterms:created>
  <dcterms:modified xsi:type="dcterms:W3CDTF">2023-10-05T21:31:57Z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0x0101000D91315580376B46A11719EE4F871FF5</vt:lpwstr>
  </property>
  <property fmtid="{D5CDD505-2E9C-101B-9397-08002B2CF9AE}" pid="3" name="Document Category">
    <vt:lpwstr>14;#Template|d449e3eb-181a-4ef3-83d2-948c1b505633</vt:lpwstr>
  </property>
  <property fmtid="{D5CDD505-2E9C-101B-9397-08002B2CF9AE}" pid="4" name="The University">
    <vt:lpwstr>74;#CS|fd244bff-d3ca-4376-a153-adc234d8de31</vt:lpwstr>
  </property>
</Properties>
</file>