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Default Extension="svg" ContentType="image/svg+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709" r:id="rId1"/>
  </p:sldMasterIdLst>
  <p:notesMasterIdLst>
    <p:notesMasterId r:id="rId34"/>
  </p:notesMasterIdLst>
  <p:handoutMasterIdLst>
    <p:handoutMasterId r:id="rId35"/>
  </p:handoutMasterIdLst>
  <p:sldIdLst>
    <p:sldId id="336" r:id="rId2"/>
    <p:sldId id="339" r:id="rId3"/>
    <p:sldId id="258" r:id="rId4"/>
    <p:sldId id="316" r:id="rId5"/>
    <p:sldId id="341" r:id="rId6"/>
    <p:sldId id="330" r:id="rId7"/>
    <p:sldId id="329" r:id="rId8"/>
    <p:sldId id="335" r:id="rId9"/>
    <p:sldId id="353" r:id="rId10"/>
    <p:sldId id="328" r:id="rId11"/>
    <p:sldId id="333" r:id="rId12"/>
    <p:sldId id="354" r:id="rId13"/>
    <p:sldId id="331" r:id="rId14"/>
    <p:sldId id="337" r:id="rId15"/>
    <p:sldId id="338" r:id="rId16"/>
    <p:sldId id="361" r:id="rId17"/>
    <p:sldId id="362" r:id="rId18"/>
    <p:sldId id="363" r:id="rId19"/>
    <p:sldId id="356" r:id="rId20"/>
    <p:sldId id="343" r:id="rId21"/>
    <p:sldId id="345" r:id="rId22"/>
    <p:sldId id="348" r:id="rId23"/>
    <p:sldId id="349" r:id="rId24"/>
    <p:sldId id="355" r:id="rId25"/>
    <p:sldId id="350" r:id="rId26"/>
    <p:sldId id="351" r:id="rId27"/>
    <p:sldId id="358" r:id="rId28"/>
    <p:sldId id="357" r:id="rId29"/>
    <p:sldId id="360" r:id="rId30"/>
    <p:sldId id="359" r:id="rId31"/>
    <p:sldId id="347" r:id="rId32"/>
    <p:sldId id="346" r:id="rId33"/>
  </p:sldIdLst>
  <p:sldSz cx="9144000" cy="5143500" type="screen16x9"/>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clrMode="bw"/>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A26921"/>
    <a:srgbClr val="BCDCB4"/>
    <a:srgbClr val="87888A"/>
    <a:srgbClr val="9DC3E6"/>
    <a:srgbClr val="00001A"/>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767"/>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135" d="100"/>
          <a:sy n="135" d="100"/>
        </p:scale>
        <p:origin x="-120"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22B83F4-05E0-AECC-7126-1F1E642E015B}"/>
              </a:ext>
            </a:extLst>
          </p:cNvPr>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charset="-128"/>
                <a:cs typeface="ＭＳ Ｐゴシック" charset="-128"/>
              </a:defRPr>
            </a:lvl1pPr>
          </a:lstStyle>
          <a:p>
            <a:pPr>
              <a:defRPr/>
            </a:pPr>
            <a:endParaRPr lang="ca-ES"/>
          </a:p>
        </p:txBody>
      </p:sp>
      <p:sp>
        <p:nvSpPr>
          <p:cNvPr id="3" name="Espace réservé de la dat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74534DF-790F-0214-6BF1-AA528656C4B8}"/>
              </a:ext>
            </a:extLst>
          </p:cNvPr>
          <p:cNvSpPr>
            <a:spLocks noGrp="1"/>
          </p:cNvSpPr>
          <p:nvPr>
            <p:ph type="dt" sz="quarter"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3DB0416C-83B1-4DBD-9BFD-DD2B367D5448}" type="datetime1">
              <a:rPr lang="fr-FR" altLang="fr-FR"/>
              <a:pPr>
                <a:defRPr/>
              </a:pPr>
              <a:t>6/10/23</a:t>
            </a:fld>
            <a:endParaRPr lang="fr-FR" altLang="fr-FR"/>
          </a:p>
        </p:txBody>
      </p:sp>
      <p:sp>
        <p:nvSpPr>
          <p:cNvPr id="4" name="Espace réservé du pied de p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9DEBF65-9BF3-8744-DDD2-67162FE8E5FC}"/>
              </a:ext>
            </a:extLst>
          </p:cNvPr>
          <p:cNvSpPr>
            <a:spLocks noGrp="1"/>
          </p:cNvSpPr>
          <p:nvPr>
            <p:ph type="ftr" sz="quarter" idx="2"/>
          </p:nvPr>
        </p:nvSpPr>
        <p:spPr>
          <a:xfrm>
            <a:off x="0" y="6513513"/>
            <a:ext cx="3962400" cy="342900"/>
          </a:xfrm>
          <a:prstGeom prst="rect">
            <a:avLst/>
          </a:prstGeom>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charset="-128"/>
                <a:cs typeface="ＭＳ Ｐゴシック" charset="-128"/>
              </a:defRPr>
            </a:lvl1pPr>
          </a:lstStyle>
          <a:p>
            <a:pPr>
              <a:defRPr/>
            </a:pPr>
            <a:endParaRPr lang="ca-ES"/>
          </a:p>
        </p:txBody>
      </p:sp>
      <p:sp>
        <p:nvSpPr>
          <p:cNvPr id="5" name="Espace réservé du numéro de diapositiv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E79204D-69A4-E316-B396-19200B07F613}"/>
              </a:ext>
            </a:extLst>
          </p:cNvPr>
          <p:cNvSpPr>
            <a:spLocks noGrp="1"/>
          </p:cNvSpPr>
          <p:nvPr>
            <p:ph type="sldNum" sz="quarter" idx="3"/>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1F90FAED-3070-419E-B660-1847CF24C22F}"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0F9F57E-CE09-6A64-CE9A-654AB5D07900}"/>
              </a:ext>
            </a:extLst>
          </p:cNvPr>
          <p:cNvSpPr>
            <a:spLocks noGrp="1" noChangeArrowheads="1"/>
          </p:cNvSpPr>
          <p:nvPr>
            <p:ph type="hdr" sz="quarter"/>
          </p:nvPr>
        </p:nvSpPr>
        <p:spPr bwMode="auto">
          <a:xfrm>
            <a:off x="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charset="-128"/>
                <a:cs typeface="ＭＳ Ｐゴシック" charset="-128"/>
              </a:defRPr>
            </a:lvl1pPr>
          </a:lstStyle>
          <a:p>
            <a:pPr>
              <a:defRPr/>
            </a:pPr>
            <a:endParaRPr lang="ca-ES"/>
          </a:p>
        </p:txBody>
      </p:sp>
      <p:sp>
        <p:nvSpPr>
          <p:cNvPr id="18435" name="Rectangl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4C3ECB1-F1B1-ED81-F5BE-D36E3005A35B}"/>
              </a:ext>
            </a:extLst>
          </p:cNvPr>
          <p:cNvSpPr>
            <a:spLocks noGrp="1" noChangeArrowheads="1"/>
          </p:cNvSpPr>
          <p:nvPr>
            <p:ph type="dt" idx="1"/>
          </p:nvPr>
        </p:nvSpPr>
        <p:spPr bwMode="auto">
          <a:xfrm>
            <a:off x="518160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charset="-128"/>
                <a:cs typeface="ＭＳ Ｐゴシック" charset="-128"/>
              </a:defRPr>
            </a:lvl1pPr>
          </a:lstStyle>
          <a:p>
            <a:pPr>
              <a:defRPr/>
            </a:pPr>
            <a:endParaRPr lang="ca-ES"/>
          </a:p>
        </p:txBody>
      </p:sp>
      <p:sp>
        <p:nvSpPr>
          <p:cNvPr id="2052"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86820E6-E672-0DF8-15F7-A304E6D07365}"/>
              </a:ext>
            </a:extLst>
          </p:cNvPr>
          <p:cNvSpPr>
            <a:spLocks noGrp="1" noRot="1" noChangeAspect="1" noChangeArrowheads="1" noTextEdit="1"/>
          </p:cNvSpPr>
          <p:nvPr>
            <p:ph type="sldImg" idx="2"/>
          </p:nvPr>
        </p:nvSpPr>
        <p:spPr bwMode="auto">
          <a:xfrm>
            <a:off x="2286000" y="514350"/>
            <a:ext cx="4572000" cy="2571750"/>
          </a:xfrm>
          <a:prstGeom prst="rect">
            <a:avLst/>
          </a:prstGeom>
          <a:noFill/>
          <a:ln w="9525">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sp>
      <p:sp>
        <p:nvSpPr>
          <p:cNvPr id="18437" name="Rectangl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4588A06-1846-00C8-C6F2-CC25679EECDD}"/>
              </a:ext>
            </a:extLst>
          </p:cNvPr>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18438" name="Rectangl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87E6F42-77D7-3820-DC06-D3065648E118}"/>
              </a:ext>
            </a:extLst>
          </p:cNvPr>
          <p:cNvSpPr>
            <a:spLocks noGrp="1" noChangeArrowheads="1"/>
          </p:cNvSpPr>
          <p:nvPr>
            <p:ph type="ftr" sz="quarter" idx="4"/>
          </p:nvPr>
        </p:nvSpPr>
        <p:spPr bwMode="auto">
          <a:xfrm>
            <a:off x="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charset="-128"/>
                <a:cs typeface="ＭＳ Ｐゴシック" charset="-128"/>
              </a:defRPr>
            </a:lvl1pPr>
          </a:lstStyle>
          <a:p>
            <a:pPr>
              <a:defRPr/>
            </a:pPr>
            <a:endParaRPr lang="ca-ES"/>
          </a:p>
        </p:txBody>
      </p:sp>
      <p:sp>
        <p:nvSpPr>
          <p:cNvPr id="18439"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5CE7024-66D7-DEC8-1F10-BF75D1A7C0F2}"/>
              </a:ext>
            </a:extLst>
          </p:cNvPr>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47948648-15D7-45B5-9273-58395CD52E2F}"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3593177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7746CE5-B90A-C98E-1E0A-1C34DD246C56}"/>
              </a:ext>
            </a:extLst>
          </p:cNvPr>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04D9411-38D2-4AC8-8B34-002BDDE69B61}" type="slidenum">
              <a:rPr lang="fr-FR" altLang="fr-FR" smtClean="0">
                <a:latin typeface="Arial" panose="020B0604020202020204" pitchFamily="34" charset="0"/>
                <a:ea typeface="ＭＳ Ｐゴシック" panose="020B0600070205080204" pitchFamily="34" charset="-128"/>
              </a:rPr>
              <a:pPr fontAlgn="base">
                <a:spcBef>
                  <a:spcPct val="0"/>
                </a:spcBef>
                <a:spcAft>
                  <a:spcPct val="0"/>
                </a:spcAft>
              </a:pPr>
              <a:t>3</a:t>
            </a:fld>
            <a:endParaRPr lang="fr-FR" altLang="fr-FR">
              <a:latin typeface="Arial" panose="020B0604020202020204" pitchFamily="34" charset="0"/>
              <a:ea typeface="ＭＳ Ｐゴシック" panose="020B0600070205080204" pitchFamily="34" charset="-128"/>
            </a:endParaRPr>
          </a:p>
        </p:txBody>
      </p:sp>
      <p:sp>
        <p:nvSpPr>
          <p:cNvPr id="7171" name="Rectangl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233798C-DAEB-4114-0858-CC1485FBAEC4}"/>
              </a:ext>
            </a:extLst>
          </p:cNvPr>
          <p:cNvSpPr>
            <a:spLocks noGrp="1" noRot="1" noChangeAspect="1" noChangeArrowheads="1" noTextEdit="1"/>
          </p:cNvSpPr>
          <p:nvPr>
            <p:ph type="sldImg"/>
          </p:nvPr>
        </p:nvSpPr>
        <p:spPr>
          <a:ln/>
        </p:spPr>
      </p:sp>
      <p:sp>
        <p:nvSpPr>
          <p:cNvPr id="7172" name="Rectangl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0B9CDA0-4D1D-FCE0-91D9-0A585498774A}"/>
              </a:ext>
            </a:extLst>
          </p:cNvPr>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r>
              <a:rPr lang="fr-FR" altLang="fr-FR">
                <a:latin typeface="Arial" panose="020B0604020202020204" pitchFamily="34" charset="0"/>
                <a:ea typeface="ＭＳ Ｐゴシック" panose="020B0600070205080204" pitchFamily="34" charset="-128"/>
              </a:rPr>
              <a:t>La frontière existe encore mais … laquelle ?</a:t>
            </a:r>
          </a:p>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0511237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331FCA6-B4B0-0845-744C-12ED832EBFE7}"/>
              </a:ext>
            </a:extLst>
          </p:cNvPr>
          <p:cNvSpPr>
            <a:spLocks noGrp="1" noRot="1" noChangeAspect="1" noChangeArrowheads="1" noTextEdit="1"/>
          </p:cNvSpPr>
          <p:nvPr>
            <p:ph type="sldImg"/>
          </p:nvPr>
        </p:nvSpPr>
        <p:spPr>
          <a:ln/>
        </p:spPr>
      </p:sp>
      <p:sp>
        <p:nvSpPr>
          <p:cNvPr id="9219" name="Espace réservé des commentaires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0992F35-2E43-FDF0-F7B0-B3A80AAEB185}"/>
              </a:ext>
            </a:extLst>
          </p:cNvPr>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ca-ES" altLang="fr-FR">
              <a:latin typeface="Arial" panose="020B0604020202020204" pitchFamily="34" charset="0"/>
              <a:ea typeface="ＭＳ Ｐゴシック" panose="020B0600070205080204" pitchFamily="34" charset="-128"/>
            </a:endParaRPr>
          </a:p>
        </p:txBody>
      </p:sp>
      <p:sp>
        <p:nvSpPr>
          <p:cNvPr id="9220"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82C4B9C-AE8D-A2DB-558A-3C537CE436DF}"/>
              </a:ext>
            </a:extLst>
          </p:cNvPr>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1A33735-7B10-47F9-917F-8C524D86FA74}" type="slidenum">
              <a:rPr lang="fr-FR" altLang="fr-FR" smtClean="0">
                <a:latin typeface="Arial" panose="020B0604020202020204" pitchFamily="34" charset="0"/>
                <a:ea typeface="ＭＳ Ｐゴシック" panose="020B0600070205080204" pitchFamily="34" charset="-128"/>
              </a:rPr>
              <a:pPr fontAlgn="base">
                <a:spcBef>
                  <a:spcPct val="0"/>
                </a:spcBef>
                <a:spcAft>
                  <a:spcPct val="0"/>
                </a:spcAft>
              </a:pPr>
              <a:t>4</a:t>
            </a:fld>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2253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847C016-089B-5D60-2085-7AAEB053579C}"/>
              </a:ext>
            </a:extLst>
          </p:cNvPr>
          <p:cNvSpPr>
            <a:spLocks noGrp="1"/>
          </p:cNvSpPr>
          <p:nvPr>
            <p:ph type="dt" sz="half" idx="10"/>
          </p:nvPr>
        </p:nvSpPr>
        <p:spPr/>
        <p:txBody>
          <a:bodyPr/>
          <a:lstStyle>
            <a:lvl1pPr>
              <a:defRPr/>
            </a:lvl1pPr>
          </a:lstStyle>
          <a:p>
            <a:pPr>
              <a:defRPr/>
            </a:pPr>
            <a:endParaRPr lang="ca-ES"/>
          </a:p>
        </p:txBody>
      </p:sp>
      <p:sp>
        <p:nvSpPr>
          <p:cNvPr id="5"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2626F0C-F9F1-5D38-9DA3-DB35C1F582DB}"/>
              </a:ext>
            </a:extLst>
          </p:cNvPr>
          <p:cNvSpPr>
            <a:spLocks noGrp="1"/>
          </p:cNvSpPr>
          <p:nvPr>
            <p:ph type="ftr" sz="quarter" idx="11"/>
          </p:nvPr>
        </p:nvSpPr>
        <p:spPr/>
        <p:txBody>
          <a:bodyPr/>
          <a:lstStyle>
            <a:lvl1pPr>
              <a:defRPr/>
            </a:lvl1pPr>
          </a:lstStyle>
          <a:p>
            <a:pPr>
              <a:defRPr/>
            </a:pPr>
            <a:endParaRPr lang="ca-ES"/>
          </a:p>
        </p:txBody>
      </p:sp>
      <p:sp>
        <p:nvSpPr>
          <p:cNvPr id="6"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0642BC2-19E6-F6B5-523A-9659240962A8}"/>
              </a:ext>
            </a:extLst>
          </p:cNvPr>
          <p:cNvSpPr>
            <a:spLocks noGrp="1"/>
          </p:cNvSpPr>
          <p:nvPr>
            <p:ph type="sldNum" sz="quarter" idx="12"/>
          </p:nvPr>
        </p:nvSpPr>
        <p:spPr/>
        <p:txBody>
          <a:bodyPr/>
          <a:lstStyle>
            <a:lvl1pPr>
              <a:defRPr/>
            </a:lvl1pPr>
          </a:lstStyle>
          <a:p>
            <a:pPr>
              <a:defRPr/>
            </a:pPr>
            <a:fld id="{73C30509-A3D6-4995-A4E3-7B16CF5F40B2}"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60997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6467307-4643-156D-2610-C66B86AEB0C2}"/>
              </a:ext>
            </a:extLst>
          </p:cNvPr>
          <p:cNvSpPr>
            <a:spLocks noGrp="1"/>
          </p:cNvSpPr>
          <p:nvPr>
            <p:ph type="dt" sz="half" idx="10"/>
          </p:nvPr>
        </p:nvSpPr>
        <p:spPr/>
        <p:txBody>
          <a:bodyPr/>
          <a:lstStyle>
            <a:lvl1pPr>
              <a:defRPr/>
            </a:lvl1pPr>
          </a:lstStyle>
          <a:p>
            <a:pPr>
              <a:defRPr/>
            </a:pPr>
            <a:endParaRPr lang="ca-ES"/>
          </a:p>
        </p:txBody>
      </p:sp>
      <p:sp>
        <p:nvSpPr>
          <p:cNvPr id="5"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A2E25D0-C618-9384-9808-BD55ED2A7036}"/>
              </a:ext>
            </a:extLst>
          </p:cNvPr>
          <p:cNvSpPr>
            <a:spLocks noGrp="1"/>
          </p:cNvSpPr>
          <p:nvPr>
            <p:ph type="ftr" sz="quarter" idx="11"/>
          </p:nvPr>
        </p:nvSpPr>
        <p:spPr/>
        <p:txBody>
          <a:bodyPr/>
          <a:lstStyle>
            <a:lvl1pPr>
              <a:defRPr/>
            </a:lvl1pPr>
          </a:lstStyle>
          <a:p>
            <a:pPr>
              <a:defRPr/>
            </a:pPr>
            <a:endParaRPr lang="ca-ES"/>
          </a:p>
        </p:txBody>
      </p:sp>
      <p:sp>
        <p:nvSpPr>
          <p:cNvPr id="6"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DEE2B95-2888-7D70-59A9-80B55F467ABA}"/>
              </a:ext>
            </a:extLst>
          </p:cNvPr>
          <p:cNvSpPr>
            <a:spLocks noGrp="1"/>
          </p:cNvSpPr>
          <p:nvPr>
            <p:ph type="sldNum" sz="quarter" idx="12"/>
          </p:nvPr>
        </p:nvSpPr>
        <p:spPr/>
        <p:txBody>
          <a:bodyPr/>
          <a:lstStyle>
            <a:lvl1pPr>
              <a:defRPr/>
            </a:lvl1pPr>
          </a:lstStyle>
          <a:p>
            <a:pPr>
              <a:defRPr/>
            </a:pPr>
            <a:fld id="{7AB52255-05B9-4815-9BB5-6D50B32CCE70}"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4292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ABFF98D-C89B-8DA1-4449-ABEAC7CDAF86}"/>
              </a:ext>
            </a:extLst>
          </p:cNvPr>
          <p:cNvSpPr>
            <a:spLocks noGrp="1"/>
          </p:cNvSpPr>
          <p:nvPr>
            <p:ph type="dt" sz="half" idx="10"/>
          </p:nvPr>
        </p:nvSpPr>
        <p:spPr/>
        <p:txBody>
          <a:bodyPr/>
          <a:lstStyle>
            <a:lvl1pPr>
              <a:defRPr/>
            </a:lvl1pPr>
          </a:lstStyle>
          <a:p>
            <a:pPr>
              <a:defRPr/>
            </a:pPr>
            <a:endParaRPr lang="ca-ES"/>
          </a:p>
        </p:txBody>
      </p:sp>
      <p:sp>
        <p:nvSpPr>
          <p:cNvPr id="5"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3BE1732-D71C-42C6-D36A-451389B70CB5}"/>
              </a:ext>
            </a:extLst>
          </p:cNvPr>
          <p:cNvSpPr>
            <a:spLocks noGrp="1"/>
          </p:cNvSpPr>
          <p:nvPr>
            <p:ph type="ftr" sz="quarter" idx="11"/>
          </p:nvPr>
        </p:nvSpPr>
        <p:spPr/>
        <p:txBody>
          <a:bodyPr/>
          <a:lstStyle>
            <a:lvl1pPr>
              <a:defRPr/>
            </a:lvl1pPr>
          </a:lstStyle>
          <a:p>
            <a:pPr>
              <a:defRPr/>
            </a:pPr>
            <a:endParaRPr lang="ca-ES"/>
          </a:p>
        </p:txBody>
      </p:sp>
      <p:sp>
        <p:nvSpPr>
          <p:cNvPr id="6"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4A74DD7-A395-D3F8-15C3-00E54EB97CFF}"/>
              </a:ext>
            </a:extLst>
          </p:cNvPr>
          <p:cNvSpPr>
            <a:spLocks noGrp="1"/>
          </p:cNvSpPr>
          <p:nvPr>
            <p:ph type="sldNum" sz="quarter" idx="12"/>
          </p:nvPr>
        </p:nvSpPr>
        <p:spPr/>
        <p:txBody>
          <a:bodyPr/>
          <a:lstStyle>
            <a:lvl1pPr>
              <a:defRPr/>
            </a:lvl1pPr>
          </a:lstStyle>
          <a:p>
            <a:pPr>
              <a:defRPr/>
            </a:pPr>
            <a:fld id="{E9926F25-1D58-45D8-9D72-CBBDFF5694AC}"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6348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5CB4143-1C33-53B3-BB58-9E1125C4C998}"/>
              </a:ext>
            </a:extLst>
          </p:cNvPr>
          <p:cNvSpPr>
            <a:spLocks noGrp="1"/>
          </p:cNvSpPr>
          <p:nvPr>
            <p:ph type="dt" sz="half" idx="10"/>
          </p:nvPr>
        </p:nvSpPr>
        <p:spPr/>
        <p:txBody>
          <a:bodyPr/>
          <a:lstStyle>
            <a:lvl1pPr>
              <a:defRPr/>
            </a:lvl1pPr>
          </a:lstStyle>
          <a:p>
            <a:pPr>
              <a:defRPr/>
            </a:pPr>
            <a:endParaRPr lang="ca-ES"/>
          </a:p>
        </p:txBody>
      </p:sp>
      <p:sp>
        <p:nvSpPr>
          <p:cNvPr id="5"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05FEFB3-D4A2-1F72-5F47-713192A131BF}"/>
              </a:ext>
            </a:extLst>
          </p:cNvPr>
          <p:cNvSpPr>
            <a:spLocks noGrp="1"/>
          </p:cNvSpPr>
          <p:nvPr>
            <p:ph type="ftr" sz="quarter" idx="11"/>
          </p:nvPr>
        </p:nvSpPr>
        <p:spPr/>
        <p:txBody>
          <a:bodyPr/>
          <a:lstStyle>
            <a:lvl1pPr>
              <a:defRPr/>
            </a:lvl1pPr>
          </a:lstStyle>
          <a:p>
            <a:pPr>
              <a:defRPr/>
            </a:pPr>
            <a:endParaRPr lang="ca-ES"/>
          </a:p>
        </p:txBody>
      </p:sp>
      <p:sp>
        <p:nvSpPr>
          <p:cNvPr id="6"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7EB64E8-07C6-4883-A068-28D42C477FE6}"/>
              </a:ext>
            </a:extLst>
          </p:cNvPr>
          <p:cNvSpPr>
            <a:spLocks noGrp="1"/>
          </p:cNvSpPr>
          <p:nvPr>
            <p:ph type="sldNum" sz="quarter" idx="12"/>
          </p:nvPr>
        </p:nvSpPr>
        <p:spPr/>
        <p:txBody>
          <a:bodyPr/>
          <a:lstStyle>
            <a:lvl1pPr>
              <a:defRPr/>
            </a:lvl1pPr>
          </a:lstStyle>
          <a:p>
            <a:pPr>
              <a:defRPr/>
            </a:pPr>
            <a:fld id="{5C3C0A27-5F24-477D-9CEF-72640A96B19F}"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0491729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92A165A-A921-88D3-E846-0C545F5E8E10}"/>
              </a:ext>
            </a:extLst>
          </p:cNvPr>
          <p:cNvSpPr>
            <a:spLocks noGrp="1"/>
          </p:cNvSpPr>
          <p:nvPr>
            <p:ph type="dt" sz="half" idx="10"/>
          </p:nvPr>
        </p:nvSpPr>
        <p:spPr/>
        <p:txBody>
          <a:bodyPr/>
          <a:lstStyle>
            <a:lvl1pPr>
              <a:defRPr/>
            </a:lvl1pPr>
          </a:lstStyle>
          <a:p>
            <a:pPr>
              <a:defRPr/>
            </a:pPr>
            <a:endParaRPr lang="ca-ES"/>
          </a:p>
        </p:txBody>
      </p:sp>
      <p:sp>
        <p:nvSpPr>
          <p:cNvPr id="5"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D61C90E-F761-D4A3-7672-61D315749542}"/>
              </a:ext>
            </a:extLst>
          </p:cNvPr>
          <p:cNvSpPr>
            <a:spLocks noGrp="1"/>
          </p:cNvSpPr>
          <p:nvPr>
            <p:ph type="ftr" sz="quarter" idx="11"/>
          </p:nvPr>
        </p:nvSpPr>
        <p:spPr/>
        <p:txBody>
          <a:bodyPr/>
          <a:lstStyle>
            <a:lvl1pPr>
              <a:defRPr/>
            </a:lvl1pPr>
          </a:lstStyle>
          <a:p>
            <a:pPr>
              <a:defRPr/>
            </a:pPr>
            <a:endParaRPr lang="ca-ES"/>
          </a:p>
        </p:txBody>
      </p:sp>
      <p:sp>
        <p:nvSpPr>
          <p:cNvPr id="6"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E990B58-C2DE-BE81-17F9-958AF92E66F2}"/>
              </a:ext>
            </a:extLst>
          </p:cNvPr>
          <p:cNvSpPr>
            <a:spLocks noGrp="1"/>
          </p:cNvSpPr>
          <p:nvPr>
            <p:ph type="sldNum" sz="quarter" idx="12"/>
          </p:nvPr>
        </p:nvSpPr>
        <p:spPr/>
        <p:txBody>
          <a:bodyPr/>
          <a:lstStyle>
            <a:lvl1pPr>
              <a:defRPr/>
            </a:lvl1pPr>
          </a:lstStyle>
          <a:p>
            <a:pPr>
              <a:defRPr/>
            </a:pPr>
            <a:fld id="{60462486-AC3C-4974-A382-4CD21EC14E10}"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3005726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E1FE55E-9286-5C69-D4A8-5F354A08CB2B}"/>
              </a:ext>
            </a:extLst>
          </p:cNvPr>
          <p:cNvSpPr>
            <a:spLocks noGrp="1"/>
          </p:cNvSpPr>
          <p:nvPr>
            <p:ph type="dt" sz="half" idx="10"/>
          </p:nvPr>
        </p:nvSpPr>
        <p:spPr/>
        <p:txBody>
          <a:bodyPr/>
          <a:lstStyle>
            <a:lvl1pPr>
              <a:defRPr/>
            </a:lvl1pPr>
          </a:lstStyle>
          <a:p>
            <a:pPr>
              <a:defRPr/>
            </a:pPr>
            <a:endParaRPr lang="ca-ES"/>
          </a:p>
        </p:txBody>
      </p:sp>
      <p:sp>
        <p:nvSpPr>
          <p:cNvPr id="6"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CF409E6-50E4-B554-F1FD-396CF2A0E664}"/>
              </a:ext>
            </a:extLst>
          </p:cNvPr>
          <p:cNvSpPr>
            <a:spLocks noGrp="1"/>
          </p:cNvSpPr>
          <p:nvPr>
            <p:ph type="ftr" sz="quarter" idx="11"/>
          </p:nvPr>
        </p:nvSpPr>
        <p:spPr/>
        <p:txBody>
          <a:bodyPr/>
          <a:lstStyle>
            <a:lvl1pPr>
              <a:defRPr/>
            </a:lvl1pPr>
          </a:lstStyle>
          <a:p>
            <a:pPr>
              <a:defRPr/>
            </a:pPr>
            <a:endParaRPr lang="ca-ES"/>
          </a:p>
        </p:txBody>
      </p:sp>
      <p:sp>
        <p:nvSpPr>
          <p:cNvPr id="7"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6C91EA8-2B08-38C4-E4CD-1E528B39D38E}"/>
              </a:ext>
            </a:extLst>
          </p:cNvPr>
          <p:cNvSpPr>
            <a:spLocks noGrp="1"/>
          </p:cNvSpPr>
          <p:nvPr>
            <p:ph type="sldNum" sz="quarter" idx="12"/>
          </p:nvPr>
        </p:nvSpPr>
        <p:spPr/>
        <p:txBody>
          <a:bodyPr/>
          <a:lstStyle>
            <a:lvl1pPr>
              <a:defRPr/>
            </a:lvl1pPr>
          </a:lstStyle>
          <a:p>
            <a:pPr>
              <a:defRPr/>
            </a:pPr>
            <a:fld id="{264D0AE2-43E0-4D96-8051-249BA42DBB58}"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1719525"/>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5B30644-91E0-C22D-98DE-55DCBDA3197D}"/>
              </a:ext>
            </a:extLst>
          </p:cNvPr>
          <p:cNvSpPr>
            <a:spLocks noGrp="1"/>
          </p:cNvSpPr>
          <p:nvPr>
            <p:ph type="dt" sz="half" idx="10"/>
          </p:nvPr>
        </p:nvSpPr>
        <p:spPr/>
        <p:txBody>
          <a:bodyPr/>
          <a:lstStyle>
            <a:lvl1pPr>
              <a:defRPr/>
            </a:lvl1pPr>
          </a:lstStyle>
          <a:p>
            <a:pPr>
              <a:defRPr/>
            </a:pPr>
            <a:endParaRPr lang="ca-ES"/>
          </a:p>
        </p:txBody>
      </p:sp>
      <p:sp>
        <p:nvSpPr>
          <p:cNvPr id="8"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518D0DC-5B93-D6E7-2675-C78CF52B1A85}"/>
              </a:ext>
            </a:extLst>
          </p:cNvPr>
          <p:cNvSpPr>
            <a:spLocks noGrp="1"/>
          </p:cNvSpPr>
          <p:nvPr>
            <p:ph type="ftr" sz="quarter" idx="11"/>
          </p:nvPr>
        </p:nvSpPr>
        <p:spPr/>
        <p:txBody>
          <a:bodyPr/>
          <a:lstStyle>
            <a:lvl1pPr>
              <a:defRPr/>
            </a:lvl1pPr>
          </a:lstStyle>
          <a:p>
            <a:pPr>
              <a:defRPr/>
            </a:pPr>
            <a:endParaRPr lang="ca-ES"/>
          </a:p>
        </p:txBody>
      </p:sp>
      <p:sp>
        <p:nvSpPr>
          <p:cNvPr id="9"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138ACB1-18FA-5AB1-43D9-A3251F54FEF5}"/>
              </a:ext>
            </a:extLst>
          </p:cNvPr>
          <p:cNvSpPr>
            <a:spLocks noGrp="1"/>
          </p:cNvSpPr>
          <p:nvPr>
            <p:ph type="sldNum" sz="quarter" idx="12"/>
          </p:nvPr>
        </p:nvSpPr>
        <p:spPr/>
        <p:txBody>
          <a:bodyPr/>
          <a:lstStyle>
            <a:lvl1pPr>
              <a:defRPr/>
            </a:lvl1pPr>
          </a:lstStyle>
          <a:p>
            <a:pPr>
              <a:defRPr/>
            </a:pPr>
            <a:fld id="{84977464-0DD5-4348-B25A-8A29CBDF57C1}"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8731946"/>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FE734CA-2190-96E8-4836-F09DCD0B094D}"/>
              </a:ext>
            </a:extLst>
          </p:cNvPr>
          <p:cNvSpPr>
            <a:spLocks noGrp="1"/>
          </p:cNvSpPr>
          <p:nvPr>
            <p:ph type="dt" sz="half" idx="10"/>
          </p:nvPr>
        </p:nvSpPr>
        <p:spPr/>
        <p:txBody>
          <a:bodyPr/>
          <a:lstStyle>
            <a:lvl1pPr>
              <a:defRPr/>
            </a:lvl1pPr>
          </a:lstStyle>
          <a:p>
            <a:pPr>
              <a:defRPr/>
            </a:pPr>
            <a:endParaRPr lang="ca-ES"/>
          </a:p>
        </p:txBody>
      </p:sp>
      <p:sp>
        <p:nvSpPr>
          <p:cNvPr id="4"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63424B2-CCB7-FB70-3AB3-F23A60753691}"/>
              </a:ext>
            </a:extLst>
          </p:cNvPr>
          <p:cNvSpPr>
            <a:spLocks noGrp="1"/>
          </p:cNvSpPr>
          <p:nvPr>
            <p:ph type="ftr" sz="quarter" idx="11"/>
          </p:nvPr>
        </p:nvSpPr>
        <p:spPr/>
        <p:txBody>
          <a:bodyPr/>
          <a:lstStyle>
            <a:lvl1pPr>
              <a:defRPr/>
            </a:lvl1pPr>
          </a:lstStyle>
          <a:p>
            <a:pPr>
              <a:defRPr/>
            </a:pPr>
            <a:endParaRPr lang="ca-ES"/>
          </a:p>
        </p:txBody>
      </p:sp>
      <p:sp>
        <p:nvSpPr>
          <p:cNvPr id="5"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F77D1C3-A624-2271-3A1B-E92838FAE2EC}"/>
              </a:ext>
            </a:extLst>
          </p:cNvPr>
          <p:cNvSpPr>
            <a:spLocks noGrp="1"/>
          </p:cNvSpPr>
          <p:nvPr>
            <p:ph type="sldNum" sz="quarter" idx="12"/>
          </p:nvPr>
        </p:nvSpPr>
        <p:spPr/>
        <p:txBody>
          <a:bodyPr/>
          <a:lstStyle>
            <a:lvl1pPr>
              <a:defRPr/>
            </a:lvl1pPr>
          </a:lstStyle>
          <a:p>
            <a:pPr>
              <a:defRPr/>
            </a:pPr>
            <a:fld id="{9612672D-0E77-4550-8C1F-AED6974EDB8C}"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7640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23D844-1FEA-FB97-761A-B0946850B03B}"/>
              </a:ext>
            </a:extLst>
          </p:cNvPr>
          <p:cNvSpPr>
            <a:spLocks noGrp="1"/>
          </p:cNvSpPr>
          <p:nvPr>
            <p:ph type="dt" sz="half" idx="10"/>
          </p:nvPr>
        </p:nvSpPr>
        <p:spPr/>
        <p:txBody>
          <a:bodyPr/>
          <a:lstStyle>
            <a:lvl1pPr>
              <a:defRPr/>
            </a:lvl1pPr>
          </a:lstStyle>
          <a:p>
            <a:pPr>
              <a:defRPr/>
            </a:pPr>
            <a:endParaRPr lang="ca-ES"/>
          </a:p>
        </p:txBody>
      </p:sp>
      <p:sp>
        <p:nvSpPr>
          <p:cNvPr id="3"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5994FC8-A5D5-3024-2582-833218131664}"/>
              </a:ext>
            </a:extLst>
          </p:cNvPr>
          <p:cNvSpPr>
            <a:spLocks noGrp="1"/>
          </p:cNvSpPr>
          <p:nvPr>
            <p:ph type="ftr" sz="quarter" idx="11"/>
          </p:nvPr>
        </p:nvSpPr>
        <p:spPr/>
        <p:txBody>
          <a:bodyPr/>
          <a:lstStyle>
            <a:lvl1pPr>
              <a:defRPr/>
            </a:lvl1pPr>
          </a:lstStyle>
          <a:p>
            <a:pPr>
              <a:defRPr/>
            </a:pPr>
            <a:endParaRPr lang="ca-ES"/>
          </a:p>
        </p:txBody>
      </p:sp>
      <p:sp>
        <p:nvSpPr>
          <p:cNvPr id="4"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C21FABD-460E-EF9E-71EB-95495CCDFA7D}"/>
              </a:ext>
            </a:extLst>
          </p:cNvPr>
          <p:cNvSpPr>
            <a:spLocks noGrp="1"/>
          </p:cNvSpPr>
          <p:nvPr>
            <p:ph type="sldNum" sz="quarter" idx="12"/>
          </p:nvPr>
        </p:nvSpPr>
        <p:spPr/>
        <p:txBody>
          <a:bodyPr/>
          <a:lstStyle>
            <a:lvl1pPr>
              <a:defRPr/>
            </a:lvl1pPr>
          </a:lstStyle>
          <a:p>
            <a:pPr>
              <a:defRPr/>
            </a:pPr>
            <a:fld id="{C36F7755-C9A2-4AB9-A24B-7FA3BE81E427}"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1731240"/>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51297C2-E4C7-0FE5-F5BC-15270BABE98C}"/>
              </a:ext>
            </a:extLst>
          </p:cNvPr>
          <p:cNvSpPr>
            <a:spLocks noGrp="1"/>
          </p:cNvSpPr>
          <p:nvPr>
            <p:ph type="dt" sz="half" idx="10"/>
          </p:nvPr>
        </p:nvSpPr>
        <p:spPr/>
        <p:txBody>
          <a:bodyPr/>
          <a:lstStyle>
            <a:lvl1pPr>
              <a:defRPr/>
            </a:lvl1pPr>
          </a:lstStyle>
          <a:p>
            <a:pPr>
              <a:defRPr/>
            </a:pPr>
            <a:endParaRPr lang="ca-ES"/>
          </a:p>
        </p:txBody>
      </p:sp>
      <p:sp>
        <p:nvSpPr>
          <p:cNvPr id="6"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FD546EA-E6AA-6CA3-C8D3-EC3EF111CB55}"/>
              </a:ext>
            </a:extLst>
          </p:cNvPr>
          <p:cNvSpPr>
            <a:spLocks noGrp="1"/>
          </p:cNvSpPr>
          <p:nvPr>
            <p:ph type="ftr" sz="quarter" idx="11"/>
          </p:nvPr>
        </p:nvSpPr>
        <p:spPr/>
        <p:txBody>
          <a:bodyPr/>
          <a:lstStyle>
            <a:lvl1pPr>
              <a:defRPr/>
            </a:lvl1pPr>
          </a:lstStyle>
          <a:p>
            <a:pPr>
              <a:defRPr/>
            </a:pPr>
            <a:endParaRPr lang="ca-ES"/>
          </a:p>
        </p:txBody>
      </p:sp>
      <p:sp>
        <p:nvSpPr>
          <p:cNvPr id="7"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8BFC6B-C0E8-D266-D48F-7646431F41BD}"/>
              </a:ext>
            </a:extLst>
          </p:cNvPr>
          <p:cNvSpPr>
            <a:spLocks noGrp="1"/>
          </p:cNvSpPr>
          <p:nvPr>
            <p:ph type="sldNum" sz="quarter" idx="12"/>
          </p:nvPr>
        </p:nvSpPr>
        <p:spPr/>
        <p:txBody>
          <a:bodyPr/>
          <a:lstStyle>
            <a:lvl1pPr>
              <a:defRPr/>
            </a:lvl1pPr>
          </a:lstStyle>
          <a:p>
            <a:pPr>
              <a:defRPr/>
            </a:pPr>
            <a:fld id="{B7F80073-4345-499E-B784-A484A3A18E38}"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181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299747A-77D6-589D-2063-D3A191C13C5B}"/>
              </a:ext>
            </a:extLst>
          </p:cNvPr>
          <p:cNvSpPr>
            <a:spLocks noGrp="1"/>
          </p:cNvSpPr>
          <p:nvPr>
            <p:ph type="dt" sz="half" idx="10"/>
          </p:nvPr>
        </p:nvSpPr>
        <p:spPr/>
        <p:txBody>
          <a:bodyPr/>
          <a:lstStyle>
            <a:lvl1pPr>
              <a:defRPr/>
            </a:lvl1pPr>
          </a:lstStyle>
          <a:p>
            <a:pPr>
              <a:defRPr/>
            </a:pPr>
            <a:endParaRPr lang="ca-ES"/>
          </a:p>
        </p:txBody>
      </p:sp>
      <p:sp>
        <p:nvSpPr>
          <p:cNvPr id="6"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C03C45D-0221-D605-D902-750521091FE6}"/>
              </a:ext>
            </a:extLst>
          </p:cNvPr>
          <p:cNvSpPr>
            <a:spLocks noGrp="1"/>
          </p:cNvSpPr>
          <p:nvPr>
            <p:ph type="ftr" sz="quarter" idx="11"/>
          </p:nvPr>
        </p:nvSpPr>
        <p:spPr/>
        <p:txBody>
          <a:bodyPr/>
          <a:lstStyle>
            <a:lvl1pPr>
              <a:defRPr/>
            </a:lvl1pPr>
          </a:lstStyle>
          <a:p>
            <a:pPr>
              <a:defRPr/>
            </a:pPr>
            <a:endParaRPr lang="ca-ES"/>
          </a:p>
        </p:txBody>
      </p:sp>
      <p:sp>
        <p:nvSpPr>
          <p:cNvPr id="7"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AA5238D-E8EF-743E-D754-A2117C1AB42E}"/>
              </a:ext>
            </a:extLst>
          </p:cNvPr>
          <p:cNvSpPr>
            <a:spLocks noGrp="1"/>
          </p:cNvSpPr>
          <p:nvPr>
            <p:ph type="sldNum" sz="quarter" idx="12"/>
          </p:nvPr>
        </p:nvSpPr>
        <p:spPr/>
        <p:txBody>
          <a:bodyPr/>
          <a:lstStyle>
            <a:lvl1pPr>
              <a:defRPr/>
            </a:lvl1pPr>
          </a:lstStyle>
          <a:p>
            <a:pPr>
              <a:defRPr/>
            </a:pPr>
            <a:fld id="{CB6231C0-92DD-4928-9230-23A5A8F7E34F}" type="slidenum">
              <a:rPr lang="fr-FR" altLang="fr-FR"/>
              <a:pPr>
                <a:defRPr/>
              </a:pPr>
              <a:t>‹#›</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423540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4B67C16-A47B-A184-1345-1230AD890841}"/>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1027" name="Tex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D8BBF3F-9D34-FF1E-3447-CB75509FC9D2}"/>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7B3D57E-2C60-F81E-BD11-0493B3543141}"/>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ca-ES"/>
          </a:p>
        </p:txBody>
      </p:sp>
      <p:sp>
        <p:nvSpPr>
          <p:cNvPr id="5" name="Footer Placeholder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5497FF7-3F1B-8E8E-6816-BC2FDFD76D7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ca-ES"/>
          </a:p>
        </p:txBody>
      </p:sp>
      <p:sp>
        <p:nvSpPr>
          <p:cNvPr id="6" name="Slide Number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45E965F-250E-F4BC-330F-DF8C7FA6EA1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02BEA0B0-D1CE-4AB1-9079-EA25A2438788}" type="slidenum">
              <a:rPr lang="fr-FR" altLang="fr-FR"/>
              <a:pPr>
                <a:defRPr/>
              </a:pPr>
              <a:t>‹#›</a:t>
            </a:fld>
            <a:endParaRPr lang="fr-FR" altLang="fr-FR"/>
          </a:p>
        </p:txBody>
      </p:sp>
    </p:spTree>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2.sv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4" Type="http://schemas.openxmlformats.org/officeDocument/2006/relationships/image" Target="../media/image44.png"/><Relationship Id="rId5" Type="http://schemas.openxmlformats.org/officeDocument/2006/relationships/image" Target="../media/image41.sv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2060"/>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0702B77-218E-15ED-9A94-78C8414D478F}"/>
              </a:ext>
            </a:extLst>
          </p:cNvPr>
          <p:cNvPicPr>
            <a:picLocks noChangeAspect="1"/>
          </p:cNvPicPr>
          <p:nvPr/>
        </p:nvPicPr>
        <p:blipFill>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0"/>
            <a:ext cx="9144000" cy="5143500"/>
          </a:xfrm>
          <a:prstGeom prst="rect">
            <a:avLst/>
          </a:prstGeom>
        </p:spPr>
      </p:pic>
      <p:sp>
        <p:nvSpPr>
          <p:cNvPr id="16386"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989A17D-DA71-9A43-AF0A-86320B5FDF34}"/>
              </a:ext>
            </a:extLst>
          </p:cNvPr>
          <p:cNvSpPr>
            <a:spLocks noGrp="1"/>
          </p:cNvSpPr>
          <p:nvPr>
            <p:ph type="ctrTitle"/>
          </p:nvPr>
        </p:nvSpPr>
        <p:spPr>
          <a:xfrm>
            <a:off x="152400" y="411510"/>
            <a:ext cx="8686800" cy="1296144"/>
          </a:xfrm>
        </p:spPr>
        <p:txBody>
          <a:bodyPr rtlCol="0" anchor="t">
            <a:normAutofit/>
          </a:bodyPr>
          <a:lstStyle/>
          <a:p>
            <a:pPr eaLnBrk="1" fontAlgn="auto" hangingPunct="1">
              <a:spcAft>
                <a:spcPts val="0"/>
              </a:spcAft>
              <a:defRPr/>
            </a:pPr>
            <a:r>
              <a:rPr lang="fr-FR" altLang="fr-FR" sz="4000" b="1" dirty="0">
                <a:latin typeface="Bell MT" panose="02020503060305020303" pitchFamily="18" charset="0"/>
              </a:rPr>
              <a:t>Frontières, mobilité et résilience :</a:t>
            </a:r>
            <a:br>
              <a:rPr lang="fr-FR" altLang="fr-FR" sz="4000" b="1" dirty="0">
                <a:latin typeface="Bell MT" panose="02020503060305020303" pitchFamily="18" charset="0"/>
              </a:rPr>
            </a:br>
            <a:r>
              <a:rPr lang="fr-FR" altLang="fr-FR" sz="4000" b="1" dirty="0">
                <a:latin typeface="Bell MT" panose="02020503060305020303" pitchFamily="18" charset="0"/>
              </a:rPr>
              <a:t>la singularité </a:t>
            </a:r>
            <a:r>
              <a:rPr lang="fr-FR" altLang="fr-FR" sz="4000" b="1" dirty="0" err="1">
                <a:latin typeface="Bell MT" panose="02020503060305020303" pitchFamily="18" charset="0"/>
              </a:rPr>
              <a:t>perthusienne</a:t>
            </a:r>
            <a:endParaRPr lang="ca-ES" altLang="fr-FR" sz="3600" dirty="0">
              <a:latin typeface="Bell MT" panose="02020503060305020303" pitchFamily="18" charset="0"/>
            </a:endParaRPr>
          </a:p>
        </p:txBody>
      </p:sp>
      <p:sp>
        <p:nvSpPr>
          <p:cNvPr id="4099" name="Sous-titr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69AAC58-54B1-A2EF-F52E-A5079FB97DBC}"/>
              </a:ext>
            </a:extLst>
          </p:cNvPr>
          <p:cNvSpPr>
            <a:spLocks noGrp="1" noChangeArrowheads="1"/>
          </p:cNvSpPr>
          <p:nvPr>
            <p:ph type="subTitle" idx="1"/>
          </p:nvPr>
        </p:nvSpPr>
        <p:spPr>
          <a:xfrm>
            <a:off x="4876800" y="1809750"/>
            <a:ext cx="4743400" cy="2205608"/>
          </a:xfrm>
        </p:spPr>
        <p:txBody>
          <a:bodyPr/>
          <a:lstStyle/>
          <a:p>
            <a:pPr eaLnBrk="1" hangingPunct="1"/>
            <a:endParaRPr lang="ca-ES" altLang="fr-FR" sz="2400" dirty="0" smtClean="0"/>
          </a:p>
          <a:p>
            <a:pPr eaLnBrk="1" hangingPunct="1"/>
            <a:r>
              <a:rPr lang="ca-ES" altLang="fr-FR" dirty="0" smtClean="0"/>
              <a:t>Centre d’Excellence Jean Monnet</a:t>
            </a:r>
          </a:p>
          <a:p>
            <a:pPr eaLnBrk="1" hangingPunct="1"/>
            <a:r>
              <a:rPr lang="ca-ES" altLang="fr-FR" dirty="0" smtClean="0"/>
              <a:t>Franco-allemand</a:t>
            </a:r>
          </a:p>
          <a:p>
            <a:pPr eaLnBrk="1" hangingPunct="1"/>
            <a:r>
              <a:rPr lang="ca-ES" altLang="fr-FR" dirty="0" smtClean="0"/>
              <a:t> Séminaire </a:t>
            </a:r>
            <a:r>
              <a:rPr lang="ca-ES" altLang="fr-FR" dirty="0"/>
              <a:t>de recherche </a:t>
            </a:r>
          </a:p>
          <a:p>
            <a:pPr eaLnBrk="1" hangingPunct="1"/>
            <a:r>
              <a:rPr lang="ca-ES" altLang="fr-FR" dirty="0"/>
              <a:t>5 et 6 octobre 2023</a:t>
            </a:r>
          </a:p>
          <a:p>
            <a:pPr eaLnBrk="1" hangingPunct="1"/>
            <a:r>
              <a:rPr lang="ca-ES" altLang="fr-FR" dirty="0"/>
              <a:t>Kehl</a:t>
            </a:r>
          </a:p>
        </p:txBody>
      </p:sp>
      <p:sp>
        <p:nvSpPr>
          <p:cNvPr id="4100" name="Zone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07952B-7380-F073-E396-72B942543D37}"/>
              </a:ext>
            </a:extLst>
          </p:cNvPr>
          <p:cNvSpPr txBox="1">
            <a:spLocks noChangeArrowheads="1"/>
          </p:cNvSpPr>
          <p:nvPr/>
        </p:nvSpPr>
        <p:spPr bwMode="auto">
          <a:xfrm>
            <a:off x="395536" y="3291830"/>
            <a:ext cx="3505200" cy="21852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a-ES" altLang="fr-FR" sz="1400" b="1" dirty="0">
              <a:latin typeface="Bell MT" panose="02020503060305020303" pitchFamily="18" charset="0"/>
              <a:ea typeface="ＭＳ Ｐゴシック" panose="020B0600070205080204" pitchFamily="34" charset="-128"/>
            </a:endParaRPr>
          </a:p>
          <a:p>
            <a:pPr eaLnBrk="1" hangingPunct="1"/>
            <a:r>
              <a:rPr lang="ca-ES" altLang="fr-FR" sz="1400" b="1" dirty="0">
                <a:latin typeface="Bell MT" panose="02020503060305020303" pitchFamily="18" charset="0"/>
                <a:ea typeface="ＭＳ Ｐゴシック" panose="020B0600070205080204" pitchFamily="34" charset="-128"/>
              </a:rPr>
              <a:t>Martine Camiade</a:t>
            </a:r>
          </a:p>
          <a:p>
            <a:pPr eaLnBrk="1" hangingPunct="1"/>
            <a:r>
              <a:rPr lang="ca-ES" altLang="fr-FR" sz="1400" b="1" dirty="0">
                <a:latin typeface="Bell MT" panose="02020503060305020303" pitchFamily="18" charset="0"/>
                <a:ea typeface="ＭＳ Ｐゴシック" panose="020B0600070205080204" pitchFamily="34" charset="-128"/>
              </a:rPr>
              <a:t>Professeure honoraire UPVD</a:t>
            </a:r>
          </a:p>
          <a:p>
            <a:pPr eaLnBrk="1" hangingPunct="1"/>
            <a:r>
              <a:rPr lang="ca-ES" altLang="fr-FR" sz="1400" b="1" dirty="0">
                <a:latin typeface="Bell MT" panose="02020503060305020303" pitchFamily="18" charset="0"/>
                <a:ea typeface="ＭＳ Ｐゴシック" panose="020B0600070205080204" pitchFamily="34" charset="-128"/>
              </a:rPr>
              <a:t>Membre de TEIN</a:t>
            </a:r>
          </a:p>
          <a:p>
            <a:pPr eaLnBrk="1" hangingPunct="1"/>
            <a:r>
              <a:rPr lang="ca-ES" altLang="fr-FR" sz="1400" b="1" dirty="0">
                <a:latin typeface="Bell MT" panose="02020503060305020303" pitchFamily="18" charset="0"/>
                <a:ea typeface="ＭＳ Ｐゴシック" panose="020B0600070205080204" pitchFamily="34" charset="-128"/>
              </a:rPr>
              <a:t>Membre de l’IEC</a:t>
            </a:r>
          </a:p>
          <a:p>
            <a:pPr eaLnBrk="1" hangingPunct="1"/>
            <a:endParaRPr lang="ca-ES" altLang="fr-FR" sz="1400" b="1" dirty="0">
              <a:latin typeface="Bell MT" panose="02020503060305020303" pitchFamily="18" charset="0"/>
              <a:ea typeface="ＭＳ Ｐゴシック" panose="020B0600070205080204" pitchFamily="34" charset="-128"/>
            </a:endParaRPr>
          </a:p>
          <a:p>
            <a:pPr eaLnBrk="1" hangingPunct="1"/>
            <a:r>
              <a:rPr lang="ca-ES" altLang="fr-FR" sz="1400" b="1" dirty="0">
                <a:latin typeface="Bell MT" panose="02020503060305020303" pitchFamily="18" charset="0"/>
                <a:ea typeface="ＭＳ Ｐゴシック" panose="020B0600070205080204" pitchFamily="34" charset="-128"/>
              </a:rPr>
              <a:t>Rose-Marie Quintana</a:t>
            </a:r>
          </a:p>
          <a:p>
            <a:pPr eaLnBrk="1" hangingPunct="1"/>
            <a:r>
              <a:rPr lang="ca-ES" altLang="fr-FR" sz="1400" b="1" dirty="0">
                <a:latin typeface="Bell MT" panose="02020503060305020303" pitchFamily="18" charset="0"/>
                <a:ea typeface="ＭＳ Ｐゴシック" panose="020B0600070205080204" pitchFamily="34" charset="-128"/>
              </a:rPr>
              <a:t>Avocate, chargée de cours à l’UPVD</a:t>
            </a:r>
            <a:endParaRPr lang="fr-FR" altLang="fr-FR" sz="1400" dirty="0">
              <a:latin typeface="Bell MT" panose="02020503060305020303" pitchFamily="18" charset="0"/>
              <a:ea typeface="ＭＳ Ｐゴシック" panose="020B0600070205080204" pitchFamily="34" charset="-128"/>
            </a:endParaRPr>
          </a:p>
          <a:p>
            <a:pPr eaLnBrk="1" hangingPunct="1"/>
            <a:endParaRPr lang="ca-ES" altLang="fr-FR" sz="2400" dirty="0">
              <a:latin typeface="Bell MT" panose="02020503060305020303" pitchFamily="18" charset="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1C7D144-F6C4-3D52-2D74-618B983B5437}"/>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7943B6C-FA53-44CC-8A50-81CC7EEB2D6C}"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10</a:t>
            </a:fld>
            <a:endParaRPr lang="fr-FR" altLang="fr-FR" sz="1400">
              <a:latin typeface="Arial" panose="020B0604020202020204" pitchFamily="34" charset="0"/>
              <a:ea typeface="ＭＳ Ｐゴシック" panose="020B0600070205080204" pitchFamily="34" charset="-128"/>
            </a:endParaRPr>
          </a:p>
        </p:txBody>
      </p:sp>
      <p:pic>
        <p:nvPicPr>
          <p:cNvPr id="19459" name="Image 3" descr="Capture d’écran 2011-04-27 à 17.16.39.pn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BEC2F07-7C92-6782-FD50-41962BD8702A}"/>
              </a:ext>
            </a:extLst>
          </p:cNvPr>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t="4500" b="15050"/>
          <a:stretch/>
        </p:blipFill>
        <p:spPr bwMode="auto">
          <a:xfrm>
            <a:off x="0" y="0"/>
            <a:ext cx="9144000" cy="514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9460" name="ZoneText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40089F6-C970-FF06-5773-B6808BF3F4D3}"/>
              </a:ext>
            </a:extLst>
          </p:cNvPr>
          <p:cNvSpPr txBox="1">
            <a:spLocks noChangeArrowheads="1"/>
          </p:cNvSpPr>
          <p:nvPr/>
        </p:nvSpPr>
        <p:spPr bwMode="auto">
          <a:xfrm>
            <a:off x="575553" y="438150"/>
            <a:ext cx="7985930" cy="83099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a-ES" altLang="fr-FR" sz="2400" dirty="0">
                <a:solidFill>
                  <a:srgbClr val="800000"/>
                </a:solidFill>
                <a:latin typeface="Arial" panose="020B0604020202020204" pitchFamily="34" charset="0"/>
                <a:ea typeface="ＭＳ Ｐゴシック" panose="020B0600070205080204" pitchFamily="34" charset="-128"/>
              </a:rPr>
              <a:t>Monument de Ricard Bofill représentant les 2 Catalognes</a:t>
            </a:r>
          </a:p>
          <a:p>
            <a:pPr eaLnBrk="1" hangingPunct="1"/>
            <a:r>
              <a:rPr lang="ca-ES" altLang="fr-FR" sz="2400" dirty="0">
                <a:solidFill>
                  <a:srgbClr val="800000"/>
                </a:solidFill>
                <a:latin typeface="Arial" panose="020B0604020202020204" pitchFamily="34" charset="0"/>
                <a:ea typeface="ＭＳ Ｐゴシック" panose="020B0600070205080204" pitchFamily="34" charset="-128"/>
              </a:rPr>
              <a:t>matérialisant la frontière</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ZoneTexte 6"/>
          <p:cNvSpPr txBox="1"/>
          <p:nvPr/>
        </p:nvSpPr>
        <p:spPr>
          <a:xfrm>
            <a:off x="990600" y="133350"/>
            <a:ext cx="7768097" cy="1200329"/>
          </a:xfrm>
          <a:prstGeom prst="rect">
            <a:avLst/>
          </a:prstGeom>
          <a:noFill/>
        </p:spPr>
        <p:txBody>
          <a:bodyPr wrap="none" rtlCol="0">
            <a:spAutoFit/>
          </a:bodyPr>
          <a:lstStyle/>
          <a:p>
            <a:r>
              <a:rPr lang="ca-ES" dirty="0">
                <a:solidFill>
                  <a:srgbClr val="800000"/>
                </a:solidFill>
              </a:rPr>
              <a:t>Février 1939, Exil républicain espagnol</a:t>
            </a:r>
          </a:p>
          <a:p>
            <a:r>
              <a:rPr lang="ca-ES" dirty="0">
                <a:solidFill>
                  <a:srgbClr val="800000"/>
                </a:solidFill>
              </a:rPr>
              <a:t>La frontière fermée puis ouverte le 5 février 1939</a:t>
            </a:r>
          </a:p>
          <a:p>
            <a:r>
              <a:rPr lang="ca-ES" dirty="0">
                <a:solidFill>
                  <a:srgbClr val="800000"/>
                </a:solidFill>
              </a:rPr>
              <a:t>Près de 450 000 personnes rentrent en France  par le Perthus, les cols de </a:t>
            </a:r>
          </a:p>
          <a:p>
            <a:r>
              <a:rPr lang="ca-ES" dirty="0">
                <a:solidFill>
                  <a:srgbClr val="800000"/>
                </a:solidFill>
              </a:rPr>
              <a:t>Banyuls, Costouges, d’Ares </a:t>
            </a:r>
          </a:p>
        </p:txBody>
      </p:sp>
      <p:pic>
        <p:nvPicPr>
          <p:cNvPr id="8" name="Image 7" descr="Capture d’écran 2023-09-24 à 17.40.24.png"/>
          <p:cNvPicPr>
            <a:picLocks noChangeAspect="1"/>
          </p:cNvPicPr>
          <p:nvPr/>
        </p:nvPicPr>
        <p:blipFill>
          <a:blip r:embed="rId2"/>
          <a:stretch>
            <a:fillRect/>
          </a:stretch>
        </p:blipFill>
        <p:spPr>
          <a:xfrm>
            <a:off x="1219200" y="1428750"/>
            <a:ext cx="6063114" cy="354488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6386" name="Image 4" descr="00087 El Portús (Punt fronterer i edifici Policia francesa (anys 40) .jp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D7CCDA9-CF8F-59D6-577D-A4728A0B7082}"/>
              </a:ext>
            </a:extLst>
          </p:cNvPr>
          <p:cNvPicPr>
            <a:picLocks noChangeAspect="1"/>
          </p:cNvPicPr>
          <p:nvPr/>
        </p:nvPicPr>
        <p:blipFill>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2038350"/>
            <a:ext cx="4567238" cy="31051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6387" name="ZoneText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3DD2D11-DDBE-F8C3-9DC7-7CA12B2D8AA6}"/>
              </a:ext>
            </a:extLst>
          </p:cNvPr>
          <p:cNvSpPr txBox="1">
            <a:spLocks noChangeArrowheads="1"/>
          </p:cNvSpPr>
          <p:nvPr/>
        </p:nvSpPr>
        <p:spPr bwMode="auto">
          <a:xfrm>
            <a:off x="519113" y="-12700"/>
            <a:ext cx="8096250" cy="461963"/>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ca-ES" altLang="fr-FR" sz="2400" dirty="0">
                <a:solidFill>
                  <a:schemeClr val="accent6">
                    <a:lumMod val="50000"/>
                  </a:schemeClr>
                </a:solidFill>
                <a:latin typeface="Bell MT" panose="02020503060305020303" pitchFamily="18" charset="0"/>
                <a:ea typeface="ＭＳ Ｐゴシック" panose="020B0600070205080204" pitchFamily="34" charset="-128"/>
              </a:rPr>
              <a:t>Au bas du village, la douane et les bornes frontières 574 et 575 </a:t>
            </a:r>
          </a:p>
        </p:txBody>
      </p:sp>
      <p:sp>
        <p:nvSpPr>
          <p:cNvPr id="16388" name="ZoneTex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6C5511B-37BF-3C0E-107F-3B5C2B6B2419}"/>
              </a:ext>
            </a:extLst>
          </p:cNvPr>
          <p:cNvSpPr txBox="1">
            <a:spLocks noChangeArrowheads="1"/>
          </p:cNvSpPr>
          <p:nvPr/>
        </p:nvSpPr>
        <p:spPr bwMode="auto">
          <a:xfrm>
            <a:off x="4724400" y="4476750"/>
            <a:ext cx="1443038" cy="461963"/>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ca-ES" altLang="fr-FR" sz="2400" dirty="0">
                <a:solidFill>
                  <a:schemeClr val="accent6">
                    <a:lumMod val="50000"/>
                  </a:schemeClr>
                </a:solidFill>
                <a:latin typeface="Bell MT" panose="02020503060305020303" pitchFamily="18" charset="0"/>
                <a:ea typeface="ＭＳ Ｐゴシック" panose="020B0600070205080204" pitchFamily="34" charset="-128"/>
              </a:rPr>
              <a:t>Vers 1940</a:t>
            </a:r>
          </a:p>
        </p:txBody>
      </p:sp>
      <p:pic>
        <p:nvPicPr>
          <p:cNvPr id="16389" name="Image 7" descr="CH8-7Perthus.jpe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0D1ADAD-1BCA-6930-CF7A-607D04F5E260}"/>
              </a:ext>
            </a:extLst>
          </p:cNvPr>
          <p:cNvPicPr>
            <a:picLocks noChangeAspect="1"/>
          </p:cNvPicPr>
          <p:nvPr/>
        </p:nvPicPr>
        <p:blipFill>
          <a:blip r:embed="rId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4175125" y="514350"/>
            <a:ext cx="4968875" cy="30765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6390" name="ZoneText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8095538-1B9E-735B-8961-7CFCBC35B0BD}"/>
              </a:ext>
            </a:extLst>
          </p:cNvPr>
          <p:cNvSpPr txBox="1">
            <a:spLocks noChangeArrowheads="1"/>
          </p:cNvSpPr>
          <p:nvPr/>
        </p:nvSpPr>
        <p:spPr bwMode="auto">
          <a:xfrm>
            <a:off x="5638800" y="3714750"/>
            <a:ext cx="2730500" cy="461963"/>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ca-ES" altLang="fr-FR" sz="2400" dirty="0">
                <a:solidFill>
                  <a:schemeClr val="accent6">
                    <a:lumMod val="50000"/>
                  </a:schemeClr>
                </a:solidFill>
                <a:latin typeface="Bell MT" panose="02020503060305020303" pitchFamily="18" charset="0"/>
                <a:ea typeface="ＭＳ Ｐゴシック" panose="020B0600070205080204" pitchFamily="34" charset="-128"/>
              </a:rPr>
              <a:t>Début du XX</a:t>
            </a:r>
            <a:r>
              <a:rPr lang="ca-ES" altLang="fr-FR" sz="2400" baseline="30000" dirty="0">
                <a:solidFill>
                  <a:schemeClr val="accent6">
                    <a:lumMod val="50000"/>
                  </a:schemeClr>
                </a:solidFill>
                <a:latin typeface="Bell MT" panose="02020503060305020303" pitchFamily="18" charset="0"/>
                <a:ea typeface="ＭＳ Ｐゴシック" panose="020B0600070205080204" pitchFamily="34" charset="-128"/>
              </a:rPr>
              <a:t>è</a:t>
            </a:r>
            <a:r>
              <a:rPr lang="ca-ES" altLang="fr-FR" sz="2400" dirty="0">
                <a:solidFill>
                  <a:schemeClr val="accent6">
                    <a:lumMod val="50000"/>
                  </a:schemeClr>
                </a:solidFill>
                <a:latin typeface="Bell MT" panose="02020503060305020303" pitchFamily="18" charset="0"/>
                <a:ea typeface="ＭＳ Ｐゴシック" panose="020B0600070205080204" pitchFamily="34" charset="-128"/>
              </a:rPr>
              <a:t> siècle</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410" name="Image 6" descr="00076 El Portús.Els Limits(anys 60) Avinguda d´ Espanya (Can Pelegrí,La selecta,Garatge Batllori,Can Pou.jp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E043C67-70CF-0D1D-ED20-12B3F3B42CD7}"/>
              </a:ext>
            </a:extLst>
          </p:cNvPr>
          <p:cNvPicPr>
            <a:picLocks noChangeAspect="1"/>
          </p:cNvPicPr>
          <p:nvPr/>
        </p:nvPicPr>
        <p:blipFill>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4716463" y="0"/>
            <a:ext cx="4427537" cy="31226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411" name="ZoneText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0F84CBE-1EE3-7177-DF04-B7678A279CBF}"/>
              </a:ext>
            </a:extLst>
          </p:cNvPr>
          <p:cNvSpPr txBox="1">
            <a:spLocks noChangeArrowheads="1"/>
          </p:cNvSpPr>
          <p:nvPr/>
        </p:nvSpPr>
        <p:spPr bwMode="auto">
          <a:xfrm>
            <a:off x="323528" y="209550"/>
            <a:ext cx="3766066" cy="156966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ca-ES" altLang="fr-FR" sz="2400" i="1" dirty="0">
                <a:solidFill>
                  <a:schemeClr val="accent6">
                    <a:lumMod val="50000"/>
                  </a:schemeClr>
                </a:solidFill>
                <a:latin typeface="Bell MT" panose="02020503060305020303" pitchFamily="18" charset="0"/>
                <a:ea typeface="ＭＳ Ｐゴシック" panose="020B0600070205080204" pitchFamily="34" charset="-128"/>
              </a:rPr>
              <a:t>Els Límits, </a:t>
            </a:r>
          </a:p>
          <a:p>
            <a:pPr eaLnBrk="1" hangingPunct="1">
              <a:defRPr/>
            </a:pPr>
            <a:r>
              <a:rPr lang="ca-ES" altLang="fr-FR" sz="2400" dirty="0">
                <a:solidFill>
                  <a:schemeClr val="accent6">
                    <a:lumMod val="50000"/>
                  </a:schemeClr>
                </a:solidFill>
                <a:latin typeface="Bell MT" panose="02020503060305020303" pitchFamily="18" charset="0"/>
                <a:ea typeface="ＭＳ Ｐゴシック" panose="020B0600070205080204" pitchFamily="34" charset="-128"/>
              </a:rPr>
              <a:t>les commerces fleurissent</a:t>
            </a:r>
          </a:p>
          <a:p>
            <a:pPr eaLnBrk="1" hangingPunct="1">
              <a:defRPr/>
            </a:pPr>
            <a:r>
              <a:rPr lang="ca-ES" altLang="fr-FR" sz="2400" dirty="0">
                <a:solidFill>
                  <a:schemeClr val="accent6">
                    <a:lumMod val="50000"/>
                  </a:schemeClr>
                </a:solidFill>
                <a:latin typeface="Bell MT" panose="02020503060305020303" pitchFamily="18" charset="0"/>
                <a:ea typeface="ＭＳ Ｐゴシック" panose="020B0600070205080204" pitchFamily="34" charset="-128"/>
              </a:rPr>
              <a:t>Avenue d’Espagne</a:t>
            </a:r>
          </a:p>
          <a:p>
            <a:pPr eaLnBrk="1" hangingPunct="1">
              <a:defRPr/>
            </a:pPr>
            <a:r>
              <a:rPr lang="ca-ES" altLang="fr-FR" sz="2400" dirty="0">
                <a:solidFill>
                  <a:schemeClr val="accent6">
                    <a:lumMod val="50000"/>
                  </a:schemeClr>
                </a:solidFill>
                <a:latin typeface="Bell MT" panose="02020503060305020303" pitchFamily="18" charset="0"/>
                <a:ea typeface="ＭＳ Ｐゴシック" panose="020B0600070205080204" pitchFamily="34" charset="-128"/>
              </a:rPr>
              <a:t>Année 1960</a:t>
            </a:r>
          </a:p>
        </p:txBody>
      </p:sp>
      <p:pic>
        <p:nvPicPr>
          <p:cNvPr id="17412" name="Image 8" descr="00079 Els Portús.Els Limits (avinguda d´ Espanya) anys 60. El comerços del cantó espanyol. .jp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EF84F90-7BC2-A219-D4DD-01E7817D9E35}"/>
              </a:ext>
            </a:extLst>
          </p:cNvPr>
          <p:cNvPicPr>
            <a:picLocks noChangeAspect="1"/>
          </p:cNvPicPr>
          <p:nvPr/>
        </p:nvPicPr>
        <p:blipFill>
          <a:blip r:embed="rId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1962150"/>
            <a:ext cx="4727576" cy="3181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 name="ZoneTexte 7"/>
          <p:cNvSpPr txBox="1"/>
          <p:nvPr/>
        </p:nvSpPr>
        <p:spPr>
          <a:xfrm>
            <a:off x="4953000" y="3181350"/>
            <a:ext cx="3853308" cy="1754327"/>
          </a:xfrm>
          <a:prstGeom prst="rect">
            <a:avLst/>
          </a:prstGeom>
          <a:noFill/>
        </p:spPr>
        <p:txBody>
          <a:bodyPr wrap="square" rtlCol="0">
            <a:spAutoFit/>
          </a:bodyPr>
          <a:lstStyle/>
          <a:p>
            <a:r>
              <a:rPr lang="ca-ES" dirty="0">
                <a:solidFill>
                  <a:schemeClr val="accent6">
                    <a:lumMod val="50000"/>
                  </a:schemeClr>
                </a:solidFill>
              </a:rPr>
              <a:t>Invisibilité et mobilité de la frontière </a:t>
            </a:r>
          </a:p>
          <a:p>
            <a:r>
              <a:rPr lang="ca-ES" dirty="0">
                <a:solidFill>
                  <a:schemeClr val="accent6">
                    <a:lumMod val="50000"/>
                  </a:schemeClr>
                </a:solidFill>
              </a:rPr>
              <a:t>la frontière au milieu de la route</a:t>
            </a:r>
          </a:p>
          <a:p>
            <a:r>
              <a:rPr lang="ca-ES" dirty="0">
                <a:solidFill>
                  <a:schemeClr val="accent6">
                    <a:lumMod val="50000"/>
                  </a:schemeClr>
                </a:solidFill>
              </a:rPr>
              <a:t>Les consommateurs savent !</a:t>
            </a:r>
          </a:p>
          <a:p>
            <a:endParaRPr lang="ca-ES" dirty="0">
              <a:solidFill>
                <a:schemeClr val="accent6">
                  <a:lumMod val="50000"/>
                </a:schemeClr>
              </a:solidFill>
            </a:endParaRPr>
          </a:p>
          <a:p>
            <a:endParaRPr lang="ca-ES" dirty="0">
              <a:solidFill>
                <a:srgbClr val="800000"/>
              </a:solidFill>
            </a:endParaRPr>
          </a:p>
          <a:p>
            <a:endParaRPr lang="ca-ES" dirty="0">
              <a:solidFill>
                <a:srgbClr val="8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BCDCB4"/>
            </a:gs>
            <a:gs pos="100000">
              <a:srgbClr val="BCDCB4"/>
            </a:gs>
            <a:gs pos="100000">
              <a:srgbClr val="A26921"/>
            </a:gs>
            <a:gs pos="100000">
              <a:srgbClr val="A26921"/>
            </a:gs>
          </a:gsLst>
          <a:lin ang="13500000" scaled="1"/>
        </a:gradFill>
        <a:effectLst/>
      </p:bgPr>
    </p:bg>
    <p:spTree>
      <p:nvGrpSpPr>
        <p:cNvPr id="1" name=""/>
        <p:cNvGrpSpPr/>
        <p:nvPr/>
      </p:nvGrpSpPr>
      <p:grpSpPr>
        <a:xfrm>
          <a:off x="0" y="0"/>
          <a:ext cx="0" cy="0"/>
          <a:chOff x="0" y="0"/>
          <a:chExt cx="0" cy="0"/>
        </a:xfrm>
      </p:grpSpPr>
      <p:sp>
        <p:nvSpPr>
          <p:cNvPr id="1843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36FDCB3-DAF5-851B-F162-818F8312EED3}"/>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AE80BAF-0629-4BAD-A747-B625CE8B3374}"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14</a:t>
            </a:fld>
            <a:endParaRPr lang="fr-FR" altLang="fr-FR" sz="1400">
              <a:latin typeface="Arial" panose="020B0604020202020204" pitchFamily="34" charset="0"/>
              <a:ea typeface="ＭＳ Ｐゴシック" panose="020B0600070205080204" pitchFamily="34" charset="-128"/>
            </a:endParaRPr>
          </a:p>
        </p:txBody>
      </p:sp>
      <p:pic>
        <p:nvPicPr>
          <p:cNvPr id="11267" name="Image 4" descr="Capture d’écran 2022-04-18 à 12.18.11.pn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F8683AF-0D5A-AB43-2BC8-1A1ED26C0226}"/>
              </a:ext>
            </a:extLst>
          </p:cNvPr>
          <p:cNvPicPr>
            <a:picLocks noChangeAspect="1"/>
          </p:cNvPicPr>
          <p:nvPr/>
        </p:nvPicPr>
        <p:blipFill rotWithShape="1">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bwMode="auto">
          <a:xfrm>
            <a:off x="0" y="-22040"/>
            <a:ext cx="4827240" cy="5143500"/>
          </a:xfrm>
          <a:prstGeom prst="rect">
            <a:avLst/>
          </a:prstGeom>
          <a:noFill/>
          <a:ln w="9525">
            <a:solidFill>
              <a:srgbClr val="000000"/>
            </a:solidFill>
            <a:miter lim="800000"/>
            <a:headEnd/>
            <a:tailEnd/>
          </a:ln>
          <a:effectLst>
            <a:softEdge rad="31750"/>
          </a:effectLst>
        </p:spPr>
      </p:pic>
      <p:sp>
        <p:nvSpPr>
          <p:cNvPr id="18436" name="ZoneText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B6CB2B5-D312-6437-B695-D8300641F317}"/>
              </a:ext>
            </a:extLst>
          </p:cNvPr>
          <p:cNvSpPr txBox="1">
            <a:spLocks noChangeArrowheads="1"/>
          </p:cNvSpPr>
          <p:nvPr/>
        </p:nvSpPr>
        <p:spPr bwMode="auto">
          <a:xfrm>
            <a:off x="5148263" y="842963"/>
            <a:ext cx="3473450" cy="2862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3600" b="1">
                <a:solidFill>
                  <a:srgbClr val="FF0000"/>
                </a:solidFill>
                <a:latin typeface="Bell MT" panose="02020503060305020303" pitchFamily="18" charset="0"/>
              </a:rPr>
              <a:t>Contournement </a:t>
            </a:r>
          </a:p>
          <a:p>
            <a:pPr algn="ctr" eaLnBrk="1" hangingPunct="1"/>
            <a:r>
              <a:rPr lang="fr-FR" altLang="fr-FR" sz="3600" b="1">
                <a:solidFill>
                  <a:srgbClr val="FF0000"/>
                </a:solidFill>
                <a:latin typeface="Bell MT" panose="02020503060305020303" pitchFamily="18" charset="0"/>
              </a:rPr>
              <a:t>du Perthus </a:t>
            </a:r>
          </a:p>
          <a:p>
            <a:pPr algn="ctr" eaLnBrk="1" hangingPunct="1"/>
            <a:r>
              <a:rPr lang="fr-FR" altLang="fr-FR" sz="3600" b="1">
                <a:solidFill>
                  <a:srgbClr val="FF0000"/>
                </a:solidFill>
                <a:latin typeface="Bell MT" panose="02020503060305020303" pitchFamily="18" charset="0"/>
              </a:rPr>
              <a:t>avec </a:t>
            </a:r>
          </a:p>
          <a:p>
            <a:pPr algn="ctr" eaLnBrk="1" hangingPunct="1"/>
            <a:r>
              <a:rPr lang="fr-FR" altLang="fr-FR" sz="3600" b="1">
                <a:solidFill>
                  <a:srgbClr val="FF0000"/>
                </a:solidFill>
                <a:latin typeface="Bell MT" panose="02020503060305020303" pitchFamily="18" charset="0"/>
              </a:rPr>
              <a:t>l’arrivée de </a:t>
            </a:r>
          </a:p>
          <a:p>
            <a:pPr algn="ctr" eaLnBrk="1" hangingPunct="1"/>
            <a:r>
              <a:rPr lang="fr-FR" altLang="fr-FR" sz="3600" b="1">
                <a:solidFill>
                  <a:srgbClr val="FF0000"/>
                </a:solidFill>
                <a:latin typeface="Bell MT" panose="02020503060305020303" pitchFamily="18" charset="0"/>
              </a:rPr>
              <a:t>l’Autoroute A9</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A26921"/>
            </a:gs>
            <a:gs pos="100000">
              <a:srgbClr val="E6BA82"/>
            </a:gs>
          </a:gsLst>
          <a:lin ang="5400000" scaled="1"/>
        </a:gradFill>
        <a:effectLst/>
      </p:bgPr>
    </p:bg>
    <p:spTree>
      <p:nvGrpSpPr>
        <p:cNvPr id="1" name=""/>
        <p:cNvGrpSpPr/>
        <p:nvPr/>
      </p:nvGrpSpPr>
      <p:grpSpPr>
        <a:xfrm>
          <a:off x="0" y="0"/>
          <a:ext cx="0" cy="0"/>
          <a:chOff x="0" y="0"/>
          <a:chExt cx="0" cy="0"/>
        </a:xfrm>
      </p:grpSpPr>
      <p:sp>
        <p:nvSpPr>
          <p:cNvPr id="20482"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D0E5E26-AE4A-EC48-A29B-31A9B3B66D9E}"/>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794F73-FB46-494D-A608-5A58EFD0A0A8}"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15</a:t>
            </a:fld>
            <a:endParaRPr lang="fr-FR" altLang="fr-FR" sz="1400">
              <a:latin typeface="Arial" panose="020B0604020202020204" pitchFamily="34" charset="0"/>
              <a:ea typeface="ＭＳ Ｐゴシック" panose="020B0600070205080204" pitchFamily="34" charset="-128"/>
            </a:endParaRPr>
          </a:p>
        </p:txBody>
      </p:sp>
      <p:sp>
        <p:nvSpPr>
          <p:cNvPr id="20486" name="ZoneText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8CA01F4-204B-3D4F-0ACC-F728F5D290D7}"/>
              </a:ext>
            </a:extLst>
          </p:cNvPr>
          <p:cNvSpPr txBox="1">
            <a:spLocks noChangeArrowheads="1"/>
          </p:cNvSpPr>
          <p:nvPr/>
        </p:nvSpPr>
        <p:spPr bwMode="auto">
          <a:xfrm>
            <a:off x="395536" y="483518"/>
            <a:ext cx="8352928" cy="4339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fr-FR" altLang="fr-FR" sz="1400" dirty="0">
              <a:latin typeface="Bell MT" panose="02020503060305020303" pitchFamily="18" charset="0"/>
            </a:endParaRPr>
          </a:p>
          <a:p>
            <a:pPr algn="ctr" eaLnBrk="1" hangingPunct="1"/>
            <a:r>
              <a:rPr lang="fr-FR" altLang="fr-FR" sz="2800" b="1" dirty="0">
                <a:solidFill>
                  <a:schemeClr val="accent5">
                    <a:lumMod val="50000"/>
                  </a:schemeClr>
                </a:solidFill>
                <a:latin typeface="Bell MT" panose="02020503060305020303" pitchFamily="18" charset="0"/>
              </a:rPr>
              <a:t>Crise sanitaire : Covid-19</a:t>
            </a:r>
          </a:p>
          <a:p>
            <a:pPr algn="ctr" eaLnBrk="1" hangingPunct="1"/>
            <a:endParaRPr lang="fr-FR" altLang="fr-FR" b="1" dirty="0">
              <a:solidFill>
                <a:schemeClr val="accent5">
                  <a:lumMod val="50000"/>
                </a:schemeClr>
              </a:solidFill>
              <a:latin typeface="Bell MT" panose="02020503060305020303" pitchFamily="18" charset="0"/>
            </a:endParaRPr>
          </a:p>
          <a:p>
            <a:pPr algn="just" eaLnBrk="1" hangingPunct="1"/>
            <a:r>
              <a:rPr lang="fr-FR" altLang="fr-FR" b="1" dirty="0" smtClean="0">
                <a:solidFill>
                  <a:schemeClr val="accent5">
                    <a:lumMod val="50000"/>
                  </a:schemeClr>
                </a:solidFill>
                <a:latin typeface="Bell MT" panose="02020503060305020303" pitchFamily="18" charset="0"/>
              </a:rPr>
              <a:t>Le 1er décembre </a:t>
            </a:r>
            <a:r>
              <a:rPr lang="fr-FR" altLang="fr-FR" b="1" dirty="0">
                <a:solidFill>
                  <a:schemeClr val="accent5">
                    <a:lumMod val="50000"/>
                  </a:schemeClr>
                </a:solidFill>
                <a:latin typeface="Bell MT" panose="02020503060305020303" pitchFamily="18" charset="0"/>
              </a:rPr>
              <a:t>2019, le patient zéro est identifié à Wuhan dans la province du Hubei, en Chine centrale.</a:t>
            </a:r>
          </a:p>
          <a:p>
            <a:pPr algn="just" eaLnBrk="1" hangingPunct="1"/>
            <a:endParaRPr lang="fr-FR" altLang="fr-FR" b="1" dirty="0">
              <a:solidFill>
                <a:schemeClr val="accent5">
                  <a:lumMod val="50000"/>
                </a:schemeClr>
              </a:solidFill>
              <a:latin typeface="Bell MT" panose="02020503060305020303" pitchFamily="18" charset="0"/>
            </a:endParaRPr>
          </a:p>
          <a:p>
            <a:pPr algn="just" eaLnBrk="1" hangingPunct="1"/>
            <a:r>
              <a:rPr lang="fr-FR" altLang="fr-FR" b="1" dirty="0">
                <a:solidFill>
                  <a:schemeClr val="accent5">
                    <a:lumMod val="50000"/>
                  </a:schemeClr>
                </a:solidFill>
                <a:latin typeface="Bell MT" panose="02020503060305020303" pitchFamily="18" charset="0"/>
              </a:rPr>
              <a:t>Le 15 mars 2020, le gouvernement espagnol ordonne à tous les habitants de rester dans leur logement, sauf pour acheter de la nourriture et des médicaments, travailler ou se rendre aux urgences.</a:t>
            </a:r>
          </a:p>
          <a:p>
            <a:pPr algn="just" eaLnBrk="1" hangingPunct="1"/>
            <a:endParaRPr lang="fr-FR" altLang="fr-FR" b="1" dirty="0">
              <a:solidFill>
                <a:schemeClr val="accent5">
                  <a:lumMod val="50000"/>
                </a:schemeClr>
              </a:solidFill>
              <a:latin typeface="Bell MT" panose="02020503060305020303" pitchFamily="18" charset="0"/>
            </a:endParaRPr>
          </a:p>
          <a:p>
            <a:pPr algn="just" eaLnBrk="1" hangingPunct="1"/>
            <a:r>
              <a:rPr lang="fr-FR" altLang="fr-FR" b="1" dirty="0">
                <a:solidFill>
                  <a:schemeClr val="accent5">
                    <a:lumMod val="50000"/>
                  </a:schemeClr>
                </a:solidFill>
                <a:latin typeface="Bell MT" panose="02020503060305020303" pitchFamily="18" charset="0"/>
              </a:rPr>
              <a:t>Le 16 mars 2020, lors d'une allocution télévisée diffusée en direct, le président de la République, Emmanuel Macron, annonce la mise en place d'un confinement en France afin de freiner la propagation de l'épidémie de Covid-19.</a:t>
            </a:r>
          </a:p>
          <a:p>
            <a:pPr algn="just" eaLnBrk="1" hangingPunct="1"/>
            <a:endParaRPr lang="fr-FR" altLang="fr-FR" dirty="0">
              <a:latin typeface="Bell MT" panose="02020503060305020303"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A26921"/>
            </a:gs>
            <a:gs pos="100000">
              <a:srgbClr val="E6BA82"/>
            </a:gs>
          </a:gsLst>
          <a:lin ang="5400000" scaled="1"/>
        </a:gradFill>
        <a:effectLst/>
      </p:bgPr>
    </p:bg>
    <p:spTree>
      <p:nvGrpSpPr>
        <p:cNvPr id="1" name=""/>
        <p:cNvGrpSpPr/>
        <p:nvPr/>
      </p:nvGrpSpPr>
      <p:grpSpPr>
        <a:xfrm>
          <a:off x="0" y="0"/>
          <a:ext cx="0" cy="0"/>
          <a:chOff x="0" y="0"/>
          <a:chExt cx="0" cy="0"/>
        </a:xfrm>
      </p:grpSpPr>
      <p:sp>
        <p:nvSpPr>
          <p:cNvPr id="20482"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D0E5E26-AE4A-EC48-A29B-31A9B3B66D9E}"/>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794F73-FB46-494D-A608-5A58EFD0A0A8}"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16</a:t>
            </a:fld>
            <a:endParaRPr lang="fr-FR" altLang="fr-FR" sz="1400">
              <a:latin typeface="Arial" panose="020B0604020202020204" pitchFamily="34" charset="0"/>
              <a:ea typeface="ＭＳ Ｐゴシック" panose="020B0600070205080204" pitchFamily="34" charset="-128"/>
            </a:endParaRPr>
          </a:p>
        </p:txBody>
      </p:sp>
      <p:pic>
        <p:nvPicPr>
          <p:cNvPr id="20483" name="Image 4" descr="Le déconfinement à peine entamé, Le Perthus bondé. ">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B0F3E11-38B6-9727-C882-DCA9B935BB21}"/>
              </a:ext>
            </a:extLst>
          </p:cNvPr>
          <p:cNvPicPr>
            <a:picLocks noChangeAspect="1" noChangeArrowheads="1"/>
          </p:cNvPicPr>
          <p:nvPr/>
        </p:nvPicPr>
        <p:blipFill>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rot="-1098049">
            <a:off x="205832" y="463139"/>
            <a:ext cx="3245252" cy="183374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0484" name="Imag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6EA3BC2-5257-D8EE-3C89-5E31B1343D54}"/>
              </a:ext>
            </a:extLst>
          </p:cNvPr>
          <p:cNvPicPr>
            <a:picLocks noChangeAspect="1" noChangeArrowheads="1"/>
          </p:cNvPicPr>
          <p:nvPr/>
        </p:nvPicPr>
        <p:blipFill>
          <a:blip r:embed="rId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5486400" y="3028950"/>
            <a:ext cx="3465513" cy="19573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0485" name="Imag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AA9B891-E3EB-8902-9BB1-806504CE9461}"/>
              </a:ext>
            </a:extLst>
          </p:cNvPr>
          <p:cNvPicPr>
            <a:picLocks noChangeAspect="1" noChangeArrowheads="1"/>
          </p:cNvPicPr>
          <p:nvPr/>
        </p:nvPicPr>
        <p:blipFill>
          <a:blip r:embed="rId4"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rot="1219636">
            <a:off x="6277623" y="334024"/>
            <a:ext cx="2343150" cy="23431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0486" name="ZoneText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8CA01F4-204B-3D4F-0ACC-F728F5D290D7}"/>
              </a:ext>
            </a:extLst>
          </p:cNvPr>
          <p:cNvSpPr txBox="1">
            <a:spLocks noChangeArrowheads="1"/>
          </p:cNvSpPr>
          <p:nvPr/>
        </p:nvSpPr>
        <p:spPr bwMode="auto">
          <a:xfrm>
            <a:off x="3505200" y="209550"/>
            <a:ext cx="2819400" cy="138499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400" dirty="0">
                <a:latin typeface="Bell MT" panose="02020503060305020303" pitchFamily="18" charset="0"/>
              </a:rPr>
              <a:t>Source : Journal l’Indépendant – le 11/05/2020</a:t>
            </a:r>
          </a:p>
          <a:p>
            <a:pPr algn="ctr" eaLnBrk="1" hangingPunct="1"/>
            <a:r>
              <a:rPr lang="fr-FR" altLang="fr-FR" sz="1400" dirty="0">
                <a:latin typeface="Bell MT" panose="02020503060305020303" pitchFamily="18" charset="0"/>
              </a:rPr>
              <a:t>Le Perthus et le COVID :</a:t>
            </a:r>
          </a:p>
          <a:p>
            <a:pPr algn="ctr" eaLnBrk="1" hangingPunct="1"/>
            <a:r>
              <a:rPr lang="fr-FR" altLang="fr-FR" sz="1400" dirty="0">
                <a:latin typeface="Bell MT" panose="02020503060305020303" pitchFamily="18" charset="0"/>
              </a:rPr>
              <a:t>Afflux des consommateurs d’alcool et de tabac</a:t>
            </a:r>
          </a:p>
          <a:p>
            <a:pPr algn="ctr" eaLnBrk="1" hangingPunct="1"/>
            <a:r>
              <a:rPr lang="fr-FR" altLang="fr-FR" sz="1400" dirty="0">
                <a:latin typeface="Bell MT" panose="02020503060305020303" pitchFamily="18" charset="0"/>
              </a:rPr>
              <a:t>Pas de fermeture de la frontière</a:t>
            </a:r>
          </a:p>
        </p:txBody>
      </p:sp>
      <p:pic>
        <p:nvPicPr>
          <p:cNvPr id="8" name="Image 7" descr="Capture d’écran 2023-09-24 à 17.32.24.png"/>
          <p:cNvPicPr>
            <a:picLocks noChangeAspect="1"/>
          </p:cNvPicPr>
          <p:nvPr/>
        </p:nvPicPr>
        <p:blipFill>
          <a:blip r:embed="rId5"/>
          <a:stretch>
            <a:fillRect/>
          </a:stretch>
        </p:blipFill>
        <p:spPr>
          <a:xfrm>
            <a:off x="381000" y="2876550"/>
            <a:ext cx="3810000" cy="213334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8454749"/>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A26921"/>
            </a:gs>
            <a:gs pos="100000">
              <a:srgbClr val="E6BA82"/>
            </a:gs>
          </a:gsLst>
          <a:lin ang="5400000" scaled="1"/>
        </a:gradFill>
        <a:effectLst/>
      </p:bgPr>
    </p:bg>
    <p:spTree>
      <p:nvGrpSpPr>
        <p:cNvPr id="1" name=""/>
        <p:cNvGrpSpPr/>
        <p:nvPr/>
      </p:nvGrpSpPr>
      <p:grpSpPr>
        <a:xfrm>
          <a:off x="0" y="0"/>
          <a:ext cx="0" cy="0"/>
          <a:chOff x="0" y="0"/>
          <a:chExt cx="0" cy="0"/>
        </a:xfrm>
      </p:grpSpPr>
      <p:sp>
        <p:nvSpPr>
          <p:cNvPr id="20482"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D0E5E26-AE4A-EC48-A29B-31A9B3B66D9E}"/>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794F73-FB46-494D-A608-5A58EFD0A0A8}"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17</a:t>
            </a:fld>
            <a:endParaRPr lang="fr-FR" altLang="fr-FR" sz="1400">
              <a:latin typeface="Arial" panose="020B0604020202020204" pitchFamily="34" charset="0"/>
              <a:ea typeface="ＭＳ Ｐゴシック" panose="020B0600070205080204" pitchFamily="34" charset="-128"/>
            </a:endParaRPr>
          </a:p>
        </p:txBody>
      </p:sp>
      <p:pic>
        <p:nvPicPr>
          <p:cNvPr id="9" name="Image 8" descr="Capture d’écran 2023-10-06 à 09.18.08.png"/>
          <p:cNvPicPr>
            <a:picLocks noChangeAspect="1"/>
          </p:cNvPicPr>
          <p:nvPr/>
        </p:nvPicPr>
        <p:blipFill>
          <a:blip r:embed="rId2"/>
          <a:stretch>
            <a:fillRect/>
          </a:stretch>
        </p:blipFill>
        <p:spPr>
          <a:xfrm>
            <a:off x="304800" y="0"/>
            <a:ext cx="8458200" cy="2587388"/>
          </a:xfrm>
          <a:prstGeom prst="rect">
            <a:avLst/>
          </a:prstGeom>
        </p:spPr>
      </p:pic>
      <p:pic>
        <p:nvPicPr>
          <p:cNvPr id="10" name="Image 9" descr="Capture d’écran 2023-10-06 à 09.20.19.png"/>
          <p:cNvPicPr>
            <a:picLocks noChangeAspect="1"/>
          </p:cNvPicPr>
          <p:nvPr/>
        </p:nvPicPr>
        <p:blipFill>
          <a:blip r:embed="rId3"/>
          <a:stretch>
            <a:fillRect/>
          </a:stretch>
        </p:blipFill>
        <p:spPr>
          <a:xfrm>
            <a:off x="304800" y="2546587"/>
            <a:ext cx="3276600" cy="2596913"/>
          </a:xfrm>
          <a:prstGeom prst="rect">
            <a:avLst/>
          </a:prstGeom>
        </p:spPr>
      </p:pic>
      <p:pic>
        <p:nvPicPr>
          <p:cNvPr id="12" name="Image 11" descr="Capture d’écran 2023-10-06 à 09.26.34.png"/>
          <p:cNvPicPr>
            <a:picLocks noChangeAspect="1"/>
          </p:cNvPicPr>
          <p:nvPr/>
        </p:nvPicPr>
        <p:blipFill>
          <a:blip r:embed="rId4"/>
          <a:stretch>
            <a:fillRect/>
          </a:stretch>
        </p:blipFill>
        <p:spPr>
          <a:xfrm>
            <a:off x="4724400" y="2047292"/>
            <a:ext cx="4030804" cy="309620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84547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A26921"/>
            </a:gs>
            <a:gs pos="100000">
              <a:srgbClr val="E6BA82"/>
            </a:gs>
          </a:gsLst>
          <a:lin ang="5400000" scaled="1"/>
        </a:gradFill>
        <a:effectLst/>
      </p:bgPr>
    </p:bg>
    <p:spTree>
      <p:nvGrpSpPr>
        <p:cNvPr id="1" name=""/>
        <p:cNvGrpSpPr/>
        <p:nvPr/>
      </p:nvGrpSpPr>
      <p:grpSpPr>
        <a:xfrm>
          <a:off x="0" y="0"/>
          <a:ext cx="0" cy="0"/>
          <a:chOff x="0" y="0"/>
          <a:chExt cx="0" cy="0"/>
        </a:xfrm>
      </p:grpSpPr>
      <p:sp>
        <p:nvSpPr>
          <p:cNvPr id="20482"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D0E5E26-AE4A-EC48-A29B-31A9B3B66D9E}"/>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794F73-FB46-494D-A608-5A58EFD0A0A8}"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18</a:t>
            </a:fld>
            <a:endParaRPr lang="fr-FR" altLang="fr-FR" sz="1400">
              <a:latin typeface="Arial" panose="020B0604020202020204" pitchFamily="34" charset="0"/>
              <a:ea typeface="ＭＳ Ｐゴシック" panose="020B0600070205080204" pitchFamily="34" charset="-128"/>
            </a:endParaRPr>
          </a:p>
        </p:txBody>
      </p:sp>
      <p:pic>
        <p:nvPicPr>
          <p:cNvPr id="9" name="Image 8" descr="Capture d’écran 2023-10-06 à 09.21.46.png"/>
          <p:cNvPicPr>
            <a:picLocks noChangeAspect="1"/>
          </p:cNvPicPr>
          <p:nvPr/>
        </p:nvPicPr>
        <p:blipFill>
          <a:blip r:embed="rId2"/>
          <a:stretch>
            <a:fillRect/>
          </a:stretch>
        </p:blipFill>
        <p:spPr>
          <a:xfrm>
            <a:off x="0" y="0"/>
            <a:ext cx="4864100" cy="5143500"/>
          </a:xfrm>
          <a:prstGeom prst="rect">
            <a:avLst/>
          </a:prstGeom>
        </p:spPr>
      </p:pic>
      <p:pic>
        <p:nvPicPr>
          <p:cNvPr id="10" name="Image 9" descr="Capture d’écran 2023-10-06 à 09.26.53.png"/>
          <p:cNvPicPr>
            <a:picLocks noChangeAspect="1"/>
          </p:cNvPicPr>
          <p:nvPr/>
        </p:nvPicPr>
        <p:blipFill>
          <a:blip r:embed="rId3"/>
          <a:stretch>
            <a:fillRect/>
          </a:stretch>
        </p:blipFill>
        <p:spPr>
          <a:xfrm>
            <a:off x="4800600" y="1693018"/>
            <a:ext cx="4504796" cy="3450482"/>
          </a:xfrm>
          <a:prstGeom prst="rect">
            <a:avLst/>
          </a:prstGeom>
        </p:spPr>
      </p:pic>
      <p:sp>
        <p:nvSpPr>
          <p:cNvPr id="11" name="ZoneTexte 10"/>
          <p:cNvSpPr txBox="1"/>
          <p:nvPr/>
        </p:nvSpPr>
        <p:spPr>
          <a:xfrm>
            <a:off x="4957187" y="1200150"/>
            <a:ext cx="4186813" cy="369332"/>
          </a:xfrm>
          <a:prstGeom prst="rect">
            <a:avLst/>
          </a:prstGeom>
          <a:noFill/>
        </p:spPr>
        <p:txBody>
          <a:bodyPr wrap="none" rtlCol="0">
            <a:spAutoFit/>
          </a:bodyPr>
          <a:lstStyle/>
          <a:p>
            <a:r>
              <a:rPr lang="ca-ES" b="1" dirty="0" smtClean="0">
                <a:solidFill>
                  <a:srgbClr val="800000"/>
                </a:solidFill>
              </a:rPr>
              <a:t>Conséquence du traité de Barcelone</a:t>
            </a:r>
            <a:endParaRPr lang="ca-ES" b="1" dirty="0">
              <a:solidFill>
                <a:srgbClr val="8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8454749"/>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A26921"/>
            </a:gs>
            <a:gs pos="100000">
              <a:srgbClr val="E6BA82"/>
            </a:gs>
          </a:gsLst>
          <a:lin ang="5400000" scaled="1"/>
        </a:gradFill>
        <a:effectLst/>
      </p:bgPr>
    </p:bg>
    <p:spTree>
      <p:nvGrpSpPr>
        <p:cNvPr id="1" name=""/>
        <p:cNvGrpSpPr/>
        <p:nvPr/>
      </p:nvGrpSpPr>
      <p:grpSpPr>
        <a:xfrm>
          <a:off x="0" y="0"/>
          <a:ext cx="0" cy="0"/>
          <a:chOff x="0" y="0"/>
          <a:chExt cx="0" cy="0"/>
        </a:xfrm>
      </p:grpSpPr>
      <p:sp>
        <p:nvSpPr>
          <p:cNvPr id="20482"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D0E5E26-AE4A-EC48-A29B-31A9B3B66D9E}"/>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794F73-FB46-494D-A608-5A58EFD0A0A8}"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19</a:t>
            </a:fld>
            <a:endParaRPr lang="fr-FR" altLang="fr-FR" sz="1400">
              <a:latin typeface="Arial" panose="020B0604020202020204" pitchFamily="34" charset="0"/>
              <a:ea typeface="ＭＳ Ｐゴシック" panose="020B0600070205080204" pitchFamily="34" charset="-128"/>
            </a:endParaRPr>
          </a:p>
        </p:txBody>
      </p:sp>
      <p:sp>
        <p:nvSpPr>
          <p:cNvPr id="2" name="ZoneText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858CC87-1269-384C-D81E-C0A13592EAA0}"/>
              </a:ext>
            </a:extLst>
          </p:cNvPr>
          <p:cNvSpPr txBox="1"/>
          <p:nvPr/>
        </p:nvSpPr>
        <p:spPr>
          <a:xfrm>
            <a:off x="1043608" y="208554"/>
            <a:ext cx="7056784" cy="1200329"/>
          </a:xfrm>
          <a:prstGeom prst="rect">
            <a:avLst/>
          </a:prstGeom>
          <a:noFill/>
        </p:spPr>
        <p:txBody>
          <a:bodyPr wrap="square" rtlCol="0">
            <a:spAutoFit/>
          </a:bodyPr>
          <a:lstStyle/>
          <a:p>
            <a:pPr algn="ctr"/>
            <a:r>
              <a:rPr lang="fr-FR" sz="3600" dirty="0">
                <a:latin typeface="Bell MT" panose="02020503060305020303" pitchFamily="18" charset="0"/>
              </a:rPr>
              <a:t>Une résilience post-Covid dichotomique  </a:t>
            </a:r>
          </a:p>
        </p:txBody>
      </p:sp>
      <p:pic>
        <p:nvPicPr>
          <p:cNvPr id="3" name="Imag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86501C-680B-9CBC-C4D4-E508ED5E371B}"/>
              </a:ext>
            </a:extLst>
          </p:cNvPr>
          <p:cNvPicPr>
            <a:picLocks noChangeAspect="1"/>
          </p:cNvPicPr>
          <p:nvPr/>
        </p:nvPicPr>
        <p:blipFill>
          <a:blip r:embed="rId2"/>
          <a:stretch>
            <a:fillRect/>
          </a:stretch>
        </p:blipFill>
        <p:spPr>
          <a:xfrm rot="20735222">
            <a:off x="2158994" y="2590425"/>
            <a:ext cx="1169111" cy="1184839"/>
          </a:xfrm>
          <a:prstGeom prst="rect">
            <a:avLst/>
          </a:prstGeom>
        </p:spPr>
      </p:pic>
      <p:pic>
        <p:nvPicPr>
          <p:cNvPr id="4" name="Im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911F2D1-C019-CD04-5C9C-89C1E19E7F87}"/>
              </a:ext>
            </a:extLst>
          </p:cNvPr>
          <p:cNvPicPr>
            <a:picLocks noChangeAspect="1"/>
          </p:cNvPicPr>
          <p:nvPr/>
        </p:nvPicPr>
        <p:blipFill>
          <a:blip r:embed="rId3"/>
          <a:stretch>
            <a:fillRect/>
          </a:stretch>
        </p:blipFill>
        <p:spPr>
          <a:xfrm rot="21265372">
            <a:off x="5850354" y="2692540"/>
            <a:ext cx="1616125" cy="1232531"/>
          </a:xfrm>
          <a:prstGeom prst="rect">
            <a:avLst/>
          </a:prstGeom>
        </p:spPr>
      </p:pic>
      <p:sp>
        <p:nvSpPr>
          <p:cNvPr id="5" name="Zone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664F904-2923-A3A3-78AD-0341F4F7C803}"/>
              </a:ext>
            </a:extLst>
          </p:cNvPr>
          <p:cNvSpPr txBox="1"/>
          <p:nvPr/>
        </p:nvSpPr>
        <p:spPr>
          <a:xfrm>
            <a:off x="264398" y="1635646"/>
            <a:ext cx="2664296" cy="1200329"/>
          </a:xfrm>
          <a:prstGeom prst="rect">
            <a:avLst/>
          </a:prstGeom>
          <a:noFill/>
        </p:spPr>
        <p:txBody>
          <a:bodyPr wrap="square" rtlCol="0">
            <a:spAutoFit/>
          </a:bodyPr>
          <a:lstStyle/>
          <a:p>
            <a:r>
              <a:rPr lang="fr-FR" dirty="0">
                <a:solidFill>
                  <a:srgbClr val="0070C0"/>
                </a:solidFill>
              </a:rPr>
              <a:t>Consommateurs : </a:t>
            </a:r>
          </a:p>
          <a:p>
            <a:r>
              <a:rPr lang="fr-FR" dirty="0"/>
              <a:t>Un rétablissement des pratiques antérieures à la crise sanitaire</a:t>
            </a:r>
          </a:p>
        </p:txBody>
      </p:sp>
      <p:sp>
        <p:nvSpPr>
          <p:cNvPr id="6" name="ZoneText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F5866DF-FBE1-BB26-C206-CD777D851A31}"/>
              </a:ext>
            </a:extLst>
          </p:cNvPr>
          <p:cNvSpPr txBox="1"/>
          <p:nvPr/>
        </p:nvSpPr>
        <p:spPr>
          <a:xfrm>
            <a:off x="284718" y="3960632"/>
            <a:ext cx="2847122" cy="800219"/>
          </a:xfrm>
          <a:prstGeom prst="rect">
            <a:avLst/>
          </a:prstGeom>
          <a:noFill/>
        </p:spPr>
        <p:txBody>
          <a:bodyPr wrap="square" rtlCol="0">
            <a:spAutoFit/>
          </a:bodyPr>
          <a:lstStyle/>
          <a:p>
            <a:r>
              <a:rPr lang="fr-FR" dirty="0">
                <a:solidFill>
                  <a:srgbClr val="0070C0"/>
                </a:solidFill>
              </a:rPr>
              <a:t>Résilience de restauration  : </a:t>
            </a:r>
            <a:r>
              <a:rPr lang="fr-FR" sz="1400" dirty="0">
                <a:solidFill>
                  <a:srgbClr val="0070C0"/>
                </a:solidFill>
              </a:rPr>
              <a:t>Retour de l’écosystème à sa trajectoire historique</a:t>
            </a:r>
          </a:p>
        </p:txBody>
      </p:sp>
      <p:sp>
        <p:nvSpPr>
          <p:cNvPr id="15" name="Flèche : virage 1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607AE98-C131-10D3-E110-42C6E2B046BB}"/>
              </a:ext>
            </a:extLst>
          </p:cNvPr>
          <p:cNvSpPr/>
          <p:nvPr/>
        </p:nvSpPr>
        <p:spPr>
          <a:xfrm rot="10800000">
            <a:off x="3630772" y="1512825"/>
            <a:ext cx="648072" cy="1670018"/>
          </a:xfrm>
          <a:prstGeom prst="ben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ZoneTexte 1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7EC7D8E-8D8B-76D3-B8FC-FB8D3858CFF0}"/>
              </a:ext>
            </a:extLst>
          </p:cNvPr>
          <p:cNvSpPr txBox="1"/>
          <p:nvPr/>
        </p:nvSpPr>
        <p:spPr>
          <a:xfrm>
            <a:off x="5909200" y="1460686"/>
            <a:ext cx="2911272" cy="1200329"/>
          </a:xfrm>
          <a:prstGeom prst="rect">
            <a:avLst/>
          </a:prstGeom>
          <a:noFill/>
        </p:spPr>
        <p:txBody>
          <a:bodyPr wrap="square" rtlCol="0">
            <a:spAutoFit/>
          </a:bodyPr>
          <a:lstStyle/>
          <a:p>
            <a:r>
              <a:rPr lang="fr-FR" dirty="0">
                <a:solidFill>
                  <a:srgbClr val="0070C0"/>
                </a:solidFill>
              </a:rPr>
              <a:t>Travailleurs :</a:t>
            </a:r>
          </a:p>
          <a:p>
            <a:r>
              <a:rPr lang="fr-FR" dirty="0"/>
              <a:t>Des solutions de crises qui deviennent des pratiques pérennes</a:t>
            </a:r>
          </a:p>
        </p:txBody>
      </p:sp>
      <p:pic>
        <p:nvPicPr>
          <p:cNvPr id="18" name="Image 1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4C8F9DD-32B1-D534-0572-792407E7C39A}"/>
              </a:ext>
            </a:extLst>
          </p:cNvPr>
          <p:cNvPicPr>
            <a:picLocks noChangeAspect="1"/>
          </p:cNvPicPr>
          <p:nvPr/>
        </p:nvPicPr>
        <p:blipFill>
          <a:blip r:embed="rId4"/>
          <a:stretch>
            <a:fillRect/>
          </a:stretch>
        </p:blipFill>
        <p:spPr>
          <a:xfrm flipH="1">
            <a:off x="4861322" y="1512825"/>
            <a:ext cx="658893" cy="1670400"/>
          </a:xfrm>
          <a:prstGeom prst="rect">
            <a:avLst/>
          </a:prstGeom>
        </p:spPr>
      </p:pic>
      <p:sp>
        <p:nvSpPr>
          <p:cNvPr id="19" name="ZoneTexte 1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C960BC0-5B60-E8D5-3628-248CEBB719EA}"/>
              </a:ext>
            </a:extLst>
          </p:cNvPr>
          <p:cNvSpPr txBox="1"/>
          <p:nvPr/>
        </p:nvSpPr>
        <p:spPr>
          <a:xfrm>
            <a:off x="5724128" y="4000686"/>
            <a:ext cx="3014227" cy="800219"/>
          </a:xfrm>
          <a:prstGeom prst="rect">
            <a:avLst/>
          </a:prstGeom>
          <a:noFill/>
        </p:spPr>
        <p:txBody>
          <a:bodyPr wrap="square" rtlCol="0">
            <a:spAutoFit/>
          </a:bodyPr>
          <a:lstStyle/>
          <a:p>
            <a:r>
              <a:rPr lang="fr-FR" dirty="0">
                <a:solidFill>
                  <a:srgbClr val="0070C0"/>
                </a:solidFill>
              </a:rPr>
              <a:t>Résilience adaptative: </a:t>
            </a:r>
          </a:p>
          <a:p>
            <a:r>
              <a:rPr lang="fr-FR" sz="1400" dirty="0">
                <a:solidFill>
                  <a:srgbClr val="0070C0"/>
                </a:solidFill>
              </a:rPr>
              <a:t>Modification des pratiques en fonction des changements de l’environnement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76951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C9AAC9A-A161-3003-DE38-6EE6F86CEED3}"/>
              </a:ext>
            </a:extLst>
          </p:cNvPr>
          <p:cNvPicPr>
            <a:picLocks noChangeAspect="1"/>
          </p:cNvPicPr>
          <p:nvPr/>
        </p:nvPicPr>
        <p:blipFill>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4499992" y="1305638"/>
            <a:ext cx="4571999" cy="2553575"/>
          </a:xfrm>
          <a:prstGeom prst="rect">
            <a:avLst/>
          </a:prstGeom>
          <a:effectLst>
            <a:softEdge rad="317500"/>
          </a:effectLst>
        </p:spPr>
      </p:pic>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5A863BA-E6EF-1A8B-2196-304AEC7E429A}"/>
              </a:ext>
            </a:extLst>
          </p:cNvPr>
          <p:cNvSpPr>
            <a:spLocks noGrp="1"/>
          </p:cNvSpPr>
          <p:nvPr>
            <p:ph type="sldNum" sz="quarter" idx="12"/>
          </p:nvPr>
        </p:nvSpPr>
        <p:spPr/>
        <p:txBody>
          <a:bodyPr/>
          <a:lstStyle/>
          <a:p>
            <a:pPr>
              <a:defRPr/>
            </a:pPr>
            <a:fld id="{55A8AF1F-12CA-4678-ACD4-AFF9A4EFCD2A}" type="slidenum">
              <a:rPr lang="fr-FR" altLang="fr-FR"/>
              <a:pPr>
                <a:defRPr/>
              </a:pPr>
              <a:t>2</a:t>
            </a:fld>
            <a:endParaRPr lang="fr-FR" altLang="fr-FR"/>
          </a:p>
        </p:txBody>
      </p:sp>
      <p:sp>
        <p:nvSpPr>
          <p:cNvPr id="5124" name="ZoneTex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2D58AE9-A3AC-C16E-EA49-8AA7BC06210D}"/>
              </a:ext>
            </a:extLst>
          </p:cNvPr>
          <p:cNvSpPr txBox="1">
            <a:spLocks noChangeArrowheads="1"/>
          </p:cNvSpPr>
          <p:nvPr/>
        </p:nvSpPr>
        <p:spPr bwMode="auto">
          <a:xfrm>
            <a:off x="468313" y="627063"/>
            <a:ext cx="8207375" cy="360098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BE" altLang="fr-FR" sz="3600" b="1" i="1" dirty="0">
                <a:latin typeface="Bell MT" panose="02020503060305020303" pitchFamily="18" charset="0"/>
                <a:cs typeface="Times New Roman" panose="02020603050405020304" pitchFamily="18" charset="0"/>
              </a:rPr>
              <a:t>LA SINGULARITÉ PERTHUSIENNE </a:t>
            </a:r>
          </a:p>
          <a:p>
            <a:pPr algn="just" eaLnBrk="1" hangingPunct="1"/>
            <a:endParaRPr lang="fr-BE" altLang="fr-FR" sz="2400" b="1" i="1" dirty="0">
              <a:latin typeface="Century Gothic" panose="020B0502020202020204" pitchFamily="34" charset="0"/>
              <a:cs typeface="Times New Roman" panose="02020603050405020304" pitchFamily="18" charset="0"/>
            </a:endParaRPr>
          </a:p>
          <a:p>
            <a:pPr algn="just" eaLnBrk="1" hangingPunct="1"/>
            <a:r>
              <a:rPr lang="fr-BE" altLang="fr-FR" sz="2400" b="1" i="1" dirty="0">
                <a:latin typeface="Century Gothic" panose="020B0502020202020204" pitchFamily="34" charset="0"/>
                <a:cs typeface="Times New Roman" panose="02020603050405020304" pitchFamily="18" charset="0"/>
              </a:rPr>
              <a:t>Une </a:t>
            </a:r>
            <a:r>
              <a:rPr lang="fr-BE" altLang="fr-FR" sz="2400" b="1" i="1" dirty="0" smtClean="0">
                <a:latin typeface="Century Gothic" panose="020B0502020202020204" pitchFamily="34" charset="0"/>
                <a:cs typeface="Times New Roman" panose="02020603050405020304" pitchFamily="18" charset="0"/>
              </a:rPr>
              <a:t>frontière, des marqueurs :</a:t>
            </a:r>
          </a:p>
          <a:p>
            <a:pPr algn="just" eaLnBrk="1" hangingPunct="1"/>
            <a:endParaRPr lang="fr-BE" altLang="fr-FR" sz="2400" b="1" i="1" dirty="0" smtClean="0">
              <a:latin typeface="Century Gothic" panose="020B0502020202020204" pitchFamily="34" charset="0"/>
              <a:cs typeface="Times New Roman" panose="02020603050405020304" pitchFamily="18" charset="0"/>
            </a:endParaRPr>
          </a:p>
          <a:p>
            <a:pPr algn="just" eaLnBrk="1" hangingPunct="1"/>
            <a:r>
              <a:rPr lang="fr-BE" altLang="fr-FR" sz="2400" b="1" i="1" dirty="0">
                <a:latin typeface="Century Gothic" panose="020B0502020202020204" pitchFamily="34" charset="0"/>
                <a:cs typeface="Times New Roman" panose="02020603050405020304" pitchFamily="18" charset="0"/>
              </a:rPr>
              <a:t>De la visibilité </a:t>
            </a:r>
          </a:p>
          <a:p>
            <a:pPr algn="just" eaLnBrk="1" hangingPunct="1"/>
            <a:r>
              <a:rPr lang="fr-BE" altLang="fr-FR" sz="2400" b="1" i="1" dirty="0">
                <a:latin typeface="Century Gothic" panose="020B0502020202020204" pitchFamily="34" charset="0"/>
                <a:cs typeface="Times New Roman" panose="02020603050405020304" pitchFamily="18" charset="0"/>
              </a:rPr>
              <a:t>De l’invisibilité</a:t>
            </a:r>
          </a:p>
          <a:p>
            <a:pPr algn="just" eaLnBrk="1" hangingPunct="1"/>
            <a:r>
              <a:rPr lang="fr-BE" altLang="fr-FR" sz="2400" b="1" i="1" dirty="0">
                <a:latin typeface="Century Gothic" panose="020B0502020202020204" pitchFamily="34" charset="0"/>
                <a:cs typeface="Times New Roman" panose="02020603050405020304" pitchFamily="18" charset="0"/>
              </a:rPr>
              <a:t>De la matérialisation</a:t>
            </a:r>
          </a:p>
          <a:p>
            <a:pPr algn="just" eaLnBrk="1" hangingPunct="1"/>
            <a:r>
              <a:rPr lang="fr-BE" altLang="fr-FR" sz="2400" b="1" i="1" dirty="0">
                <a:latin typeface="Century Gothic" panose="020B0502020202020204" pitchFamily="34" charset="0"/>
                <a:cs typeface="Times New Roman" panose="02020603050405020304" pitchFamily="18" charset="0"/>
              </a:rPr>
              <a:t>De la dématérialisation</a:t>
            </a:r>
          </a:p>
          <a:p>
            <a:pPr algn="just" eaLnBrk="1" hangingPunct="1"/>
            <a:r>
              <a:rPr lang="fr-BE" altLang="fr-FR" sz="2400" b="1" i="1" dirty="0">
                <a:latin typeface="Century Gothic" panose="020B0502020202020204" pitchFamily="34" charset="0"/>
                <a:cs typeface="Times New Roman" panose="02020603050405020304" pitchFamily="18" charset="0"/>
              </a:rPr>
              <a:t>Des </a:t>
            </a:r>
            <a:r>
              <a:rPr lang="fr-BE" altLang="fr-FR" sz="2400" b="1" i="1" dirty="0" smtClean="0">
                <a:latin typeface="Century Gothic" panose="020B0502020202020204" pitchFamily="34" charset="0"/>
                <a:cs typeface="Times New Roman" panose="02020603050405020304" pitchFamily="18" charset="0"/>
              </a:rPr>
              <a:t>pratiques résilientes</a:t>
            </a:r>
            <a:endParaRPr lang="fr-FR" altLang="fr-FR" sz="2400" dirty="0">
              <a:latin typeface="Bell MT" panose="02020503060305020303"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74001">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D0AB813-1D08-A808-442B-D06B2E2BD206}"/>
              </a:ext>
            </a:extLst>
          </p:cNvPr>
          <p:cNvSpPr>
            <a:spLocks noGrp="1"/>
          </p:cNvSpPr>
          <p:nvPr>
            <p:ph type="sldNum" sz="quarter" idx="12"/>
          </p:nvPr>
        </p:nvSpPr>
        <p:spPr/>
        <p:txBody>
          <a:bodyPr/>
          <a:lstStyle/>
          <a:p>
            <a:pPr>
              <a:defRPr/>
            </a:pPr>
            <a:fld id="{DBDC3A80-FBA1-4CAC-9B2C-741B9614A7E7}" type="slidenum">
              <a:rPr lang="fr-FR" altLang="fr-FR"/>
              <a:pPr>
                <a:defRPr/>
              </a:pPr>
              <a:t>20</a:t>
            </a:fld>
            <a:endParaRPr lang="fr-FR" altLang="fr-FR"/>
          </a:p>
        </p:txBody>
      </p:sp>
      <p:pic>
        <p:nvPicPr>
          <p:cNvPr id="8" name="Imag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DB54AAE-E3E4-41C2-A1A6-CB7485A81901}"/>
              </a:ext>
            </a:extLst>
          </p:cNvPr>
          <p:cNvPicPr>
            <a:picLocks noChangeAspect="1"/>
          </p:cNvPicPr>
          <p:nvPr/>
        </p:nvPicPr>
        <p:blipFill>
          <a:blip r:embed="rId2"/>
          <a:stretch>
            <a:fillRect/>
          </a:stretch>
        </p:blipFill>
        <p:spPr>
          <a:xfrm>
            <a:off x="718486" y="1272793"/>
            <a:ext cx="1499500" cy="1499500"/>
          </a:xfrm>
          <a:prstGeom prst="rect">
            <a:avLst/>
          </a:prstGeom>
          <a:effectLst>
            <a:outerShdw blurRad="50800" dist="50800" dir="5400000" algn="ctr" rotWithShape="0">
              <a:schemeClr val="tx1"/>
            </a:outerShdw>
          </a:effectLst>
        </p:spPr>
      </p:pic>
      <p:sp>
        <p:nvSpPr>
          <p:cNvPr id="21509" name="ZoneText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27F74E9-B027-2F69-D3E4-A2310DAF2A6A}"/>
              </a:ext>
            </a:extLst>
          </p:cNvPr>
          <p:cNvSpPr txBox="1">
            <a:spLocks noChangeArrowheads="1"/>
          </p:cNvSpPr>
          <p:nvPr/>
        </p:nvSpPr>
        <p:spPr bwMode="auto">
          <a:xfrm>
            <a:off x="6006705" y="1647825"/>
            <a:ext cx="2185988" cy="9239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chemeClr val="accent6">
                    <a:lumMod val="50000"/>
                  </a:schemeClr>
                </a:solidFill>
                <a:latin typeface="Calisto MT" panose="02040603050505030304" pitchFamily="18" charset="0"/>
              </a:rPr>
              <a:t>Le panier moyen </a:t>
            </a:r>
          </a:p>
          <a:p>
            <a:pPr eaLnBrk="1" hangingPunct="1"/>
            <a:r>
              <a:rPr lang="fr-FR" altLang="fr-FR" dirty="0">
                <a:solidFill>
                  <a:schemeClr val="accent6">
                    <a:lumMod val="50000"/>
                  </a:schemeClr>
                </a:solidFill>
                <a:latin typeface="Calisto MT" panose="02040603050505030304" pitchFamily="18" charset="0"/>
              </a:rPr>
              <a:t>est 30 % moins cher </a:t>
            </a:r>
          </a:p>
          <a:p>
            <a:pPr eaLnBrk="1" hangingPunct="1"/>
            <a:r>
              <a:rPr lang="fr-FR" altLang="fr-FR" dirty="0">
                <a:solidFill>
                  <a:schemeClr val="accent6">
                    <a:lumMod val="50000"/>
                  </a:schemeClr>
                </a:solidFill>
                <a:latin typeface="Calisto MT" panose="02040603050505030304" pitchFamily="18" charset="0"/>
              </a:rPr>
              <a:t>en Espagne</a:t>
            </a:r>
          </a:p>
        </p:txBody>
      </p:sp>
      <p:sp>
        <p:nvSpPr>
          <p:cNvPr id="21511" name="ZoneText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B60934D-8BA0-6E69-535F-F590DBA9B0A0}"/>
              </a:ext>
            </a:extLst>
          </p:cNvPr>
          <p:cNvSpPr txBox="1">
            <a:spLocks noChangeArrowheads="1"/>
          </p:cNvSpPr>
          <p:nvPr/>
        </p:nvSpPr>
        <p:spPr bwMode="auto">
          <a:xfrm>
            <a:off x="6006705" y="3392182"/>
            <a:ext cx="2725738" cy="12001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chemeClr val="accent6">
                    <a:lumMod val="50000"/>
                  </a:schemeClr>
                </a:solidFill>
                <a:latin typeface="Bell MT" panose="02020503060305020303" pitchFamily="18" charset="0"/>
              </a:rPr>
              <a:t>Le coût de la main d’œuvre</a:t>
            </a:r>
          </a:p>
          <a:p>
            <a:pPr eaLnBrk="1" hangingPunct="1"/>
            <a:r>
              <a:rPr lang="fr-FR" altLang="fr-FR" dirty="0">
                <a:solidFill>
                  <a:schemeClr val="accent6">
                    <a:lumMod val="50000"/>
                  </a:schemeClr>
                </a:solidFill>
                <a:latin typeface="Bell MT" panose="02020503060305020303" pitchFamily="18" charset="0"/>
              </a:rPr>
              <a:t>Est 20 % moins cher </a:t>
            </a:r>
          </a:p>
          <a:p>
            <a:pPr eaLnBrk="1" hangingPunct="1"/>
            <a:r>
              <a:rPr lang="fr-FR" altLang="fr-FR" dirty="0">
                <a:solidFill>
                  <a:schemeClr val="accent6">
                    <a:lumMod val="50000"/>
                  </a:schemeClr>
                </a:solidFill>
                <a:latin typeface="Bell MT" panose="02020503060305020303" pitchFamily="18" charset="0"/>
              </a:rPr>
              <a:t>en Espagne</a:t>
            </a:r>
          </a:p>
          <a:p>
            <a:pPr eaLnBrk="1" hangingPunct="1"/>
            <a:endParaRPr lang="fr-FR" altLang="fr-FR" dirty="0">
              <a:latin typeface="Bell MT" panose="02020503060305020303" pitchFamily="18" charset="0"/>
            </a:endParaRPr>
          </a:p>
        </p:txBody>
      </p:sp>
      <p:pic>
        <p:nvPicPr>
          <p:cNvPr id="21512" name="Picture 2" descr="Prestations de services-Main d'oeuvre - Solutions Tech Prod - matériel  événementiel sur Bordeaux, Gironde, Aquitaine">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097D22E-F964-BF83-A898-1E8019D1B8E7}"/>
              </a:ext>
            </a:extLst>
          </p:cNvPr>
          <p:cNvPicPr>
            <a:picLocks noChangeAspect="1" noChangeArrowheads="1"/>
          </p:cNvPicPr>
          <p:nvPr/>
        </p:nvPicPr>
        <p:blipFill>
          <a:blip r:embed="rId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t="18073" b="17644"/>
          <a:stretch>
            <a:fillRect/>
          </a:stretch>
        </p:blipFill>
        <p:spPr bwMode="auto">
          <a:xfrm>
            <a:off x="703050" y="3635384"/>
            <a:ext cx="1284393" cy="103092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 name="Imag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8E91AA2-2AA9-18C5-4F9A-0C27B14EAC4E}"/>
              </a:ext>
            </a:extLst>
          </p:cNvPr>
          <p:cNvPicPr>
            <a:picLocks noChangeAspect="1"/>
          </p:cNvPicPr>
          <p:nvPr/>
        </p:nvPicPr>
        <p:blipFill>
          <a:blip r:embed="rId4"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3375339" y="1433022"/>
            <a:ext cx="1367917" cy="1363476"/>
          </a:xfrm>
          <a:prstGeom prst="rect">
            <a:avLst/>
          </a:prstGeom>
        </p:spPr>
      </p:pic>
      <p:pic>
        <p:nvPicPr>
          <p:cNvPr id="5" name="Graphique 4" descr="Euro">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4C32626-05E6-BB18-4D2B-ABB1AB414601}"/>
              </a:ext>
            </a:extLst>
          </p:cNvPr>
          <p:cNvPicPr>
            <a:picLocks noChangeAspect="1"/>
          </p:cNvPicPr>
          <p:nvPr/>
        </p:nvPicPr>
        <p:blipFill>
          <a:blip r:embed="rId5">
            <a:extLst>
              <a:ext uri="{96DAC541-7B7A-43D3-8B79-37D633B846F1}">
                <asvg:svgBlip xmlns="" xmlns:a="http://schemas.openxmlformats.org/drawingml/2006/main" xmlns:r="http://schemas.openxmlformats.org/officeDocument/2006/relationships" xmlns:p="http://schemas.openxmlformats.org/presentationml/2006/main" xmlns:asvg="http://schemas.microsoft.com/office/drawing/2016/SVG/main" xmlns:mv="urn:schemas-microsoft-com:mac:vml" xmlns:mc="http://schemas.openxmlformats.org/markup-compatibility/2006" r:embed="rId6"/>
              </a:ext>
            </a:extLst>
          </a:blip>
          <a:stretch>
            <a:fillRect/>
          </a:stretch>
        </p:blipFill>
        <p:spPr>
          <a:xfrm>
            <a:off x="991856" y="2763641"/>
            <a:ext cx="720080" cy="720080"/>
          </a:xfrm>
          <a:prstGeom prst="rect">
            <a:avLst/>
          </a:prstGeom>
        </p:spPr>
      </p:pic>
      <p:pic>
        <p:nvPicPr>
          <p:cNvPr id="6" name="Imag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D38B7A5-861A-E720-7BBE-E53E07979767}"/>
              </a:ext>
            </a:extLst>
          </p:cNvPr>
          <p:cNvPicPr>
            <a:picLocks noChangeAspect="1"/>
          </p:cNvPicPr>
          <p:nvPr/>
        </p:nvPicPr>
        <p:blipFill>
          <a:blip r:embed="rId7"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3717145" y="2796498"/>
            <a:ext cx="593455" cy="593455"/>
          </a:xfrm>
          <a:prstGeom prst="rect">
            <a:avLst/>
          </a:prstGeom>
        </p:spPr>
      </p:pic>
      <p:pic>
        <p:nvPicPr>
          <p:cNvPr id="11" name="Imag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9DAC2F5-3673-071B-E9CA-FD3F150DEC88}"/>
              </a:ext>
            </a:extLst>
          </p:cNvPr>
          <p:cNvPicPr>
            <a:picLocks noChangeAspect="1"/>
          </p:cNvPicPr>
          <p:nvPr/>
        </p:nvPicPr>
        <p:blipFill rotWithShape="1">
          <a:blip r:embed="rId8"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a:xfrm>
            <a:off x="3445848" y="397331"/>
            <a:ext cx="1226898" cy="817932"/>
          </a:xfrm>
          <a:prstGeom prst="rect">
            <a:avLst/>
          </a:prstGeom>
        </p:spPr>
      </p:pic>
      <p:pic>
        <p:nvPicPr>
          <p:cNvPr id="14" name="Image 1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FA491B9-D745-AA7D-C6E0-7D1DADEE6B87}"/>
              </a:ext>
            </a:extLst>
          </p:cNvPr>
          <p:cNvPicPr>
            <a:picLocks noChangeAspect="1"/>
          </p:cNvPicPr>
          <p:nvPr/>
        </p:nvPicPr>
        <p:blipFill>
          <a:blip r:embed="rId9"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3519462" y="3860796"/>
            <a:ext cx="988822" cy="793500"/>
          </a:xfrm>
          <a:prstGeom prst="rect">
            <a:avLst/>
          </a:prstGeom>
        </p:spPr>
      </p:pic>
      <p:pic>
        <p:nvPicPr>
          <p:cNvPr id="9" name="Imag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8258173-C47E-B0F4-BF5D-CA694B2ECE5D}"/>
              </a:ext>
            </a:extLst>
          </p:cNvPr>
          <p:cNvPicPr>
            <a:picLocks noChangeAspect="1"/>
          </p:cNvPicPr>
          <p:nvPr/>
        </p:nvPicPr>
        <p:blipFill>
          <a:blip r:embed="rId10"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892673" y="402638"/>
            <a:ext cx="1233783" cy="8126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B9B02F6-61F0-58B9-3399-8F2E75E3E9D2}"/>
              </a:ext>
            </a:extLst>
          </p:cNvPr>
          <p:cNvSpPr>
            <a:spLocks noGrp="1"/>
          </p:cNvSpPr>
          <p:nvPr>
            <p:ph type="sldNum" sz="quarter" idx="12"/>
          </p:nvPr>
        </p:nvSpPr>
        <p:spPr/>
        <p:txBody>
          <a:bodyPr/>
          <a:lstStyle/>
          <a:p>
            <a:pPr>
              <a:defRPr/>
            </a:pPr>
            <a:fld id="{8751C534-3AF4-4637-A7A1-4680EDD8290E}" type="slidenum">
              <a:rPr lang="fr-FR" altLang="fr-FR"/>
              <a:pPr>
                <a:defRPr/>
              </a:pPr>
              <a:t>21</a:t>
            </a:fld>
            <a:endParaRPr lang="fr-FR" altLang="fr-FR"/>
          </a:p>
        </p:txBody>
      </p:sp>
      <p:pic>
        <p:nvPicPr>
          <p:cNvPr id="22531" name="Imag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8EADC97-220B-2FD3-D438-71CD026BC910}"/>
              </a:ext>
            </a:extLst>
          </p:cNvPr>
          <p:cNvPicPr>
            <a:picLocks noChangeAspect="1" noChangeArrowheads="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l="-529" t="-855" r="-529" b="-855"/>
          <a:stretch/>
        </p:blipFill>
        <p:spPr bwMode="auto">
          <a:xfrm>
            <a:off x="-46800" y="-46273"/>
            <a:ext cx="9240652" cy="523604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75000"/>
          </a:schemeClr>
        </a:solidFill>
        <a:effectLst/>
      </p:bgPr>
    </p:bg>
    <p:spTree>
      <p:nvGrpSpPr>
        <p:cNvPr id="1" name=""/>
        <p:cNvGrpSpPr/>
        <p:nvPr/>
      </p:nvGrpSpPr>
      <p:grpSpPr>
        <a:xfrm>
          <a:off x="0" y="0"/>
          <a:ext cx="0" cy="0"/>
          <a:chOff x="0" y="0"/>
          <a:chExt cx="0" cy="0"/>
        </a:xfrm>
      </p:grpSpPr>
      <p:pic>
        <p:nvPicPr>
          <p:cNvPr id="6" name="Espace réservé du contenu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ACBBE28-BDDD-CAE9-ECBC-52761FE50686}"/>
              </a:ext>
            </a:extLst>
          </p:cNvPr>
          <p:cNvPicPr>
            <a:picLocks noGrp="1" noChangeAspect="1"/>
          </p:cNvPicPr>
          <p:nvPr>
            <p:ph idx="1"/>
          </p:nvPr>
        </p:nvPicPr>
        <p:blipFill rotWithShape="1">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l="124" r="13767" b="-88"/>
          <a:stretch/>
        </p:blipFill>
        <p:spPr>
          <a:xfrm>
            <a:off x="-1" y="-2250"/>
            <a:ext cx="9144000" cy="5148000"/>
          </a:xfrm>
        </p:spPr>
      </p:pic>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9B3E142-3170-1B01-865E-FC36EEDF6918}"/>
              </a:ext>
            </a:extLst>
          </p:cNvPr>
          <p:cNvSpPr>
            <a:spLocks noGrp="1"/>
          </p:cNvSpPr>
          <p:nvPr>
            <p:ph type="sldNum" sz="quarter" idx="12"/>
          </p:nvPr>
        </p:nvSpPr>
        <p:spPr/>
        <p:txBody>
          <a:bodyPr/>
          <a:lstStyle/>
          <a:p>
            <a:pPr>
              <a:defRPr/>
            </a:pPr>
            <a:fld id="{5C3C0A27-5F24-477D-9CEF-72640A96B19F}" type="slidenum">
              <a:rPr lang="fr-FR" altLang="fr-FR" smtClean="0"/>
              <a:pPr>
                <a:defRPr/>
              </a:pPr>
              <a:t>22</a:t>
            </a:fld>
            <a:endParaRPr lang="fr-FR" alt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8309019"/>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74001">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63C265F-9D51-D377-2BF6-053D481B25FB}"/>
              </a:ext>
            </a:extLst>
          </p:cNvPr>
          <p:cNvSpPr>
            <a:spLocks noGrp="1"/>
          </p:cNvSpPr>
          <p:nvPr>
            <p:ph type="title"/>
          </p:nvPr>
        </p:nvSpPr>
        <p:spPr>
          <a:xfrm>
            <a:off x="395536" y="1275606"/>
            <a:ext cx="5404098" cy="2088232"/>
          </a:xfrm>
        </p:spPr>
        <p:txBody>
          <a:bodyPr/>
          <a:lstStyle/>
          <a:p>
            <a:pPr algn="ctr"/>
            <a:r>
              <a:rPr lang="fr-FR" sz="5400" b="1" dirty="0">
                <a:solidFill>
                  <a:schemeClr val="bg1"/>
                </a:solidFill>
                <a:latin typeface="Bell MT" panose="02020503060305020303" pitchFamily="18" charset="0"/>
              </a:rPr>
              <a:t>Les principes</a:t>
            </a:r>
            <a:endParaRPr lang="fr-FR" sz="5400" dirty="0">
              <a:solidFill>
                <a:schemeClr val="bg1"/>
              </a:solidFill>
              <a:latin typeface="Bell MT" panose="02020503060305020303" pitchFamily="18" charset="0"/>
            </a:endParaRPr>
          </a:p>
        </p:txBody>
      </p:sp>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5C7014C-6AF3-9074-C6DC-160C38512C3D}"/>
              </a:ext>
            </a:extLst>
          </p:cNvPr>
          <p:cNvSpPr>
            <a:spLocks noGrp="1"/>
          </p:cNvSpPr>
          <p:nvPr>
            <p:ph type="sldNum" sz="quarter" idx="12"/>
          </p:nvPr>
        </p:nvSpPr>
        <p:spPr/>
        <p:txBody>
          <a:bodyPr/>
          <a:lstStyle/>
          <a:p>
            <a:pPr>
              <a:defRPr/>
            </a:pPr>
            <a:fld id="{5C3C0A27-5F24-477D-9CEF-72640A96B19F}" type="slidenum">
              <a:rPr lang="fr-FR" altLang="fr-FR" smtClean="0"/>
              <a:pPr>
                <a:defRPr/>
              </a:pPr>
              <a:t>23</a:t>
            </a:fld>
            <a:endParaRPr lang="fr-FR" altLang="fr-FR"/>
          </a:p>
        </p:txBody>
      </p:sp>
      <p:sp>
        <p:nvSpPr>
          <p:cNvPr id="7" name="ZoneTex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9D70E5B-84E1-26FE-3315-2E1A2159CEA8}"/>
              </a:ext>
            </a:extLst>
          </p:cNvPr>
          <p:cNvSpPr txBox="1"/>
          <p:nvPr/>
        </p:nvSpPr>
        <p:spPr>
          <a:xfrm>
            <a:off x="2202954" y="339502"/>
            <a:ext cx="4738092" cy="646331"/>
          </a:xfrm>
          <a:prstGeom prst="rect">
            <a:avLst/>
          </a:prstGeom>
          <a:noFill/>
        </p:spPr>
        <p:txBody>
          <a:bodyPr wrap="none" rtlCol="0">
            <a:spAutoFit/>
          </a:bodyPr>
          <a:lstStyle/>
          <a:p>
            <a:r>
              <a:rPr lang="fr-FR" sz="3600" b="1" dirty="0">
                <a:solidFill>
                  <a:schemeClr val="bg1"/>
                </a:solidFill>
                <a:latin typeface="Bell MT" panose="02020503060305020303" pitchFamily="18" charset="0"/>
              </a:rPr>
              <a:t>Législation applicable </a:t>
            </a:r>
          </a:p>
        </p:txBody>
      </p:sp>
      <p:pic>
        <p:nvPicPr>
          <p:cNvPr id="3" name="Imag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0F63B8E-E628-7417-B45A-9DB20957D1AF}"/>
              </a:ext>
            </a:extLst>
          </p:cNvPr>
          <p:cNvPicPr>
            <a:picLocks noChangeAspect="1"/>
          </p:cNvPicPr>
          <p:nvPr/>
        </p:nvPicPr>
        <p:blipFill>
          <a:blip r:embed="rId2"/>
          <a:stretch>
            <a:fillRect/>
          </a:stretch>
        </p:blipFill>
        <p:spPr>
          <a:xfrm>
            <a:off x="5220072" y="2715766"/>
            <a:ext cx="3276500" cy="1919093"/>
          </a:xfrm>
          <a:prstGeom prst="rect">
            <a:avLst/>
          </a:prstGeom>
          <a:effectLst>
            <a:softEdge rad="241300"/>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7726193"/>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74001">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63C265F-9D51-D377-2BF6-053D481B25FB}"/>
              </a:ext>
            </a:extLst>
          </p:cNvPr>
          <p:cNvSpPr>
            <a:spLocks noGrp="1"/>
          </p:cNvSpPr>
          <p:nvPr>
            <p:ph type="title"/>
          </p:nvPr>
        </p:nvSpPr>
        <p:spPr>
          <a:xfrm>
            <a:off x="467544" y="1059582"/>
            <a:ext cx="7886700" cy="2088232"/>
          </a:xfrm>
        </p:spPr>
        <p:txBody>
          <a:bodyPr/>
          <a:lstStyle/>
          <a:p>
            <a:pPr algn="ctr"/>
            <a:r>
              <a:rPr lang="fr-FR" sz="2800" b="1" dirty="0">
                <a:solidFill>
                  <a:schemeClr val="bg1"/>
                </a:solidFill>
                <a:latin typeface="Bell MT" panose="02020503060305020303" pitchFamily="18" charset="0"/>
              </a:rPr>
              <a:t>Droit du travail</a:t>
            </a:r>
            <a:br>
              <a:rPr lang="fr-FR" sz="2800" b="1" dirty="0">
                <a:solidFill>
                  <a:schemeClr val="bg1"/>
                </a:solidFill>
                <a:latin typeface="Bell MT" panose="02020503060305020303" pitchFamily="18" charset="0"/>
              </a:rPr>
            </a:br>
            <a:r>
              <a:rPr lang="fr-FR" sz="2800" b="1" dirty="0">
                <a:solidFill>
                  <a:schemeClr val="bg1"/>
                </a:solidFill>
                <a:latin typeface="Bell MT" panose="02020503060305020303" pitchFamily="18" charset="0"/>
              </a:rPr>
              <a:t/>
            </a:r>
            <a:br>
              <a:rPr lang="fr-FR" sz="2800" b="1" dirty="0">
                <a:solidFill>
                  <a:schemeClr val="bg1"/>
                </a:solidFill>
                <a:latin typeface="Bell MT" panose="02020503060305020303" pitchFamily="18" charset="0"/>
              </a:rPr>
            </a:br>
            <a:r>
              <a:rPr lang="fr-FR" sz="2400" dirty="0">
                <a:solidFill>
                  <a:schemeClr val="bg1"/>
                </a:solidFill>
                <a:latin typeface="Bell MT" panose="02020503060305020303" pitchFamily="18" charset="0"/>
              </a:rPr>
              <a:t>Droit du </a:t>
            </a:r>
            <a:r>
              <a:rPr lang="fr-FR" sz="2400" b="1" dirty="0">
                <a:solidFill>
                  <a:schemeClr val="bg1"/>
                </a:solidFill>
                <a:latin typeface="Bell MT" panose="02020503060305020303" pitchFamily="18" charset="0"/>
              </a:rPr>
              <a:t>lieu d'exécution </a:t>
            </a:r>
            <a:br>
              <a:rPr lang="fr-FR" sz="2400" b="1" dirty="0">
                <a:solidFill>
                  <a:schemeClr val="bg1"/>
                </a:solidFill>
                <a:latin typeface="Bell MT" panose="02020503060305020303" pitchFamily="18" charset="0"/>
              </a:rPr>
            </a:br>
            <a:r>
              <a:rPr lang="fr-FR" sz="2400" dirty="0">
                <a:solidFill>
                  <a:schemeClr val="bg1"/>
                </a:solidFill>
                <a:latin typeface="Bell MT" panose="02020503060305020303" pitchFamily="18" charset="0"/>
              </a:rPr>
              <a:t>du contrat (de la signature du contrat au licenciement)</a:t>
            </a:r>
          </a:p>
        </p:txBody>
      </p:sp>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5C7014C-6AF3-9074-C6DC-160C38512C3D}"/>
              </a:ext>
            </a:extLst>
          </p:cNvPr>
          <p:cNvSpPr>
            <a:spLocks noGrp="1"/>
          </p:cNvSpPr>
          <p:nvPr>
            <p:ph type="sldNum" sz="quarter" idx="12"/>
          </p:nvPr>
        </p:nvSpPr>
        <p:spPr/>
        <p:txBody>
          <a:bodyPr/>
          <a:lstStyle/>
          <a:p>
            <a:pPr>
              <a:defRPr/>
            </a:pPr>
            <a:fld id="{5C3C0A27-5F24-477D-9CEF-72640A96B19F}" type="slidenum">
              <a:rPr lang="fr-FR" altLang="fr-FR" smtClean="0"/>
              <a:pPr>
                <a:defRPr/>
              </a:pPr>
              <a:t>24</a:t>
            </a:fld>
            <a:endParaRPr lang="fr-FR" altLang="fr-FR"/>
          </a:p>
        </p:txBody>
      </p:sp>
      <p:sp>
        <p:nvSpPr>
          <p:cNvPr id="7" name="ZoneTex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9D70E5B-84E1-26FE-3315-2E1A2159CEA8}"/>
              </a:ext>
            </a:extLst>
          </p:cNvPr>
          <p:cNvSpPr txBox="1"/>
          <p:nvPr/>
        </p:nvSpPr>
        <p:spPr>
          <a:xfrm>
            <a:off x="2202954" y="339502"/>
            <a:ext cx="4738092" cy="646331"/>
          </a:xfrm>
          <a:prstGeom prst="rect">
            <a:avLst/>
          </a:prstGeom>
          <a:noFill/>
        </p:spPr>
        <p:txBody>
          <a:bodyPr wrap="none" rtlCol="0">
            <a:spAutoFit/>
          </a:bodyPr>
          <a:lstStyle/>
          <a:p>
            <a:r>
              <a:rPr lang="fr-FR" sz="3600" b="1" dirty="0">
                <a:solidFill>
                  <a:schemeClr val="bg1"/>
                </a:solidFill>
                <a:latin typeface="Bell MT" panose="02020503060305020303" pitchFamily="18" charset="0"/>
              </a:rPr>
              <a:t>Législation applicable </a:t>
            </a:r>
          </a:p>
        </p:txBody>
      </p:sp>
      <p:sp>
        <p:nvSpPr>
          <p:cNvPr id="9" name="ZoneText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B495839-3F4C-5C16-09EB-C1952AC4F857}"/>
              </a:ext>
            </a:extLst>
          </p:cNvPr>
          <p:cNvSpPr txBox="1"/>
          <p:nvPr/>
        </p:nvSpPr>
        <p:spPr>
          <a:xfrm>
            <a:off x="611560" y="3435846"/>
            <a:ext cx="3154518" cy="923330"/>
          </a:xfrm>
          <a:prstGeom prst="rect">
            <a:avLst/>
          </a:prstGeom>
          <a:noFill/>
        </p:spPr>
        <p:txBody>
          <a:bodyPr wrap="none" rtlCol="0">
            <a:spAutoFit/>
          </a:bodyPr>
          <a:lstStyle/>
          <a:p>
            <a:r>
              <a:rPr lang="fr-FR" dirty="0">
                <a:solidFill>
                  <a:schemeClr val="accent6">
                    <a:lumMod val="50000"/>
                  </a:schemeClr>
                </a:solidFill>
              </a:rPr>
              <a:t>Salaires minimums</a:t>
            </a:r>
          </a:p>
          <a:p>
            <a:r>
              <a:rPr lang="fr-FR" dirty="0">
                <a:solidFill>
                  <a:schemeClr val="accent6">
                    <a:lumMod val="50000"/>
                  </a:schemeClr>
                </a:solidFill>
              </a:rPr>
              <a:t>- France : 1 747,20 euros brut</a:t>
            </a:r>
          </a:p>
          <a:p>
            <a:r>
              <a:rPr lang="fr-FR" dirty="0">
                <a:solidFill>
                  <a:schemeClr val="accent6">
                    <a:lumMod val="50000"/>
                  </a:schemeClr>
                </a:solidFill>
              </a:rPr>
              <a:t>- Espagne : 1 260,00 euros brut </a:t>
            </a:r>
          </a:p>
        </p:txBody>
      </p:sp>
      <p:sp>
        <p:nvSpPr>
          <p:cNvPr id="10" name="ZoneText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91BCE-D32C-FE00-0170-CE3D4DE900B6}"/>
              </a:ext>
            </a:extLst>
          </p:cNvPr>
          <p:cNvSpPr txBox="1"/>
          <p:nvPr/>
        </p:nvSpPr>
        <p:spPr>
          <a:xfrm>
            <a:off x="5436096" y="3435846"/>
            <a:ext cx="3315908" cy="923330"/>
          </a:xfrm>
          <a:prstGeom prst="rect">
            <a:avLst/>
          </a:prstGeom>
          <a:noFill/>
        </p:spPr>
        <p:txBody>
          <a:bodyPr wrap="none" rtlCol="0">
            <a:spAutoFit/>
          </a:bodyPr>
          <a:lstStyle/>
          <a:p>
            <a:r>
              <a:rPr lang="fr-FR" dirty="0">
                <a:solidFill>
                  <a:schemeClr val="accent6">
                    <a:lumMod val="50000"/>
                  </a:schemeClr>
                </a:solidFill>
              </a:rPr>
              <a:t>Heures travaillées  </a:t>
            </a:r>
          </a:p>
          <a:p>
            <a:pPr marL="285750" indent="-285750">
              <a:buFontTx/>
              <a:buChar char="-"/>
            </a:pPr>
            <a:r>
              <a:rPr lang="fr-FR" dirty="0">
                <a:solidFill>
                  <a:schemeClr val="accent6">
                    <a:lumMod val="50000"/>
                  </a:schemeClr>
                </a:solidFill>
              </a:rPr>
              <a:t>France : 35 heures/semaine</a:t>
            </a:r>
          </a:p>
          <a:p>
            <a:pPr marL="285750" indent="-285750">
              <a:buFontTx/>
              <a:buChar char="-"/>
            </a:pPr>
            <a:r>
              <a:rPr lang="fr-FR" dirty="0">
                <a:solidFill>
                  <a:schemeClr val="accent6">
                    <a:lumMod val="50000"/>
                  </a:schemeClr>
                </a:solidFill>
              </a:rPr>
              <a:t>Espagne : 40 heures/semaine</a:t>
            </a:r>
          </a:p>
        </p:txBody>
      </p:sp>
      <p:pic>
        <p:nvPicPr>
          <p:cNvPr id="11" name="Graphique 10" descr="Euro">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6652C0D-5A27-AFCF-C7C4-A3515A528985}"/>
              </a:ext>
            </a:extLst>
          </p:cNvPr>
          <p:cNvPicPr>
            <a:picLocks noChangeAspect="1"/>
          </p:cNvPicPr>
          <p:nvPr/>
        </p:nvPicPr>
        <p:blipFill>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 uri="{96DAC541-7B7A-43D3-8B79-37D633B846F1}">
                <asvg:svgBlip xmlns="" xmlns:a="http://schemas.openxmlformats.org/drawingml/2006/main" xmlns:r="http://schemas.openxmlformats.org/officeDocument/2006/relationships" xmlns:p="http://schemas.openxmlformats.org/presentationml/2006/main" xmlns:asvg="http://schemas.microsoft.com/office/drawing/2016/SVG/main" xmlns:mv="urn:schemas-microsoft-com:mac:vml" xmlns:mc="http://schemas.openxmlformats.org/markup-compatibility/2006" r:embed="rId3"/>
              </a:ext>
            </a:extLst>
          </a:blip>
          <a:stretch>
            <a:fillRect/>
          </a:stretch>
        </p:blipFill>
        <p:spPr>
          <a:xfrm>
            <a:off x="333106" y="3233129"/>
            <a:ext cx="278454" cy="278454"/>
          </a:xfrm>
          <a:prstGeom prst="rect">
            <a:avLst/>
          </a:prstGeom>
        </p:spPr>
      </p:pic>
      <p:pic>
        <p:nvPicPr>
          <p:cNvPr id="13" name="Graphique 12" descr="Horloge">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574A9E5-1920-BEC7-3DD3-157B71276D60}"/>
              </a:ext>
            </a:extLst>
          </p:cNvPr>
          <p:cNvPicPr>
            <a:picLocks noChangeAspect="1"/>
          </p:cNvPicPr>
          <p:nvPr/>
        </p:nvPicPr>
        <p:blipFill>
          <a:blip r:embed="rId4"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 uri="{96DAC541-7B7A-43D3-8B79-37D633B846F1}">
                <asvg:svgBlip xmlns="" xmlns:a="http://schemas.openxmlformats.org/drawingml/2006/main" xmlns:r="http://schemas.openxmlformats.org/officeDocument/2006/relationships" xmlns:p="http://schemas.openxmlformats.org/presentationml/2006/main" xmlns:asvg="http://schemas.microsoft.com/office/drawing/2016/SVG/main" xmlns:mv="urn:schemas-microsoft-com:mac:vml" xmlns:mc="http://schemas.openxmlformats.org/markup-compatibility/2006" r:embed="rId5"/>
              </a:ext>
            </a:extLst>
          </a:blip>
          <a:stretch>
            <a:fillRect/>
          </a:stretch>
        </p:blipFill>
        <p:spPr>
          <a:xfrm>
            <a:off x="5148064" y="3116348"/>
            <a:ext cx="395235" cy="39523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7410639"/>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74001">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2FB630A-D867-5EB1-4466-4BD30228008F}"/>
              </a:ext>
            </a:extLst>
          </p:cNvPr>
          <p:cNvSpPr>
            <a:spLocks noGrp="1"/>
          </p:cNvSpPr>
          <p:nvPr>
            <p:ph type="sldNum" sz="quarter" idx="12"/>
          </p:nvPr>
        </p:nvSpPr>
        <p:spPr/>
        <p:txBody>
          <a:bodyPr/>
          <a:lstStyle/>
          <a:p>
            <a:pPr>
              <a:defRPr/>
            </a:pPr>
            <a:fld id="{5C3C0A27-5F24-477D-9CEF-72640A96B19F}" type="slidenum">
              <a:rPr lang="fr-FR" altLang="fr-FR" smtClean="0"/>
              <a:pPr>
                <a:defRPr/>
              </a:pPr>
              <a:t>25</a:t>
            </a:fld>
            <a:endParaRPr lang="fr-FR" altLang="fr-FR"/>
          </a:p>
        </p:txBody>
      </p:sp>
      <p:sp>
        <p:nvSpPr>
          <p:cNvPr id="5"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70D31EC-DC3E-66AD-A539-69831B54CC65}"/>
              </a:ext>
            </a:extLst>
          </p:cNvPr>
          <p:cNvSpPr txBox="1">
            <a:spLocks/>
          </p:cNvSpPr>
          <p:nvPr/>
        </p:nvSpPr>
        <p:spPr bwMode="auto">
          <a:xfrm>
            <a:off x="683568" y="1355424"/>
            <a:ext cx="7886700" cy="359259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fr-FR" sz="2800" b="1" dirty="0">
                <a:solidFill>
                  <a:schemeClr val="bg1"/>
                </a:solidFill>
                <a:latin typeface="Bell MT" panose="02020503060305020303" pitchFamily="18" charset="0"/>
              </a:rPr>
              <a:t>Sécurité sociale</a:t>
            </a:r>
          </a:p>
          <a:p>
            <a:pPr algn="ctr"/>
            <a:endParaRPr lang="fr-FR" sz="2000" b="1" dirty="0">
              <a:solidFill>
                <a:schemeClr val="bg1"/>
              </a:solidFill>
              <a:latin typeface="Bell MT" panose="02020503060305020303" pitchFamily="18" charset="0"/>
            </a:endParaRPr>
          </a:p>
          <a:p>
            <a:r>
              <a:rPr lang="fr-FR" sz="2000" dirty="0">
                <a:solidFill>
                  <a:schemeClr val="bg1"/>
                </a:solidFill>
                <a:latin typeface="Bell MT" panose="02020503060305020303" pitchFamily="18" charset="0"/>
              </a:rPr>
              <a:t>Principe : </a:t>
            </a:r>
            <a:r>
              <a:rPr lang="fr-FR" sz="2000" b="1" dirty="0">
                <a:solidFill>
                  <a:schemeClr val="bg1"/>
                </a:solidFill>
                <a:latin typeface="Bell MT" panose="02020503060305020303" pitchFamily="18" charset="0"/>
              </a:rPr>
              <a:t>lieu de l’exercice de l’activité </a:t>
            </a:r>
          </a:p>
          <a:p>
            <a:r>
              <a:rPr lang="fr-FR" sz="2000" dirty="0">
                <a:solidFill>
                  <a:schemeClr val="bg1"/>
                </a:solidFill>
                <a:latin typeface="Bell MT" panose="02020503060305020303" pitchFamily="18" charset="0"/>
              </a:rPr>
              <a:t/>
            </a:r>
            <a:br>
              <a:rPr lang="fr-FR" sz="2000" dirty="0">
                <a:solidFill>
                  <a:schemeClr val="bg1"/>
                </a:solidFill>
                <a:latin typeface="Bell MT" panose="02020503060305020303" pitchFamily="18" charset="0"/>
              </a:rPr>
            </a:br>
            <a:r>
              <a:rPr lang="fr-FR" sz="2000" dirty="0">
                <a:solidFill>
                  <a:schemeClr val="bg1"/>
                </a:solidFill>
                <a:latin typeface="Bell MT" panose="02020503060305020303" pitchFamily="18" charset="0"/>
              </a:rPr>
              <a:t>Détachement : lieu du pays d’origine pour max. 24 mois</a:t>
            </a:r>
          </a:p>
          <a:p>
            <a:r>
              <a:rPr lang="fr-FR" sz="2000" dirty="0">
                <a:solidFill>
                  <a:schemeClr val="bg1"/>
                </a:solidFill>
                <a:latin typeface="Bell MT" panose="02020503060305020303" pitchFamily="18" charset="0"/>
              </a:rPr>
              <a:t/>
            </a:r>
            <a:br>
              <a:rPr lang="fr-FR" sz="2000" dirty="0">
                <a:solidFill>
                  <a:schemeClr val="bg1"/>
                </a:solidFill>
                <a:latin typeface="Bell MT" panose="02020503060305020303" pitchFamily="18" charset="0"/>
              </a:rPr>
            </a:br>
            <a:r>
              <a:rPr lang="fr-FR" sz="2000" b="1" dirty="0">
                <a:solidFill>
                  <a:schemeClr val="bg1"/>
                </a:solidFill>
                <a:latin typeface="Bell MT" panose="02020503060305020303" pitchFamily="18" charset="0"/>
              </a:rPr>
              <a:t>Si activité dans deux ou plusieurs Etats membres </a:t>
            </a:r>
            <a:r>
              <a:rPr lang="fr-FR" sz="2000" dirty="0">
                <a:solidFill>
                  <a:schemeClr val="bg1"/>
                </a:solidFill>
                <a:latin typeface="Bell MT" panose="02020503060305020303" pitchFamily="18" charset="0"/>
              </a:rPr>
              <a:t>: </a:t>
            </a:r>
            <a:r>
              <a:rPr lang="fr-FR" sz="2000" b="1" dirty="0">
                <a:solidFill>
                  <a:schemeClr val="bg1"/>
                </a:solidFill>
                <a:latin typeface="Bell MT" panose="02020503060305020303" pitchFamily="18" charset="0"/>
              </a:rPr>
              <a:t>lieu de résidence</a:t>
            </a:r>
            <a:r>
              <a:rPr lang="fr-FR" sz="2000" dirty="0">
                <a:solidFill>
                  <a:schemeClr val="bg1"/>
                </a:solidFill>
                <a:latin typeface="Bell MT" panose="02020503060305020303" pitchFamily="18" charset="0"/>
              </a:rPr>
              <a:t>, </a:t>
            </a:r>
            <a:r>
              <a:rPr lang="fr-FR" sz="2000" b="1" dirty="0">
                <a:solidFill>
                  <a:schemeClr val="bg1"/>
                </a:solidFill>
                <a:latin typeface="Bell MT" panose="02020503060305020303" pitchFamily="18" charset="0"/>
              </a:rPr>
              <a:t>si activité substantielle </a:t>
            </a:r>
          </a:p>
          <a:p>
            <a:endParaRPr lang="fr-FR" sz="2000" b="1" dirty="0">
              <a:solidFill>
                <a:schemeClr val="bg1"/>
              </a:solidFill>
              <a:latin typeface="Bell MT" panose="02020503060305020303" pitchFamily="18" charset="0"/>
            </a:endParaRPr>
          </a:p>
          <a:p>
            <a:endParaRPr lang="fr-FR" sz="2000" b="1" dirty="0">
              <a:solidFill>
                <a:schemeClr val="bg1"/>
              </a:solidFill>
              <a:latin typeface="Bell MT" panose="02020503060305020303" pitchFamily="18" charset="0"/>
            </a:endParaRPr>
          </a:p>
          <a:p>
            <a:r>
              <a:rPr lang="fr-FR" sz="2000" dirty="0">
                <a:solidFill>
                  <a:schemeClr val="bg1"/>
                </a:solidFill>
                <a:latin typeface="Bell MT" panose="02020503060305020303" pitchFamily="18" charset="0"/>
              </a:rPr>
              <a:t>Règlement (CE) N° 883/2004 sur la coordination des systèmes de sécurité sociale (articles 11 à 13 « législation applicable »)</a:t>
            </a:r>
            <a:br>
              <a:rPr lang="fr-FR" sz="2000" dirty="0">
                <a:solidFill>
                  <a:schemeClr val="bg1"/>
                </a:solidFill>
                <a:latin typeface="Bell MT" panose="02020503060305020303" pitchFamily="18" charset="0"/>
              </a:rPr>
            </a:br>
            <a:endParaRPr lang="fr-FR" sz="2000" dirty="0">
              <a:solidFill>
                <a:schemeClr val="bg1"/>
              </a:solidFill>
              <a:latin typeface="Bell MT" panose="02020503060305020303" pitchFamily="18" charset="0"/>
            </a:endParaRPr>
          </a:p>
        </p:txBody>
      </p:sp>
      <p:sp>
        <p:nvSpPr>
          <p:cNvPr id="7" name="ZoneTex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F4DAE98-D214-F9A1-7393-4AB1C4B7EEB4}"/>
              </a:ext>
            </a:extLst>
          </p:cNvPr>
          <p:cNvSpPr txBox="1"/>
          <p:nvPr/>
        </p:nvSpPr>
        <p:spPr>
          <a:xfrm>
            <a:off x="2202954" y="339502"/>
            <a:ext cx="4738092" cy="646331"/>
          </a:xfrm>
          <a:prstGeom prst="rect">
            <a:avLst/>
          </a:prstGeom>
          <a:noFill/>
        </p:spPr>
        <p:txBody>
          <a:bodyPr wrap="none" rtlCol="0">
            <a:spAutoFit/>
          </a:bodyPr>
          <a:lstStyle/>
          <a:p>
            <a:r>
              <a:rPr lang="fr-FR" sz="3600" b="1" dirty="0">
                <a:solidFill>
                  <a:schemeClr val="bg1"/>
                </a:solidFill>
                <a:latin typeface="Bell MT" panose="02020503060305020303" pitchFamily="18" charset="0"/>
              </a:rPr>
              <a:t>Législation applicable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9610708"/>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74001">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8EB0769-7EA2-362B-8A58-DA8E40D26062}"/>
              </a:ext>
            </a:extLst>
          </p:cNvPr>
          <p:cNvSpPr>
            <a:spLocks noGrp="1"/>
          </p:cNvSpPr>
          <p:nvPr>
            <p:ph type="sldNum" sz="quarter" idx="12"/>
          </p:nvPr>
        </p:nvSpPr>
        <p:spPr/>
        <p:txBody>
          <a:bodyPr/>
          <a:lstStyle/>
          <a:p>
            <a:pPr>
              <a:defRPr/>
            </a:pPr>
            <a:fld id="{5C3C0A27-5F24-477D-9CEF-72640A96B19F}" type="slidenum">
              <a:rPr lang="fr-FR" altLang="fr-FR" smtClean="0"/>
              <a:pPr>
                <a:defRPr/>
              </a:pPr>
              <a:t>26</a:t>
            </a:fld>
            <a:endParaRPr lang="fr-FR" altLang="fr-FR"/>
          </a:p>
        </p:txBody>
      </p:sp>
      <p:sp>
        <p:nvSpPr>
          <p:cNvPr id="5" name="Zone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650103B-6AA5-312E-A530-3AB2EF3D484A}"/>
              </a:ext>
            </a:extLst>
          </p:cNvPr>
          <p:cNvSpPr txBox="1"/>
          <p:nvPr/>
        </p:nvSpPr>
        <p:spPr>
          <a:xfrm>
            <a:off x="2202954" y="339502"/>
            <a:ext cx="4738092" cy="646331"/>
          </a:xfrm>
          <a:prstGeom prst="rect">
            <a:avLst/>
          </a:prstGeom>
          <a:noFill/>
        </p:spPr>
        <p:txBody>
          <a:bodyPr wrap="none" rtlCol="0">
            <a:spAutoFit/>
          </a:bodyPr>
          <a:lstStyle/>
          <a:p>
            <a:r>
              <a:rPr lang="fr-FR" sz="3600" b="1" dirty="0">
                <a:solidFill>
                  <a:schemeClr val="bg1"/>
                </a:solidFill>
                <a:latin typeface="Bell MT" panose="02020503060305020303" pitchFamily="18" charset="0"/>
              </a:rPr>
              <a:t>Législation applicable </a:t>
            </a:r>
          </a:p>
        </p:txBody>
      </p:sp>
      <p:sp>
        <p:nvSpPr>
          <p:cNvPr id="6" name="ZoneText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F2A6302-AE52-0877-744A-58CB1D91CD5A}"/>
              </a:ext>
            </a:extLst>
          </p:cNvPr>
          <p:cNvSpPr txBox="1"/>
          <p:nvPr/>
        </p:nvSpPr>
        <p:spPr>
          <a:xfrm>
            <a:off x="467544" y="1131590"/>
            <a:ext cx="7898397" cy="3539430"/>
          </a:xfrm>
          <a:prstGeom prst="rect">
            <a:avLst/>
          </a:prstGeom>
          <a:noFill/>
        </p:spPr>
        <p:txBody>
          <a:bodyPr wrap="square" rtlCol="0">
            <a:spAutoFit/>
          </a:bodyPr>
          <a:lstStyle/>
          <a:p>
            <a:pPr algn="ctr"/>
            <a:r>
              <a:rPr lang="fr-FR" sz="2800" b="1" dirty="0">
                <a:solidFill>
                  <a:schemeClr val="bg1"/>
                </a:solidFill>
                <a:latin typeface="Bell MT" panose="02020503060305020303" pitchFamily="18" charset="0"/>
              </a:rPr>
              <a:t>Fiscalité </a:t>
            </a:r>
          </a:p>
          <a:p>
            <a:pPr algn="ctr"/>
            <a:endParaRPr lang="fr-FR" b="1" dirty="0">
              <a:solidFill>
                <a:schemeClr val="bg1"/>
              </a:solidFill>
              <a:latin typeface="Bell MT" panose="02020503060305020303" pitchFamily="18" charset="0"/>
            </a:endParaRPr>
          </a:p>
          <a:p>
            <a:pPr algn="ctr"/>
            <a:r>
              <a:rPr lang="fr-FR" b="1" dirty="0">
                <a:solidFill>
                  <a:schemeClr val="bg1"/>
                </a:solidFill>
                <a:latin typeface="Bell MT" panose="02020503060305020303" pitchFamily="18" charset="0"/>
              </a:rPr>
              <a:t>Régime général </a:t>
            </a:r>
          </a:p>
          <a:p>
            <a:pPr algn="ctr"/>
            <a:endParaRPr lang="fr-FR" sz="1000" b="1" dirty="0">
              <a:solidFill>
                <a:schemeClr val="bg1"/>
              </a:solidFill>
              <a:latin typeface="Bell MT" panose="02020503060305020303" pitchFamily="18" charset="0"/>
            </a:endParaRPr>
          </a:p>
          <a:p>
            <a:r>
              <a:rPr lang="fr-FR" dirty="0">
                <a:solidFill>
                  <a:schemeClr val="bg1"/>
                </a:solidFill>
                <a:latin typeface="Bell MT" panose="02020503060305020303" pitchFamily="18" charset="0"/>
              </a:rPr>
              <a:t>Imposition sur le </a:t>
            </a:r>
            <a:r>
              <a:rPr lang="fr-FR" b="1" dirty="0">
                <a:solidFill>
                  <a:schemeClr val="bg1"/>
                </a:solidFill>
                <a:latin typeface="Bell MT" panose="02020503060305020303" pitchFamily="18" charset="0"/>
              </a:rPr>
              <a:t>lieu d’exercice </a:t>
            </a:r>
            <a:r>
              <a:rPr lang="fr-FR" dirty="0">
                <a:solidFill>
                  <a:schemeClr val="bg1"/>
                </a:solidFill>
                <a:latin typeface="Bell MT" panose="02020503060305020303" pitchFamily="18" charset="0"/>
              </a:rPr>
              <a:t>et neutralisation de la double imposition dans le pays de résidence</a:t>
            </a:r>
          </a:p>
          <a:p>
            <a:r>
              <a:rPr lang="fr-FR" sz="1200" dirty="0">
                <a:solidFill>
                  <a:schemeClr val="bg1"/>
                </a:solidFill>
                <a:latin typeface="Bell MT" panose="02020503060305020303" pitchFamily="18" charset="0"/>
              </a:rPr>
              <a:t>Convention entre la République française et le Royaume d'Espagne en vue d'éviter les doubles impositions et de prévenir l'évasion et la fraude fiscale en matière d'impôts sur le revenu et sur la fortune. (signée à Madrid le 10 octobre 1995) .</a:t>
            </a:r>
          </a:p>
          <a:p>
            <a:pPr algn="ctr"/>
            <a:endParaRPr lang="fr-FR" sz="1200" b="1" dirty="0">
              <a:solidFill>
                <a:schemeClr val="bg1"/>
              </a:solidFill>
              <a:latin typeface="Bell MT" panose="02020503060305020303" pitchFamily="18" charset="0"/>
            </a:endParaRPr>
          </a:p>
          <a:p>
            <a:pPr algn="ctr"/>
            <a:endParaRPr lang="fr-FR" sz="1200" b="1" dirty="0">
              <a:solidFill>
                <a:schemeClr val="bg1"/>
              </a:solidFill>
              <a:latin typeface="Bell MT" panose="02020503060305020303" pitchFamily="18" charset="0"/>
            </a:endParaRPr>
          </a:p>
          <a:p>
            <a:pPr algn="ctr"/>
            <a:r>
              <a:rPr lang="fr-FR" b="1" dirty="0">
                <a:solidFill>
                  <a:schemeClr val="bg1"/>
                </a:solidFill>
                <a:latin typeface="Bell MT" panose="02020503060305020303" pitchFamily="18" charset="0"/>
              </a:rPr>
              <a:t>Régime spécial aux travailleurs frontaliers</a:t>
            </a:r>
          </a:p>
          <a:p>
            <a:pPr algn="ctr"/>
            <a:endParaRPr lang="fr-FR" sz="1000" b="1" dirty="0">
              <a:solidFill>
                <a:schemeClr val="bg1"/>
              </a:solidFill>
              <a:latin typeface="Bell MT" panose="02020503060305020303" pitchFamily="18" charset="0"/>
            </a:endParaRPr>
          </a:p>
          <a:p>
            <a:r>
              <a:rPr lang="fr-FR" dirty="0">
                <a:solidFill>
                  <a:schemeClr val="bg1"/>
                </a:solidFill>
                <a:latin typeface="Bell MT" panose="02020503060305020303" pitchFamily="18" charset="0"/>
              </a:rPr>
              <a:t>Imposition sur le </a:t>
            </a:r>
            <a:r>
              <a:rPr lang="fr-FR" b="1" dirty="0">
                <a:solidFill>
                  <a:schemeClr val="bg1"/>
                </a:solidFill>
                <a:latin typeface="Bell MT" panose="02020503060305020303" pitchFamily="18" charset="0"/>
              </a:rPr>
              <a:t>lieu de résidence </a:t>
            </a:r>
            <a:r>
              <a:rPr lang="fr-FR" dirty="0">
                <a:solidFill>
                  <a:schemeClr val="bg1"/>
                </a:solidFill>
                <a:latin typeface="Bell MT" panose="02020503060305020303" pitchFamily="18" charset="0"/>
              </a:rPr>
              <a:t>si critères réunis</a:t>
            </a:r>
          </a:p>
          <a:p>
            <a:r>
              <a:rPr lang="fr-FR" sz="1200" dirty="0">
                <a:solidFill>
                  <a:schemeClr val="bg1"/>
                </a:solidFill>
                <a:latin typeface="Bell MT" panose="02020503060305020303" pitchFamily="18" charset="0"/>
              </a:rPr>
              <a:t>Liste des communes définie par l'annexe I de l'accord complémentaire relatif aux travailleurs frontaliers, du 25 janvier 1961.</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09002335"/>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74001">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8EB0769-7EA2-362B-8A58-DA8E40D26062}"/>
              </a:ext>
            </a:extLst>
          </p:cNvPr>
          <p:cNvSpPr>
            <a:spLocks noGrp="1"/>
          </p:cNvSpPr>
          <p:nvPr>
            <p:ph type="sldNum" sz="quarter" idx="12"/>
          </p:nvPr>
        </p:nvSpPr>
        <p:spPr/>
        <p:txBody>
          <a:bodyPr/>
          <a:lstStyle/>
          <a:p>
            <a:pPr>
              <a:defRPr/>
            </a:pPr>
            <a:fld id="{5C3C0A27-5F24-477D-9CEF-72640A96B19F}" type="slidenum">
              <a:rPr lang="fr-FR" altLang="fr-FR" smtClean="0"/>
              <a:pPr>
                <a:defRPr/>
              </a:pPr>
              <a:t>27</a:t>
            </a:fld>
            <a:endParaRPr lang="fr-FR" altLang="fr-FR"/>
          </a:p>
        </p:txBody>
      </p:sp>
      <p:sp>
        <p:nvSpPr>
          <p:cNvPr id="5" name="Zone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650103B-6AA5-312E-A530-3AB2EF3D484A}"/>
              </a:ext>
            </a:extLst>
          </p:cNvPr>
          <p:cNvSpPr txBox="1"/>
          <p:nvPr/>
        </p:nvSpPr>
        <p:spPr>
          <a:xfrm>
            <a:off x="2202954" y="339502"/>
            <a:ext cx="4738092" cy="646331"/>
          </a:xfrm>
          <a:prstGeom prst="rect">
            <a:avLst/>
          </a:prstGeom>
          <a:noFill/>
        </p:spPr>
        <p:txBody>
          <a:bodyPr wrap="none" rtlCol="0">
            <a:spAutoFit/>
          </a:bodyPr>
          <a:lstStyle/>
          <a:p>
            <a:r>
              <a:rPr lang="fr-FR" sz="3600" b="1" dirty="0">
                <a:solidFill>
                  <a:schemeClr val="bg1"/>
                </a:solidFill>
                <a:latin typeface="Bell MT" panose="02020503060305020303" pitchFamily="18" charset="0"/>
              </a:rPr>
              <a:t>Législation applicable </a:t>
            </a:r>
          </a:p>
        </p:txBody>
      </p:sp>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50DD3DD-25AD-16B5-7416-9388FF6A0860}"/>
              </a:ext>
            </a:extLst>
          </p:cNvPr>
          <p:cNvSpPr>
            <a:spLocks noGrp="1"/>
          </p:cNvSpPr>
          <p:nvPr>
            <p:ph type="title"/>
          </p:nvPr>
        </p:nvSpPr>
        <p:spPr>
          <a:xfrm>
            <a:off x="395536" y="1419622"/>
            <a:ext cx="6120680" cy="2088232"/>
          </a:xfrm>
        </p:spPr>
        <p:txBody>
          <a:bodyPr/>
          <a:lstStyle/>
          <a:p>
            <a:pPr algn="ctr"/>
            <a:r>
              <a:rPr lang="fr-FR" sz="5400" b="1" dirty="0">
                <a:solidFill>
                  <a:schemeClr val="bg1"/>
                </a:solidFill>
                <a:latin typeface="Bell MT" panose="02020503060305020303" pitchFamily="18" charset="0"/>
              </a:rPr>
              <a:t>Dérogations liées à la crise</a:t>
            </a:r>
            <a:endParaRPr lang="fr-FR" sz="5400" dirty="0">
              <a:solidFill>
                <a:schemeClr val="bg1"/>
              </a:solidFill>
              <a:latin typeface="Bell MT" panose="02020503060305020303" pitchFamily="18" charset="0"/>
            </a:endParaRPr>
          </a:p>
        </p:txBody>
      </p:sp>
      <p:pic>
        <p:nvPicPr>
          <p:cNvPr id="3" name="Imag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B1301DE-C596-1975-3A00-47501C29D66F}"/>
              </a:ext>
            </a:extLst>
          </p:cNvPr>
          <p:cNvPicPr>
            <a:picLocks noChangeAspect="1"/>
          </p:cNvPicPr>
          <p:nvPr/>
        </p:nvPicPr>
        <p:blipFill>
          <a:blip r:embed="rId2"/>
          <a:stretch>
            <a:fillRect/>
          </a:stretch>
        </p:blipFill>
        <p:spPr>
          <a:xfrm>
            <a:off x="5483721" y="2859782"/>
            <a:ext cx="2914650" cy="1571625"/>
          </a:xfrm>
          <a:prstGeom prst="rect">
            <a:avLst/>
          </a:prstGeom>
          <a:effectLst>
            <a:softEdge rad="241300"/>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7082956"/>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74001">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8EB0769-7EA2-362B-8A58-DA8E40D26062}"/>
              </a:ext>
            </a:extLst>
          </p:cNvPr>
          <p:cNvSpPr>
            <a:spLocks noGrp="1"/>
          </p:cNvSpPr>
          <p:nvPr>
            <p:ph type="sldNum" sz="quarter" idx="12"/>
          </p:nvPr>
        </p:nvSpPr>
        <p:spPr/>
        <p:txBody>
          <a:bodyPr/>
          <a:lstStyle/>
          <a:p>
            <a:pPr>
              <a:defRPr/>
            </a:pPr>
            <a:fld id="{5C3C0A27-5F24-477D-9CEF-72640A96B19F}" type="slidenum">
              <a:rPr lang="fr-FR" altLang="fr-FR" smtClean="0"/>
              <a:pPr>
                <a:defRPr/>
              </a:pPr>
              <a:t>28</a:t>
            </a:fld>
            <a:endParaRPr lang="fr-FR" altLang="fr-FR"/>
          </a:p>
        </p:txBody>
      </p:sp>
      <p:sp>
        <p:nvSpPr>
          <p:cNvPr id="5" name="Zone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650103B-6AA5-312E-A530-3AB2EF3D484A}"/>
              </a:ext>
            </a:extLst>
          </p:cNvPr>
          <p:cNvSpPr txBox="1"/>
          <p:nvPr/>
        </p:nvSpPr>
        <p:spPr>
          <a:xfrm>
            <a:off x="2202954" y="339502"/>
            <a:ext cx="4738092" cy="646331"/>
          </a:xfrm>
          <a:prstGeom prst="rect">
            <a:avLst/>
          </a:prstGeom>
          <a:noFill/>
        </p:spPr>
        <p:txBody>
          <a:bodyPr wrap="none" rtlCol="0">
            <a:spAutoFit/>
          </a:bodyPr>
          <a:lstStyle/>
          <a:p>
            <a:r>
              <a:rPr lang="fr-FR" sz="3600" b="1" dirty="0">
                <a:solidFill>
                  <a:schemeClr val="bg1"/>
                </a:solidFill>
                <a:latin typeface="Bell MT" panose="02020503060305020303" pitchFamily="18" charset="0"/>
              </a:rPr>
              <a:t>Législation applicable </a:t>
            </a:r>
          </a:p>
        </p:txBody>
      </p:sp>
      <p:sp>
        <p:nvSpPr>
          <p:cNvPr id="6" name="ZoneText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F2A6302-AE52-0877-744A-58CB1D91CD5A}"/>
              </a:ext>
            </a:extLst>
          </p:cNvPr>
          <p:cNvSpPr txBox="1"/>
          <p:nvPr/>
        </p:nvSpPr>
        <p:spPr>
          <a:xfrm>
            <a:off x="467544" y="1059582"/>
            <a:ext cx="7898397" cy="3631763"/>
          </a:xfrm>
          <a:prstGeom prst="rect">
            <a:avLst/>
          </a:prstGeom>
          <a:noFill/>
        </p:spPr>
        <p:txBody>
          <a:bodyPr wrap="square" rtlCol="0">
            <a:spAutoFit/>
          </a:bodyPr>
          <a:lstStyle/>
          <a:p>
            <a:pPr algn="ctr"/>
            <a:r>
              <a:rPr lang="fr-FR" sz="2800" b="1" dirty="0">
                <a:solidFill>
                  <a:schemeClr val="bg1"/>
                </a:solidFill>
                <a:latin typeface="Bell MT" panose="02020503060305020303" pitchFamily="18" charset="0"/>
              </a:rPr>
              <a:t>Fiscalité </a:t>
            </a:r>
          </a:p>
          <a:p>
            <a:pPr algn="ctr"/>
            <a:endParaRPr lang="fr-FR" b="1" dirty="0">
              <a:solidFill>
                <a:schemeClr val="bg1"/>
              </a:solidFill>
              <a:latin typeface="Bell MT" panose="02020503060305020303" pitchFamily="18" charset="0"/>
            </a:endParaRPr>
          </a:p>
          <a:p>
            <a:pPr algn="ctr"/>
            <a:r>
              <a:rPr lang="fr-FR" b="1" dirty="0">
                <a:solidFill>
                  <a:schemeClr val="bg1"/>
                </a:solidFill>
                <a:latin typeface="Bell MT" panose="02020503060305020303" pitchFamily="18" charset="0"/>
              </a:rPr>
              <a:t>Régime général maintenu : </a:t>
            </a:r>
          </a:p>
          <a:p>
            <a:pPr algn="ctr"/>
            <a:r>
              <a:rPr lang="fr-FR" b="1" dirty="0">
                <a:solidFill>
                  <a:schemeClr val="bg1"/>
                </a:solidFill>
                <a:latin typeface="Bell MT" panose="02020503060305020303" pitchFamily="18" charset="0"/>
              </a:rPr>
              <a:t>pas d’aménagement temporaire spécifique pendant la crise sanitaire</a:t>
            </a:r>
          </a:p>
          <a:p>
            <a:pPr algn="ctr"/>
            <a:endParaRPr lang="fr-FR" b="1" dirty="0">
              <a:solidFill>
                <a:schemeClr val="bg1"/>
              </a:solidFill>
              <a:latin typeface="Bell MT" panose="02020503060305020303" pitchFamily="18" charset="0"/>
            </a:endParaRPr>
          </a:p>
          <a:p>
            <a:pPr algn="ctr"/>
            <a:endParaRPr lang="fr-FR" sz="1000" b="1" dirty="0">
              <a:solidFill>
                <a:schemeClr val="bg1"/>
              </a:solidFill>
              <a:latin typeface="Bell MT" panose="02020503060305020303" pitchFamily="18" charset="0"/>
            </a:endParaRPr>
          </a:p>
          <a:p>
            <a:pPr algn="ctr"/>
            <a:r>
              <a:rPr lang="fr-FR" sz="3200" b="1" dirty="0">
                <a:solidFill>
                  <a:schemeClr val="bg1"/>
                </a:solidFill>
                <a:latin typeface="Bell MT" panose="02020503060305020303" pitchFamily="18" charset="0"/>
              </a:rPr>
              <a:t>Imposition dans l’État de résidence, sans compensation de l’État d’exercice de l’activité </a:t>
            </a:r>
          </a:p>
          <a:p>
            <a:pPr algn="ctr"/>
            <a:endParaRPr lang="fr-FR" sz="1200" b="1" dirty="0">
              <a:solidFill>
                <a:schemeClr val="bg1"/>
              </a:solidFill>
              <a:latin typeface="Bell MT" panose="02020503060305020303" pitchFamily="18" charset="0"/>
            </a:endParaRPr>
          </a:p>
          <a:p>
            <a:pPr algn="ctr"/>
            <a:endParaRPr lang="fr-FR" sz="1200" b="1" dirty="0">
              <a:solidFill>
                <a:schemeClr val="bg1"/>
              </a:solidFill>
              <a:latin typeface="Bell MT" panose="02020503060305020303"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0830137"/>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74001">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8EB0769-7EA2-362B-8A58-DA8E40D26062}"/>
              </a:ext>
            </a:extLst>
          </p:cNvPr>
          <p:cNvSpPr>
            <a:spLocks noGrp="1"/>
          </p:cNvSpPr>
          <p:nvPr>
            <p:ph type="sldNum" sz="quarter" idx="12"/>
          </p:nvPr>
        </p:nvSpPr>
        <p:spPr/>
        <p:txBody>
          <a:bodyPr/>
          <a:lstStyle/>
          <a:p>
            <a:pPr>
              <a:defRPr/>
            </a:pPr>
            <a:fld id="{5C3C0A27-5F24-477D-9CEF-72640A96B19F}" type="slidenum">
              <a:rPr lang="fr-FR" altLang="fr-FR" smtClean="0"/>
              <a:pPr>
                <a:defRPr/>
              </a:pPr>
              <a:t>29</a:t>
            </a:fld>
            <a:endParaRPr lang="fr-FR" altLang="fr-FR"/>
          </a:p>
        </p:txBody>
      </p:sp>
      <p:sp>
        <p:nvSpPr>
          <p:cNvPr id="5" name="Zone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650103B-6AA5-312E-A530-3AB2EF3D484A}"/>
              </a:ext>
            </a:extLst>
          </p:cNvPr>
          <p:cNvSpPr txBox="1"/>
          <p:nvPr/>
        </p:nvSpPr>
        <p:spPr>
          <a:xfrm>
            <a:off x="2202954" y="339502"/>
            <a:ext cx="4738092" cy="646331"/>
          </a:xfrm>
          <a:prstGeom prst="rect">
            <a:avLst/>
          </a:prstGeom>
          <a:noFill/>
        </p:spPr>
        <p:txBody>
          <a:bodyPr wrap="none" rtlCol="0">
            <a:spAutoFit/>
          </a:bodyPr>
          <a:lstStyle/>
          <a:p>
            <a:r>
              <a:rPr lang="fr-FR" sz="3600" b="1" dirty="0">
                <a:solidFill>
                  <a:schemeClr val="bg1"/>
                </a:solidFill>
                <a:latin typeface="Bell MT" panose="02020503060305020303" pitchFamily="18" charset="0"/>
              </a:rPr>
              <a:t>Législation applicable </a:t>
            </a:r>
          </a:p>
        </p:txBody>
      </p:sp>
      <p:sp>
        <p:nvSpPr>
          <p:cNvPr id="6" name="ZoneText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F2A6302-AE52-0877-744A-58CB1D91CD5A}"/>
              </a:ext>
            </a:extLst>
          </p:cNvPr>
          <p:cNvSpPr txBox="1"/>
          <p:nvPr/>
        </p:nvSpPr>
        <p:spPr>
          <a:xfrm>
            <a:off x="467544" y="1059582"/>
            <a:ext cx="7898397" cy="3908762"/>
          </a:xfrm>
          <a:prstGeom prst="rect">
            <a:avLst/>
          </a:prstGeom>
          <a:noFill/>
        </p:spPr>
        <p:txBody>
          <a:bodyPr wrap="square" rtlCol="0">
            <a:spAutoFit/>
          </a:bodyPr>
          <a:lstStyle/>
          <a:p>
            <a:pPr algn="ctr"/>
            <a:r>
              <a:rPr lang="fr-FR" sz="2800" b="1" dirty="0">
                <a:solidFill>
                  <a:schemeClr val="bg1"/>
                </a:solidFill>
                <a:latin typeface="Bell MT" panose="02020503060305020303" pitchFamily="18" charset="0"/>
              </a:rPr>
              <a:t>Sécurité sociale</a:t>
            </a:r>
          </a:p>
          <a:p>
            <a:pPr algn="ctr"/>
            <a:endParaRPr lang="fr-FR" b="1" dirty="0">
              <a:solidFill>
                <a:schemeClr val="bg1"/>
              </a:solidFill>
              <a:latin typeface="Bell MT" panose="02020503060305020303" pitchFamily="18" charset="0"/>
            </a:endParaRPr>
          </a:p>
          <a:p>
            <a:pPr algn="ctr"/>
            <a:r>
              <a:rPr lang="fr-FR" sz="2000" b="1" dirty="0">
                <a:solidFill>
                  <a:schemeClr val="bg1"/>
                </a:solidFill>
                <a:latin typeface="Bell MT" panose="02020503060305020303" pitchFamily="18" charset="0"/>
              </a:rPr>
              <a:t>Mesures transitoires de crise reconduites en raison de la « flexibilisation et de la numérisation du marché du travail » </a:t>
            </a:r>
          </a:p>
          <a:p>
            <a:pPr algn="ctr"/>
            <a:endParaRPr lang="fr-FR" b="1" dirty="0">
              <a:solidFill>
                <a:schemeClr val="bg1"/>
              </a:solidFill>
              <a:latin typeface="Bell MT" panose="02020503060305020303" pitchFamily="18" charset="0"/>
            </a:endParaRPr>
          </a:p>
          <a:p>
            <a:pPr algn="ctr"/>
            <a:endParaRPr lang="fr-FR" sz="1000" b="1" dirty="0">
              <a:solidFill>
                <a:schemeClr val="bg1"/>
              </a:solidFill>
              <a:latin typeface="Bell MT" panose="02020503060305020303" pitchFamily="18" charset="0"/>
            </a:endParaRPr>
          </a:p>
          <a:p>
            <a:pPr algn="ctr"/>
            <a:r>
              <a:rPr lang="fr-FR" b="1" dirty="0">
                <a:solidFill>
                  <a:schemeClr val="bg1"/>
                </a:solidFill>
                <a:latin typeface="Bell MT" panose="02020503060305020303" pitchFamily="18" charset="0"/>
              </a:rPr>
              <a:t>Les mesures transitoires permettant une neutralisation des effets du télétravail transfrontalier sur la détermination de la législation sociale applicable adoptées en mars 2020 ont pris fin le 30 juin 2023.</a:t>
            </a:r>
          </a:p>
          <a:p>
            <a:pPr algn="ctr"/>
            <a:endParaRPr lang="fr-FR" b="1" dirty="0">
              <a:solidFill>
                <a:schemeClr val="bg1"/>
              </a:solidFill>
              <a:latin typeface="Bell MT" panose="02020503060305020303" pitchFamily="18" charset="0"/>
            </a:endParaRPr>
          </a:p>
          <a:p>
            <a:pPr algn="ctr"/>
            <a:endParaRPr lang="fr-FR" sz="1200" b="1" dirty="0">
              <a:solidFill>
                <a:schemeClr val="bg1"/>
              </a:solidFill>
              <a:latin typeface="Bell MT" panose="02020503060305020303" pitchFamily="18" charset="0"/>
            </a:endParaRPr>
          </a:p>
          <a:p>
            <a:pPr algn="ctr"/>
            <a:r>
              <a:rPr lang="fr-FR" sz="2200" b="1" dirty="0">
                <a:solidFill>
                  <a:schemeClr val="bg1"/>
                </a:solidFill>
                <a:latin typeface="Bell MT" panose="02020503060305020303" pitchFamily="18" charset="0"/>
              </a:rPr>
              <a:t>Le télétravail s’est pérennisé après la période de crise</a:t>
            </a:r>
          </a:p>
          <a:p>
            <a:pPr algn="ctr"/>
            <a:endParaRPr lang="fr-FR" b="1" dirty="0">
              <a:solidFill>
                <a:schemeClr val="bg1"/>
              </a:solidFill>
              <a:latin typeface="Bell MT" panose="02020503060305020303" pitchFamily="18" charset="0"/>
            </a:endParaRPr>
          </a:p>
          <a:p>
            <a:pPr algn="ctr"/>
            <a:endParaRPr lang="fr-FR" sz="1200" b="1" dirty="0">
              <a:solidFill>
                <a:schemeClr val="bg1"/>
              </a:solidFill>
              <a:latin typeface="Bell MT" panose="02020503060305020303"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42293497"/>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4" descr="frontera">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4C8356F-59E6-F588-0B93-EBD98D09A6B7}"/>
              </a:ext>
            </a:extLst>
          </p:cNvPr>
          <p:cNvPicPr>
            <a:picLocks noChangeAspect="1" noChangeArrowheads="1"/>
          </p:cNvPicPr>
          <p:nvPr/>
        </p:nvPicPr>
        <p:blipFill>
          <a:blip r:embed="rId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0"/>
            <a:ext cx="9144000" cy="5143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147" name="ZoneText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06F111F-0DC0-9709-8A78-D8DC945B957C}"/>
              </a:ext>
            </a:extLst>
          </p:cNvPr>
          <p:cNvSpPr txBox="1">
            <a:spLocks noChangeArrowheads="1"/>
          </p:cNvSpPr>
          <p:nvPr/>
        </p:nvSpPr>
        <p:spPr bwMode="auto">
          <a:xfrm>
            <a:off x="1905000" y="1600200"/>
            <a:ext cx="6858000" cy="8302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2400">
                <a:latin typeface="Arial" panose="020B0604020202020204" pitchFamily="34" charset="0"/>
                <a:ea typeface="ＭＳ Ｐゴシック" panose="020B0600070205080204" pitchFamily="34" charset="-128"/>
              </a:rPr>
              <a:t> la frontière existe,  </a:t>
            </a:r>
          </a:p>
          <a:p>
            <a:pPr eaLnBrk="1" hangingPunct="1"/>
            <a:endParaRPr lang="fr-FR" altLang="fr-FR" sz="2400">
              <a:latin typeface="Arial" panose="020B0604020202020204" pitchFamily="34" charset="0"/>
              <a:ea typeface="ＭＳ Ｐゴシック" panose="020B0600070205080204" pitchFamily="34" charset="-128"/>
            </a:endParaRPr>
          </a:p>
        </p:txBody>
      </p:sp>
      <p:sp>
        <p:nvSpPr>
          <p:cNvPr id="6148"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396226D-676F-80D6-8CD5-A049A96D0CEE}"/>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86258EB-52AD-448F-8497-F948C15C7241}"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3</a:t>
            </a:fld>
            <a:endParaRPr lang="fr-FR" altLang="fr-FR" sz="1400">
              <a:latin typeface="Arial" panose="020B0604020202020204" pitchFamily="34" charset="0"/>
              <a:ea typeface="ＭＳ Ｐゴシック" panose="020B0600070205080204" pitchFamily="34" charset="-128"/>
            </a:endParaRPr>
          </a:p>
        </p:txBody>
      </p:sp>
      <p:sp>
        <p:nvSpPr>
          <p:cNvPr id="6149" name="Zone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32F2DC3-E2D6-A224-2F75-026010805354}"/>
              </a:ext>
            </a:extLst>
          </p:cNvPr>
          <p:cNvSpPr txBox="1">
            <a:spLocks noChangeArrowheads="1"/>
          </p:cNvSpPr>
          <p:nvPr/>
        </p:nvSpPr>
        <p:spPr bwMode="auto">
          <a:xfrm>
            <a:off x="5029200" y="3257550"/>
            <a:ext cx="2667000" cy="461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a-ES" altLang="fr-FR" sz="2400">
              <a:latin typeface="Arial" panose="020B0604020202020204" pitchFamily="34" charset="0"/>
              <a:ea typeface="ＭＳ Ｐゴシック" panose="020B0600070205080204" pitchFamily="34" charset="-128"/>
            </a:endParaRPr>
          </a:p>
        </p:txBody>
      </p:sp>
      <p:sp>
        <p:nvSpPr>
          <p:cNvPr id="6150" name="Rectangl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DF3456B-E60E-9D0C-9195-FB717E93789D}"/>
              </a:ext>
            </a:extLst>
          </p:cNvPr>
          <p:cNvSpPr>
            <a:spLocks noChangeArrowheads="1"/>
          </p:cNvSpPr>
          <p:nvPr/>
        </p:nvSpPr>
        <p:spPr bwMode="auto">
          <a:xfrm>
            <a:off x="1981200" y="3105150"/>
            <a:ext cx="7162800" cy="8302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2400">
                <a:latin typeface="Arial" panose="020B0604020202020204" pitchFamily="34" charset="0"/>
                <a:ea typeface="ＭＳ Ｐゴシック" panose="020B0600070205080204" pitchFamily="34" charset="-128"/>
              </a:rPr>
              <a:t>« … ce sont aux frontières où l’on observe le mieux l’histoire du monde… » </a:t>
            </a:r>
            <a:r>
              <a:rPr lang="fr-FR" altLang="fr-FR">
                <a:latin typeface="Arial" panose="020B0604020202020204" pitchFamily="34" charset="0"/>
                <a:ea typeface="ＭＳ Ｐゴシック" panose="020B0600070205080204" pitchFamily="34" charset="-128"/>
              </a:rPr>
              <a:t>Pierre Vilar, historien</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74001">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8EB0769-7EA2-362B-8A58-DA8E40D26062}"/>
              </a:ext>
            </a:extLst>
          </p:cNvPr>
          <p:cNvSpPr>
            <a:spLocks noGrp="1"/>
          </p:cNvSpPr>
          <p:nvPr>
            <p:ph type="sldNum" sz="quarter" idx="12"/>
          </p:nvPr>
        </p:nvSpPr>
        <p:spPr/>
        <p:txBody>
          <a:bodyPr/>
          <a:lstStyle/>
          <a:p>
            <a:pPr>
              <a:defRPr/>
            </a:pPr>
            <a:fld id="{5C3C0A27-5F24-477D-9CEF-72640A96B19F}" type="slidenum">
              <a:rPr lang="fr-FR" altLang="fr-FR" smtClean="0"/>
              <a:pPr>
                <a:defRPr/>
              </a:pPr>
              <a:t>30</a:t>
            </a:fld>
            <a:endParaRPr lang="fr-FR" altLang="fr-FR"/>
          </a:p>
        </p:txBody>
      </p:sp>
      <p:sp>
        <p:nvSpPr>
          <p:cNvPr id="5" name="Zone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650103B-6AA5-312E-A530-3AB2EF3D484A}"/>
              </a:ext>
            </a:extLst>
          </p:cNvPr>
          <p:cNvSpPr txBox="1"/>
          <p:nvPr/>
        </p:nvSpPr>
        <p:spPr>
          <a:xfrm>
            <a:off x="2202954" y="339502"/>
            <a:ext cx="4738092" cy="646331"/>
          </a:xfrm>
          <a:prstGeom prst="rect">
            <a:avLst/>
          </a:prstGeom>
          <a:noFill/>
        </p:spPr>
        <p:txBody>
          <a:bodyPr wrap="none" rtlCol="0">
            <a:spAutoFit/>
          </a:bodyPr>
          <a:lstStyle/>
          <a:p>
            <a:r>
              <a:rPr lang="fr-FR" sz="3600" b="1" dirty="0">
                <a:solidFill>
                  <a:schemeClr val="bg1"/>
                </a:solidFill>
                <a:latin typeface="Bell MT" panose="02020503060305020303" pitchFamily="18" charset="0"/>
              </a:rPr>
              <a:t>Législation applicable </a:t>
            </a:r>
          </a:p>
        </p:txBody>
      </p:sp>
      <p:sp>
        <p:nvSpPr>
          <p:cNvPr id="6" name="ZoneText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F2A6302-AE52-0877-744A-58CB1D91CD5A}"/>
              </a:ext>
            </a:extLst>
          </p:cNvPr>
          <p:cNvSpPr txBox="1"/>
          <p:nvPr/>
        </p:nvSpPr>
        <p:spPr>
          <a:xfrm>
            <a:off x="467544" y="1059582"/>
            <a:ext cx="7898397" cy="3877985"/>
          </a:xfrm>
          <a:prstGeom prst="rect">
            <a:avLst/>
          </a:prstGeom>
          <a:noFill/>
        </p:spPr>
        <p:txBody>
          <a:bodyPr wrap="square" rtlCol="0">
            <a:spAutoFit/>
          </a:bodyPr>
          <a:lstStyle/>
          <a:p>
            <a:pPr algn="ctr"/>
            <a:r>
              <a:rPr lang="fr-FR" sz="2800" b="1" dirty="0">
                <a:solidFill>
                  <a:schemeClr val="bg1"/>
                </a:solidFill>
                <a:latin typeface="Bell MT" panose="02020503060305020303" pitchFamily="18" charset="0"/>
              </a:rPr>
              <a:t>Sécurité sociale</a:t>
            </a:r>
          </a:p>
          <a:p>
            <a:pPr algn="ctr"/>
            <a:endParaRPr lang="fr-FR" b="1" dirty="0">
              <a:solidFill>
                <a:schemeClr val="bg1"/>
              </a:solidFill>
              <a:latin typeface="Bell MT" panose="02020503060305020303" pitchFamily="18" charset="0"/>
            </a:endParaRPr>
          </a:p>
          <a:p>
            <a:pPr algn="just"/>
            <a:r>
              <a:rPr lang="fr-FR" sz="1600" b="1" dirty="0">
                <a:solidFill>
                  <a:schemeClr val="bg1"/>
                </a:solidFill>
                <a:latin typeface="Bell MT" panose="02020503060305020303" pitchFamily="18" charset="0"/>
              </a:rPr>
              <a:t>Elargissement des possibilités de maintien de l’affiliation au régime de sécurité sociale de l’Etat du siège social de l’entreprise qui délivre un formulaire A1 à l’Etat de résidence, si le salarié remplit trois conditions cumulatives : </a:t>
            </a:r>
          </a:p>
          <a:p>
            <a:pPr algn="ctr"/>
            <a:endParaRPr lang="fr-FR" b="1" dirty="0">
              <a:solidFill>
                <a:schemeClr val="bg1"/>
              </a:solidFill>
              <a:latin typeface="Bell MT" panose="02020503060305020303" pitchFamily="18" charset="0"/>
            </a:endParaRPr>
          </a:p>
          <a:p>
            <a:pPr algn="just"/>
            <a:r>
              <a:rPr lang="fr-FR" b="1" dirty="0">
                <a:solidFill>
                  <a:schemeClr val="bg1"/>
                </a:solidFill>
                <a:latin typeface="Bell MT" panose="02020503060305020303" pitchFamily="18" charset="0"/>
              </a:rPr>
              <a:t>    </a:t>
            </a:r>
            <a:r>
              <a:rPr lang="fr-FR" sz="1400" b="1" dirty="0">
                <a:solidFill>
                  <a:schemeClr val="bg1"/>
                </a:solidFill>
                <a:latin typeface="Bell MT" panose="02020503060305020303" pitchFamily="18" charset="0"/>
              </a:rPr>
              <a:t>1/ L’Etat de résidence du salarié diffère de l’Etat du siège social ou du lieu d’établissement de son employeur ;</a:t>
            </a:r>
          </a:p>
          <a:p>
            <a:pPr algn="just"/>
            <a:r>
              <a:rPr lang="fr-FR" sz="1400" b="1" dirty="0">
                <a:solidFill>
                  <a:schemeClr val="bg1"/>
                </a:solidFill>
                <a:latin typeface="Bell MT" panose="02020503060305020303" pitchFamily="18" charset="0"/>
              </a:rPr>
              <a:t>    2/ La part de télétravail réalisé dans l’Etat de résidence est inférieure à 50 % du temps de travail total du salarié ;</a:t>
            </a:r>
          </a:p>
          <a:p>
            <a:pPr algn="just"/>
            <a:r>
              <a:rPr lang="fr-FR" sz="1400" b="1" dirty="0">
                <a:solidFill>
                  <a:schemeClr val="bg1"/>
                </a:solidFill>
                <a:latin typeface="Bell MT" panose="02020503060305020303" pitchFamily="18" charset="0"/>
              </a:rPr>
              <a:t>   3/ La demande est formulée par le salarié ou par l’employeur sur une plateforme dématérialisée.</a:t>
            </a:r>
          </a:p>
          <a:p>
            <a:pPr algn="ctr"/>
            <a:endParaRPr lang="fr-FR" sz="1200" b="1" dirty="0">
              <a:solidFill>
                <a:schemeClr val="bg1"/>
              </a:solidFill>
              <a:latin typeface="Bell MT" panose="02020503060305020303" pitchFamily="18" charset="0"/>
            </a:endParaRPr>
          </a:p>
          <a:p>
            <a:pPr algn="ctr"/>
            <a:endParaRPr lang="fr-FR" sz="1200" b="1" dirty="0">
              <a:solidFill>
                <a:schemeClr val="bg1"/>
              </a:solidFill>
              <a:latin typeface="Bell MT" panose="02020503060305020303" pitchFamily="18" charset="0"/>
            </a:endParaRPr>
          </a:p>
          <a:p>
            <a:pPr algn="ctr"/>
            <a:endParaRPr lang="fr-FR" sz="1200" b="1" dirty="0">
              <a:solidFill>
                <a:schemeClr val="bg1"/>
              </a:solidFill>
              <a:latin typeface="Bell MT" panose="02020503060305020303" pitchFamily="18" charset="0"/>
            </a:endParaRPr>
          </a:p>
          <a:p>
            <a:pPr algn="just"/>
            <a:r>
              <a:rPr lang="fr-FR" sz="1200" b="1" dirty="0">
                <a:solidFill>
                  <a:schemeClr val="bg1"/>
                </a:solidFill>
                <a:latin typeface="Bell MT" panose="02020503060305020303" pitchFamily="18" charset="0"/>
              </a:rPr>
              <a:t>Adoption, le 30 juin 2023, d’un Accord-cadre en application de l’article 16 §1 du Règlement (CE) n° 883/2004 en cas de pratique habituelle du télétravail.</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76198685"/>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74001">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3554" name="Espace réservé du contenu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C02D3C6-1B6F-8B80-F9E3-57AAEEC1A2F5}"/>
              </a:ext>
            </a:extLst>
          </p:cNvPr>
          <p:cNvSpPr>
            <a:spLocks noGrp="1" noChangeArrowheads="1"/>
          </p:cNvSpPr>
          <p:nvPr>
            <p:ph idx="1"/>
          </p:nvPr>
        </p:nvSpPr>
        <p:spPr>
          <a:xfrm>
            <a:off x="683568" y="1275606"/>
            <a:ext cx="7886700" cy="3262312"/>
          </a:xfrm>
        </p:spPr>
        <p:txBody>
          <a:bodyPr/>
          <a:lstStyle/>
          <a:p>
            <a:pPr marL="0" indent="0" eaLnBrk="1" hangingPunct="1">
              <a:buFont typeface="Arial" panose="020B0604020202020204" pitchFamily="34" charset="0"/>
              <a:buNone/>
            </a:pPr>
            <a:r>
              <a:rPr lang="fr-FR" altLang="fr-FR" sz="2800" dirty="0">
                <a:solidFill>
                  <a:schemeClr val="accent6">
                    <a:lumMod val="50000"/>
                  </a:schemeClr>
                </a:solidFill>
                <a:latin typeface="Bell MT" panose="02020503060305020303" pitchFamily="18" charset="0"/>
              </a:rPr>
              <a:t>Le phénomène frontalier au Perthus s’observe en tant que microcosme de la construction institutionnelle de l’État souverain. </a:t>
            </a:r>
          </a:p>
          <a:p>
            <a:pPr marL="0" indent="0" eaLnBrk="1" hangingPunct="1">
              <a:buFont typeface="Arial" panose="020B0604020202020204" pitchFamily="34" charset="0"/>
              <a:buNone/>
            </a:pPr>
            <a:endParaRPr lang="fr-FR" altLang="fr-FR" sz="2800" dirty="0">
              <a:solidFill>
                <a:schemeClr val="accent6">
                  <a:lumMod val="50000"/>
                </a:schemeClr>
              </a:solidFill>
              <a:latin typeface="Bell MT" panose="02020503060305020303" pitchFamily="18" charset="0"/>
            </a:endParaRPr>
          </a:p>
          <a:p>
            <a:pPr marL="0" indent="0" eaLnBrk="1" hangingPunct="1">
              <a:buFont typeface="Arial" panose="020B0604020202020204" pitchFamily="34" charset="0"/>
              <a:buNone/>
            </a:pPr>
            <a:r>
              <a:rPr lang="fr-FR" altLang="fr-FR" sz="2800" dirty="0">
                <a:solidFill>
                  <a:schemeClr val="accent6">
                    <a:lumMod val="50000"/>
                  </a:schemeClr>
                </a:solidFill>
                <a:latin typeface="Bell MT" panose="02020503060305020303" pitchFamily="18" charset="0"/>
              </a:rPr>
              <a:t>Elle constitue le laboratoire essentiel de son identité avec ses pôles d’attraction et ses points de friction.</a:t>
            </a:r>
          </a:p>
        </p:txBody>
      </p:sp>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5CFDA05-A07A-E8FA-5DDF-00B153A67834}"/>
              </a:ext>
            </a:extLst>
          </p:cNvPr>
          <p:cNvSpPr>
            <a:spLocks noGrp="1"/>
          </p:cNvSpPr>
          <p:nvPr>
            <p:ph type="sldNum" sz="quarter" idx="12"/>
          </p:nvPr>
        </p:nvSpPr>
        <p:spPr/>
        <p:txBody>
          <a:bodyPr/>
          <a:lstStyle/>
          <a:p>
            <a:pPr>
              <a:defRPr/>
            </a:pPr>
            <a:fld id="{CFE9FF0F-036B-47E4-B1AF-B7234945158B}" type="slidenum">
              <a:rPr lang="fr-FR" altLang="fr-FR"/>
              <a:pPr>
                <a:defRPr/>
              </a:pPr>
              <a:t>31</a:t>
            </a:fld>
            <a:endParaRPr lang="fr-FR" altLang="fr-F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74001">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4578" name="Espace réservé du contenu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5DCFC96-6F30-A156-0215-05971BF9699F}"/>
              </a:ext>
            </a:extLst>
          </p:cNvPr>
          <p:cNvSpPr>
            <a:spLocks noGrp="1" noChangeArrowheads="1"/>
          </p:cNvSpPr>
          <p:nvPr>
            <p:ph idx="1"/>
          </p:nvPr>
        </p:nvSpPr>
        <p:spPr>
          <a:xfrm>
            <a:off x="533400" y="438150"/>
            <a:ext cx="8153400" cy="4572000"/>
          </a:xfrm>
          <a:noFill/>
        </p:spPr>
        <p:txBody>
          <a:bodyPr/>
          <a:lstStyle/>
          <a:p>
            <a:pPr marL="0" indent="0" eaLnBrk="1" hangingPunct="1">
              <a:buFont typeface="Arial" panose="020B0604020202020204" pitchFamily="34" charset="0"/>
              <a:buNone/>
            </a:pPr>
            <a:r>
              <a:rPr lang="fr-FR" altLang="fr-FR" sz="4000" dirty="0">
                <a:solidFill>
                  <a:schemeClr val="accent6">
                    <a:lumMod val="50000"/>
                  </a:schemeClr>
                </a:solidFill>
                <a:latin typeface="Calisto MT" panose="02040603050505030304" pitchFamily="18" charset="0"/>
              </a:rPr>
              <a:t>« La frontière élabore autant qu’elle divise et ne divise réellement que dans la mesure où elle est capable d’élaborer »</a:t>
            </a:r>
          </a:p>
          <a:p>
            <a:pPr marL="0" indent="0" eaLnBrk="1" hangingPunct="1">
              <a:buFont typeface="Arial" panose="020B0604020202020204" pitchFamily="34" charset="0"/>
              <a:buNone/>
            </a:pPr>
            <a:r>
              <a:rPr lang="fr-FR" altLang="fr-FR" sz="4000" dirty="0">
                <a:solidFill>
                  <a:schemeClr val="accent6">
                    <a:lumMod val="50000"/>
                  </a:schemeClr>
                </a:solidFill>
                <a:latin typeface="Calisto MT" panose="02040603050505030304" pitchFamily="18" charset="0"/>
              </a:rPr>
              <a:t>								</a:t>
            </a:r>
            <a:r>
              <a:rPr lang="fr-FR" altLang="fr-FR" sz="1600" dirty="0">
                <a:solidFill>
                  <a:schemeClr val="accent6">
                    <a:lumMod val="50000"/>
                  </a:schemeClr>
                </a:solidFill>
                <a:latin typeface="Calisto MT" panose="02040603050505030304" pitchFamily="18" charset="0"/>
              </a:rPr>
              <a:t>Louis </a:t>
            </a:r>
            <a:r>
              <a:rPr lang="fr-FR" altLang="fr-FR" sz="1600" dirty="0" err="1">
                <a:solidFill>
                  <a:schemeClr val="accent6">
                    <a:lumMod val="50000"/>
                  </a:schemeClr>
                </a:solidFill>
                <a:latin typeface="Calisto MT" panose="02040603050505030304" pitchFamily="18" charset="0"/>
              </a:rPr>
              <a:t>Assier-Andrieu</a:t>
            </a:r>
            <a:r>
              <a:rPr lang="fr-FR" altLang="fr-FR" sz="1600" dirty="0" smtClean="0">
                <a:solidFill>
                  <a:schemeClr val="accent6">
                    <a:lumMod val="50000"/>
                  </a:schemeClr>
                </a:solidFill>
                <a:latin typeface="Calisto MT" panose="02040603050505030304" pitchFamily="18" charset="0"/>
              </a:rPr>
              <a:t> </a:t>
            </a:r>
          </a:p>
          <a:p>
            <a:pPr marL="0" indent="0" eaLnBrk="1" hangingPunct="1">
              <a:buFont typeface="Arial" panose="020B0604020202020204" pitchFamily="34" charset="0"/>
              <a:buNone/>
            </a:pPr>
            <a:endParaRPr lang="fr-FR" altLang="fr-FR" sz="1600" dirty="0" smtClean="0">
              <a:solidFill>
                <a:schemeClr val="accent6">
                  <a:lumMod val="50000"/>
                </a:schemeClr>
              </a:solidFill>
              <a:latin typeface="Calisto MT" panose="02040603050505030304" pitchFamily="18" charset="0"/>
            </a:endParaRPr>
          </a:p>
          <a:p>
            <a:pPr marL="0" indent="0" eaLnBrk="1" hangingPunct="1">
              <a:buFont typeface="Arial" panose="020B0604020202020204" pitchFamily="34" charset="0"/>
              <a:buNone/>
            </a:pPr>
            <a:r>
              <a:rPr lang="fr-FR" altLang="fr-FR" sz="3200" dirty="0" smtClean="0">
                <a:solidFill>
                  <a:schemeClr val="accent6">
                    <a:lumMod val="50000"/>
                  </a:schemeClr>
                </a:solidFill>
                <a:latin typeface="Calisto MT" panose="02040603050505030304" pitchFamily="18" charset="0"/>
              </a:rPr>
              <a:t>		    </a:t>
            </a:r>
            <a:r>
              <a:rPr lang="fr-FR" altLang="fr-FR" sz="3200" b="1" dirty="0" smtClean="0">
                <a:solidFill>
                  <a:schemeClr val="accent6">
                    <a:lumMod val="50000"/>
                  </a:schemeClr>
                </a:solidFill>
                <a:latin typeface="Calisto MT" panose="02040603050505030304" pitchFamily="18" charset="0"/>
              </a:rPr>
              <a:t>Merci de votre attention</a:t>
            </a:r>
          </a:p>
          <a:p>
            <a:pPr marL="0" indent="0" eaLnBrk="1" hangingPunct="1">
              <a:buFont typeface="Arial" panose="020B0604020202020204" pitchFamily="34" charset="0"/>
              <a:buNone/>
            </a:pPr>
            <a:endParaRPr lang="fr-FR" altLang="fr-FR" sz="1600" dirty="0">
              <a:solidFill>
                <a:schemeClr val="accent6">
                  <a:lumMod val="50000"/>
                </a:schemeClr>
              </a:solidFill>
              <a:latin typeface="Calisto MT" panose="02040603050505030304" pitchFamily="18" charset="0"/>
            </a:endParaRPr>
          </a:p>
        </p:txBody>
      </p:sp>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233C235-C654-8B95-804D-03BA721A6088}"/>
              </a:ext>
            </a:extLst>
          </p:cNvPr>
          <p:cNvSpPr>
            <a:spLocks noGrp="1"/>
          </p:cNvSpPr>
          <p:nvPr>
            <p:ph type="sldNum" sz="quarter" idx="12"/>
          </p:nvPr>
        </p:nvSpPr>
        <p:spPr/>
        <p:txBody>
          <a:bodyPr/>
          <a:lstStyle/>
          <a:p>
            <a:pPr>
              <a:defRPr/>
            </a:pPr>
            <a:fld id="{69991A37-D516-4BFF-8B2C-730891AF8B34}" type="slidenum">
              <a:rPr lang="fr-FR" altLang="fr-FR"/>
              <a:pPr>
                <a:defRPr/>
              </a:pPr>
              <a:t>32</a:t>
            </a:fld>
            <a:endParaRPr lang="fr-FR" altLang="fr-F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87888A"/>
        </a:solidFill>
        <a:effectLst/>
      </p:bgPr>
    </p:bg>
    <p:spTree>
      <p:nvGrpSpPr>
        <p:cNvPr id="1" name=""/>
        <p:cNvGrpSpPr/>
        <p:nvPr/>
      </p:nvGrpSpPr>
      <p:grpSpPr>
        <a:xfrm>
          <a:off x="0" y="0"/>
          <a:ext cx="0" cy="0"/>
          <a:chOff x="0" y="0"/>
          <a:chExt cx="0" cy="0"/>
        </a:xfrm>
      </p:grpSpPr>
      <p:pic>
        <p:nvPicPr>
          <p:cNvPr id="8194" name="Image 3" descr="Situation Globale Prostit.jp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DE2A9C9-002B-1DDC-46F9-4CD0A35A74BD}"/>
              </a:ext>
            </a:extLst>
          </p:cNvPr>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1765300" y="0"/>
            <a:ext cx="7378700" cy="5143500"/>
          </a:xfrm>
          <a:prstGeom prst="rect">
            <a:avLst/>
          </a:prstGeom>
          <a:solidFill>
            <a:srgbClr val="87888A"/>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195" name="Zone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9811F42-8865-9979-1B17-206180B5EE79}"/>
              </a:ext>
            </a:extLst>
          </p:cNvPr>
          <p:cNvSpPr txBox="1">
            <a:spLocks noChangeArrowheads="1"/>
          </p:cNvSpPr>
          <p:nvPr/>
        </p:nvSpPr>
        <p:spPr bwMode="auto">
          <a:xfrm>
            <a:off x="914400" y="228600"/>
            <a:ext cx="184150" cy="461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2400">
                <a:latin typeface="Arial" panose="020B0604020202020204" pitchFamily="34" charset="0"/>
                <a:ea typeface="ＭＳ Ｐゴシック" panose="020B0600070205080204" pitchFamily="34" charset="-128"/>
              </a:rPr>
              <a:t> </a:t>
            </a:r>
          </a:p>
        </p:txBody>
      </p:sp>
      <p:sp>
        <p:nvSpPr>
          <p:cNvPr id="8196" name="Espace réservé du numéro de diapositiv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7F50295-FFA4-AEFE-EAB0-C9CE28718F38}"/>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64A365A-2581-4BFA-8E21-4880D36DE405}"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4</a:t>
            </a:fld>
            <a:endParaRPr lang="fr-FR" altLang="fr-FR" sz="1400">
              <a:latin typeface="Arial" panose="020B0604020202020204" pitchFamily="34" charset="0"/>
              <a:ea typeface="ＭＳ Ｐゴシック" panose="020B0600070205080204" pitchFamily="34" charset="-128"/>
            </a:endParaRPr>
          </a:p>
        </p:txBody>
      </p:sp>
      <p:sp>
        <p:nvSpPr>
          <p:cNvPr id="8197" name="Zone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34C0008-DA9B-86CF-96D2-B0337505B1DC}"/>
              </a:ext>
            </a:extLst>
          </p:cNvPr>
          <p:cNvSpPr txBox="1">
            <a:spLocks noChangeArrowheads="1"/>
          </p:cNvSpPr>
          <p:nvPr/>
        </p:nvSpPr>
        <p:spPr bwMode="auto">
          <a:xfrm>
            <a:off x="971550" y="627063"/>
            <a:ext cx="2276475" cy="6461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3600">
                <a:latin typeface="Century Gothic" panose="020B0502020202020204" pitchFamily="34" charset="0"/>
                <a:ea typeface="ＭＳ Ｐゴシック" panose="020B0600070205080204" pitchFamily="34" charset="-128"/>
              </a:rPr>
              <a:t>Situation</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0F0573F-2F22-591E-3718-5FAFD7E0AF32}"/>
              </a:ext>
            </a:extLst>
          </p:cNvPr>
          <p:cNvSpPr>
            <a:spLocks noGrp="1"/>
          </p:cNvSpPr>
          <p:nvPr>
            <p:ph type="sldNum" sz="quarter" idx="12"/>
          </p:nvPr>
        </p:nvSpPr>
        <p:spPr/>
        <p:txBody>
          <a:bodyPr/>
          <a:lstStyle/>
          <a:p>
            <a:pPr>
              <a:defRPr/>
            </a:pPr>
            <a:fld id="{E4096C81-5729-454B-A87C-F73033591B99}" type="slidenum">
              <a:rPr lang="fr-FR" altLang="fr-FR"/>
              <a:pPr>
                <a:defRPr/>
              </a:pPr>
              <a:t>5</a:t>
            </a:fld>
            <a:endParaRPr lang="fr-FR" altLang="fr-FR"/>
          </a:p>
        </p:txBody>
      </p:sp>
      <p:pic>
        <p:nvPicPr>
          <p:cNvPr id="5" name="Imag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AB6F5EF-44AC-4634-985A-472C66326018}"/>
              </a:ext>
            </a:extLst>
          </p:cNvPr>
          <p:cNvPicPr>
            <a:picLocks noChangeAspect="1"/>
          </p:cNvPicPr>
          <p:nvPr/>
        </p:nvPicPr>
        <p:blipFill>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356203" y="-20538"/>
            <a:ext cx="8431593" cy="5143500"/>
          </a:xfrm>
          <a:prstGeom prst="rect">
            <a:avLst/>
          </a:prstGeom>
          <a:effectLst>
            <a:softEdge rad="127000"/>
          </a:effectLst>
        </p:spPr>
      </p:pic>
      <p:sp>
        <p:nvSpPr>
          <p:cNvPr id="6" name="Ellips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C34A54D-6EBC-74AF-B8F2-BE964A519265}"/>
              </a:ext>
            </a:extLst>
          </p:cNvPr>
          <p:cNvSpPr/>
          <p:nvPr/>
        </p:nvSpPr>
        <p:spPr>
          <a:xfrm>
            <a:off x="3779838" y="4227513"/>
            <a:ext cx="792162" cy="5048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1269" name="ZoneTex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099B2A4-BFCE-54AA-FCFA-F2E17A74720C}"/>
              </a:ext>
            </a:extLst>
          </p:cNvPr>
          <p:cNvSpPr txBox="1">
            <a:spLocks noChangeArrowheads="1"/>
          </p:cNvSpPr>
          <p:nvPr/>
        </p:nvSpPr>
        <p:spPr bwMode="auto">
          <a:xfrm>
            <a:off x="5246688" y="3579813"/>
            <a:ext cx="1831975"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t>Ancienne douane</a:t>
            </a:r>
          </a:p>
        </p:txBody>
      </p:sp>
      <p:cxnSp>
        <p:nvCxnSpPr>
          <p:cNvPr id="9" name="Connecteur droit avec flèch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ED749D7-D297-B8CE-435C-52B9326C9C8D}"/>
              </a:ext>
            </a:extLst>
          </p:cNvPr>
          <p:cNvCxnSpPr>
            <a:cxnSpLocks/>
          </p:cNvCxnSpPr>
          <p:nvPr/>
        </p:nvCxnSpPr>
        <p:spPr>
          <a:xfrm flipH="1">
            <a:off x="4427538" y="3865563"/>
            <a:ext cx="836612" cy="3619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F95A7ED-FA14-6FA3-84A4-D62B95FBC4C5}"/>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6E7064B-AF53-48F5-97DE-E57D3599098B}"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6</a:t>
            </a:fld>
            <a:endParaRPr lang="fr-FR" altLang="fr-FR" sz="1400">
              <a:latin typeface="Arial" panose="020B0604020202020204" pitchFamily="34" charset="0"/>
              <a:ea typeface="ＭＳ Ｐゴシック" panose="020B0600070205080204" pitchFamily="34" charset="-128"/>
            </a:endParaRPr>
          </a:p>
        </p:txBody>
      </p:sp>
      <p:pic>
        <p:nvPicPr>
          <p:cNvPr id="13315" name="Image 6" descr="CH07F06.TIF">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F9169A2-130E-4AB5-5E80-A7B35195290A}"/>
              </a:ext>
            </a:extLst>
          </p:cNvPr>
          <p:cNvPicPr>
            <a:picLocks noChangeAspect="1"/>
          </p:cNvPicPr>
          <p:nvPr/>
        </p:nvPicPr>
        <p:blipFill>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4572000" y="2041525"/>
            <a:ext cx="4572000" cy="3101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3316" name="ZoneText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5FBDBEF-411F-2C7B-60EF-43F8241E94AC}"/>
              </a:ext>
            </a:extLst>
          </p:cNvPr>
          <p:cNvSpPr txBox="1">
            <a:spLocks noChangeArrowheads="1"/>
          </p:cNvSpPr>
          <p:nvPr/>
        </p:nvSpPr>
        <p:spPr bwMode="auto">
          <a:xfrm>
            <a:off x="5508625" y="196850"/>
            <a:ext cx="3189288" cy="17541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ca-ES" altLang="fr-FR">
                <a:latin typeface="Calisto MT" panose="02040603050505030304" pitchFamily="18" charset="0"/>
                <a:ea typeface="ＭＳ Ｐゴシック" panose="020B0600070205080204" pitchFamily="34" charset="-128"/>
              </a:rPr>
              <a:t>Situation du Perthus </a:t>
            </a:r>
          </a:p>
          <a:p>
            <a:pPr algn="ctr" eaLnBrk="1" hangingPunct="1"/>
            <a:r>
              <a:rPr lang="ca-ES" altLang="fr-FR">
                <a:latin typeface="Calisto MT" panose="02040603050505030304" pitchFamily="18" charset="0"/>
                <a:ea typeface="ＭＳ Ｐゴシック" panose="020B0600070205080204" pitchFamily="34" charset="-128"/>
              </a:rPr>
              <a:t>par le </a:t>
            </a:r>
          </a:p>
          <a:p>
            <a:pPr algn="ctr" eaLnBrk="1" hangingPunct="1"/>
            <a:r>
              <a:rPr lang="ca-ES" altLang="fr-FR">
                <a:latin typeface="Calisto MT" panose="02040603050505030304" pitchFamily="18" charset="0"/>
                <a:ea typeface="ＭＳ Ｐゴシック" panose="020B0600070205080204" pitchFamily="34" charset="-128"/>
              </a:rPr>
              <a:t>Chevalier de Beaulieu</a:t>
            </a:r>
          </a:p>
          <a:p>
            <a:pPr algn="ctr" eaLnBrk="1" hangingPunct="1"/>
            <a:endParaRPr lang="ca-ES" altLang="fr-FR">
              <a:latin typeface="Calisto MT" panose="02040603050505030304" pitchFamily="18" charset="0"/>
              <a:ea typeface="ＭＳ Ｐゴシック" panose="020B0600070205080204" pitchFamily="34" charset="-128"/>
            </a:endParaRPr>
          </a:p>
          <a:p>
            <a:pPr algn="ctr" eaLnBrk="1" hangingPunct="1"/>
            <a:r>
              <a:rPr lang="ca-ES" altLang="fr-FR">
                <a:latin typeface="Calisto MT" panose="02040603050505030304" pitchFamily="18" charset="0"/>
                <a:ea typeface="ＭＳ Ｐゴシック" panose="020B0600070205080204" pitchFamily="34" charset="-128"/>
              </a:rPr>
              <a:t>XVII</a:t>
            </a:r>
            <a:r>
              <a:rPr lang="ca-ES" altLang="fr-FR" baseline="30000">
                <a:latin typeface="Calisto MT" panose="02040603050505030304" pitchFamily="18" charset="0"/>
                <a:ea typeface="ＭＳ Ｐゴシック" panose="020B0600070205080204" pitchFamily="34" charset="-128"/>
              </a:rPr>
              <a:t>è</a:t>
            </a:r>
            <a:r>
              <a:rPr lang="ca-ES" altLang="fr-FR">
                <a:latin typeface="Calisto MT" panose="02040603050505030304" pitchFamily="18" charset="0"/>
                <a:ea typeface="ＭＳ Ｐゴシック" panose="020B0600070205080204" pitchFamily="34" charset="-128"/>
              </a:rPr>
              <a:t> siècle</a:t>
            </a:r>
          </a:p>
          <a:p>
            <a:pPr algn="ctr" eaLnBrk="1" hangingPunct="1"/>
            <a:endParaRPr lang="ca-ES" altLang="fr-FR">
              <a:latin typeface="Calisto MT" panose="02040603050505030304" pitchFamily="18" charset="0"/>
              <a:ea typeface="ＭＳ Ｐゴシック" panose="020B0600070205080204" pitchFamily="34" charset="-128"/>
            </a:endParaRPr>
          </a:p>
        </p:txBody>
      </p:sp>
      <p:pic>
        <p:nvPicPr>
          <p:cNvPr id="13317" name="Image 4" descr="CH07F01.TIF">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1D2A5FB-AF60-86E8-E966-D2CA513F68D0}"/>
              </a:ext>
            </a:extLst>
          </p:cNvPr>
          <p:cNvPicPr>
            <a:picLocks noChangeAspect="1"/>
          </p:cNvPicPr>
          <p:nvPr/>
        </p:nvPicPr>
        <p:blipFill>
          <a:blip r:embed="rId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0"/>
            <a:ext cx="4891088" cy="3384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3318" name="ZoneText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FF83C4E-A453-FDDA-D633-0069B1CA7D44}"/>
              </a:ext>
            </a:extLst>
          </p:cNvPr>
          <p:cNvSpPr txBox="1">
            <a:spLocks noChangeArrowheads="1"/>
          </p:cNvSpPr>
          <p:nvPr/>
        </p:nvSpPr>
        <p:spPr bwMode="auto">
          <a:xfrm>
            <a:off x="104775" y="3502025"/>
            <a:ext cx="4362450" cy="152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a-ES" altLang="fr-FR" sz="2800">
                <a:latin typeface="Calisto MT" panose="02040603050505030304" pitchFamily="18" charset="0"/>
                <a:ea typeface="ＭＳ Ｐゴシック" panose="020B0600070205080204" pitchFamily="34" charset="-128"/>
              </a:rPr>
              <a:t>Côté Nord </a:t>
            </a:r>
          </a:p>
          <a:p>
            <a:pPr eaLnBrk="1" hangingPunct="1"/>
            <a:endParaRPr lang="ca-ES" altLang="fr-FR" sz="900">
              <a:latin typeface="Calisto MT" panose="02040603050505030304" pitchFamily="18" charset="0"/>
              <a:ea typeface="ＭＳ Ｐゴシック" panose="020B0600070205080204" pitchFamily="34" charset="-128"/>
            </a:endParaRPr>
          </a:p>
          <a:p>
            <a:pPr eaLnBrk="1" hangingPunct="1"/>
            <a:r>
              <a:rPr lang="ca-ES" altLang="fr-FR" sz="2800">
                <a:latin typeface="Calisto MT" panose="02040603050505030304" pitchFamily="18" charset="0"/>
                <a:ea typeface="ＭＳ Ｐゴシック" panose="020B0600070205080204" pitchFamily="34" charset="-128"/>
              </a:rPr>
              <a:t>				&amp;</a:t>
            </a:r>
          </a:p>
          <a:p>
            <a:pPr eaLnBrk="1" hangingPunct="1"/>
            <a:r>
              <a:rPr lang="ca-ES" altLang="fr-FR" sz="2800">
                <a:latin typeface="Calisto MT" panose="02040603050505030304" pitchFamily="18" charset="0"/>
                <a:ea typeface="ＭＳ Ｐゴシック" panose="020B0600070205080204" pitchFamily="34" charset="-128"/>
              </a:rPr>
              <a:t>						Côté Sud</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14338"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775C371-7B3E-BC2F-EEC3-50074D7EE12C}"/>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5DBDFC6-A6B3-46E1-B3A2-3065DAC30846}"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7</a:t>
            </a:fld>
            <a:endParaRPr lang="fr-FR" altLang="fr-FR" sz="1400">
              <a:latin typeface="Arial" panose="020B0604020202020204" pitchFamily="34" charset="0"/>
              <a:ea typeface="ＭＳ Ｐゴシック" panose="020B0600070205080204" pitchFamily="34" charset="-128"/>
            </a:endParaRPr>
          </a:p>
        </p:txBody>
      </p:sp>
      <p:pic>
        <p:nvPicPr>
          <p:cNvPr id="14339" name="Image 4" descr="lespinasse bellegarde.jp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6FD0AAC-DA46-E6B4-1DD3-3C6F44E94ED1}"/>
              </a:ext>
            </a:extLst>
          </p:cNvPr>
          <p:cNvPicPr>
            <a:picLocks noChangeAspect="1"/>
          </p:cNvPicPr>
          <p:nvPr/>
        </p:nvPicPr>
        <p:blipFill rotWithShape="1">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r="-44"/>
          <a:stretch/>
        </p:blipFill>
        <p:spPr bwMode="auto">
          <a:xfrm>
            <a:off x="0" y="0"/>
            <a:ext cx="9180512" cy="5143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2292" name="ZoneText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CF164D0-4607-99C5-5125-28C8CF78CBBA}"/>
              </a:ext>
            </a:extLst>
          </p:cNvPr>
          <p:cNvSpPr txBox="1">
            <a:spLocks noChangeArrowheads="1"/>
          </p:cNvSpPr>
          <p:nvPr/>
        </p:nvSpPr>
        <p:spPr bwMode="auto">
          <a:xfrm>
            <a:off x="5292080" y="101600"/>
            <a:ext cx="2986087" cy="523876"/>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a-ES" altLang="fr-FR" sz="1400" dirty="0">
                <a:solidFill>
                  <a:schemeClr val="accent6">
                    <a:lumMod val="50000"/>
                  </a:schemeClr>
                </a:solidFill>
                <a:latin typeface="Arial" panose="020B0604020202020204" pitchFamily="34" charset="0"/>
                <a:ea typeface="ＭＳ Ｐゴシック" panose="020B0600070205080204" pitchFamily="34" charset="-128"/>
              </a:rPr>
              <a:t>Dessin de De lespinasse 18</a:t>
            </a:r>
            <a:r>
              <a:rPr lang="ca-ES" altLang="fr-FR" sz="1400" baseline="30000" dirty="0">
                <a:solidFill>
                  <a:schemeClr val="accent6">
                    <a:lumMod val="50000"/>
                  </a:schemeClr>
                </a:solidFill>
                <a:latin typeface="Arial" panose="020B0604020202020204" pitchFamily="34" charset="0"/>
                <a:ea typeface="ＭＳ Ｐゴシック" panose="020B0600070205080204" pitchFamily="34" charset="-128"/>
              </a:rPr>
              <a:t>è</a:t>
            </a:r>
            <a:r>
              <a:rPr lang="ca-ES" altLang="fr-FR" sz="1400" dirty="0">
                <a:solidFill>
                  <a:schemeClr val="accent6">
                    <a:lumMod val="50000"/>
                  </a:schemeClr>
                </a:solidFill>
                <a:latin typeface="Arial" panose="020B0604020202020204" pitchFamily="34" charset="0"/>
                <a:ea typeface="ＭＳ Ｐゴシック" panose="020B0600070205080204" pitchFamily="34" charset="-128"/>
              </a:rPr>
              <a:t> siècle</a:t>
            </a:r>
          </a:p>
          <a:p>
            <a:pPr eaLnBrk="1" fontAlgn="auto" hangingPunct="1">
              <a:spcBef>
                <a:spcPts val="0"/>
              </a:spcBef>
              <a:spcAft>
                <a:spcPts val="0"/>
              </a:spcAft>
              <a:defRPr/>
            </a:pPr>
            <a:r>
              <a:rPr lang="ca-ES" altLang="fr-FR" sz="1400" dirty="0">
                <a:solidFill>
                  <a:schemeClr val="accent6">
                    <a:lumMod val="50000"/>
                  </a:schemeClr>
                </a:solidFill>
                <a:latin typeface="Arial" panose="020B0604020202020204" pitchFamily="34" charset="0"/>
                <a:ea typeface="ＭＳ Ｐゴシック" panose="020B0600070205080204" pitchFamily="34" charset="-128"/>
              </a:rPr>
              <a:t>Source Gallica</a:t>
            </a:r>
          </a:p>
        </p:txBody>
      </p:sp>
      <p:sp>
        <p:nvSpPr>
          <p:cNvPr id="12293" name="ZoneTex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FF457F8-52E0-63A8-C25B-950320997E90}"/>
              </a:ext>
            </a:extLst>
          </p:cNvPr>
          <p:cNvSpPr txBox="1">
            <a:spLocks noChangeArrowheads="1"/>
          </p:cNvSpPr>
          <p:nvPr/>
        </p:nvSpPr>
        <p:spPr bwMode="auto">
          <a:xfrm>
            <a:off x="2267744" y="843558"/>
            <a:ext cx="5910263" cy="3381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a-ES" altLang="fr-FR" sz="1600" dirty="0">
                <a:solidFill>
                  <a:schemeClr val="accent6">
                    <a:lumMod val="50000"/>
                  </a:schemeClr>
                </a:solidFill>
                <a:latin typeface="Arial" panose="020B0604020202020204" pitchFamily="34" charset="0"/>
                <a:ea typeface="ＭＳ Ｐゴシック" panose="020B0600070205080204" pitchFamily="34" charset="-128"/>
              </a:rPr>
              <a:t>Quand le Perthus n’était qu’une taverne et quelques maisons...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100000">
              <a:srgbClr val="E6BA82"/>
            </a:gs>
          </a:gsLst>
          <a:lin ang="5400000" scaled="1"/>
        </a:gradFill>
        <a:effectLst/>
      </p:bgPr>
    </p:bg>
    <p:spTree>
      <p:nvGrpSpPr>
        <p:cNvPr id="1" name=""/>
        <p:cNvGrpSpPr/>
        <p:nvPr/>
      </p:nvGrpSpPr>
      <p:grpSpPr>
        <a:xfrm>
          <a:off x="0" y="0"/>
          <a:ext cx="0" cy="0"/>
          <a:chOff x="0" y="0"/>
          <a:chExt cx="0" cy="0"/>
        </a:xfrm>
      </p:grpSpPr>
      <p:sp>
        <p:nvSpPr>
          <p:cNvPr id="15362"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2D32C40-B550-2D54-E176-58E41D4C592A}"/>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E674E66-3793-4038-BE7B-98E03B391362}"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8</a:t>
            </a:fld>
            <a:endParaRPr lang="fr-FR" altLang="fr-FR" sz="1400">
              <a:latin typeface="Arial" panose="020B0604020202020204" pitchFamily="34" charset="0"/>
              <a:ea typeface="ＭＳ Ｐゴシック" panose="020B0600070205080204" pitchFamily="34" charset="-128"/>
            </a:endParaRPr>
          </a:p>
        </p:txBody>
      </p:sp>
      <p:pic>
        <p:nvPicPr>
          <p:cNvPr id="18435" name="Image 4" descr="IMG_1785.jpe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57CC10D-ACD8-7B67-7559-5E8A8204836E}"/>
              </a:ext>
            </a:extLst>
          </p:cNvPr>
          <p:cNvPicPr>
            <a:picLocks noChangeAspect="1"/>
          </p:cNvPicPr>
          <p:nvPr/>
        </p:nvPicPr>
        <p:blipFill>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rot="21326789">
            <a:off x="245930" y="248594"/>
            <a:ext cx="5562600" cy="3708400"/>
          </a:xfrm>
          <a:prstGeom prst="rect">
            <a:avLst/>
          </a:prstGeom>
          <a:noFill/>
          <a:ln>
            <a:noFill/>
          </a:ln>
          <a:effectLst>
            <a:softEdge rad="31750"/>
          </a:effectLst>
        </p:spPr>
      </p:pic>
      <p:pic>
        <p:nvPicPr>
          <p:cNvPr id="18436" name="Image 5" descr="IMG_2409.jpe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A6F1409-4C4B-96D4-CAB9-CF3FE0D06772}"/>
              </a:ext>
            </a:extLst>
          </p:cNvPr>
          <p:cNvPicPr>
            <a:picLocks noChangeAspect="1"/>
          </p:cNvPicPr>
          <p:nvPr/>
        </p:nvPicPr>
        <p:blipFill>
          <a:blip r:embed="rId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5652120" y="0"/>
            <a:ext cx="3429000" cy="5143500"/>
          </a:xfrm>
          <a:prstGeom prst="rect">
            <a:avLst/>
          </a:prstGeom>
          <a:noFill/>
          <a:ln>
            <a:noFill/>
          </a:ln>
          <a:effectLst>
            <a:softEdge rad="317500"/>
          </a:effectLst>
        </p:spPr>
      </p:pic>
      <p:sp>
        <p:nvSpPr>
          <p:cNvPr id="15365" name="ZoneTex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9967986-771C-690B-464C-E24C22F2ACF0}"/>
              </a:ext>
            </a:extLst>
          </p:cNvPr>
          <p:cNvSpPr txBox="1">
            <a:spLocks noChangeArrowheads="1"/>
          </p:cNvSpPr>
          <p:nvPr/>
        </p:nvSpPr>
        <p:spPr bwMode="auto">
          <a:xfrm>
            <a:off x="609600" y="4299942"/>
            <a:ext cx="4770438" cy="461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a-ES" altLang="fr-FR" sz="2400" dirty="0">
                <a:solidFill>
                  <a:schemeClr val="accent6">
                    <a:lumMod val="50000"/>
                  </a:schemeClr>
                </a:solidFill>
                <a:latin typeface="Arial" panose="020B0604020202020204" pitchFamily="34" charset="0"/>
                <a:ea typeface="ＭＳ Ｐゴシック" panose="020B0600070205080204" pitchFamily="34" charset="-128"/>
              </a:rPr>
              <a:t>La borne 567 au col de Panissars</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A26921"/>
            </a:gs>
            <a:gs pos="100000">
              <a:srgbClr val="E6BA82"/>
            </a:gs>
          </a:gsLst>
          <a:lin ang="5400000" scaled="1"/>
        </a:gradFill>
        <a:effectLst/>
      </p:bgPr>
    </p:bg>
    <p:spTree>
      <p:nvGrpSpPr>
        <p:cNvPr id="1" name=""/>
        <p:cNvGrpSpPr/>
        <p:nvPr/>
      </p:nvGrpSpPr>
      <p:grpSpPr>
        <a:xfrm>
          <a:off x="0" y="0"/>
          <a:ext cx="0" cy="0"/>
          <a:chOff x="0" y="0"/>
          <a:chExt cx="0" cy="0"/>
        </a:xfrm>
      </p:grpSpPr>
      <p:sp>
        <p:nvSpPr>
          <p:cNvPr id="15362" name="Espace réservé du numéro de diapositiv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2D32C40-B550-2D54-E176-58E41D4C592A}"/>
              </a:ext>
            </a:extLst>
          </p:cNvPr>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E674E66-3793-4038-BE7B-98E03B391362}" type="slidenum">
              <a:rPr lang="fr-FR" altLang="fr-FR" sz="1400" smtClean="0">
                <a:latin typeface="Arial" panose="020B0604020202020204" pitchFamily="34" charset="0"/>
                <a:ea typeface="ＭＳ Ｐゴシック" panose="020B0600070205080204" pitchFamily="34" charset="-128"/>
              </a:rPr>
              <a:pPr fontAlgn="base">
                <a:spcBef>
                  <a:spcPct val="0"/>
                </a:spcBef>
                <a:spcAft>
                  <a:spcPct val="0"/>
                </a:spcAft>
              </a:pPr>
              <a:t>9</a:t>
            </a:fld>
            <a:endParaRPr lang="fr-FR" altLang="fr-FR" sz="1400">
              <a:latin typeface="Arial" panose="020B0604020202020204" pitchFamily="34" charset="0"/>
              <a:ea typeface="ＭＳ Ｐゴシック" panose="020B0600070205080204" pitchFamily="34" charset="-128"/>
            </a:endParaRPr>
          </a:p>
        </p:txBody>
      </p:sp>
      <p:sp>
        <p:nvSpPr>
          <p:cNvPr id="15365" name="ZoneTex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9967986-771C-690B-464C-E24C22F2ACF0}"/>
              </a:ext>
            </a:extLst>
          </p:cNvPr>
          <p:cNvSpPr txBox="1">
            <a:spLocks noChangeArrowheads="1"/>
          </p:cNvSpPr>
          <p:nvPr/>
        </p:nvSpPr>
        <p:spPr bwMode="auto">
          <a:xfrm>
            <a:off x="3352800" y="133350"/>
            <a:ext cx="5105400" cy="83099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a-ES" altLang="fr-FR" sz="2400" dirty="0">
                <a:solidFill>
                  <a:schemeClr val="accent6">
                    <a:lumMod val="50000"/>
                  </a:schemeClr>
                </a:solidFill>
                <a:latin typeface="Arial" panose="020B0604020202020204" pitchFamily="34" charset="0"/>
                <a:ea typeface="ＭＳ Ｐゴシック" panose="020B0600070205080204" pitchFamily="34" charset="-128"/>
              </a:rPr>
              <a:t>La redoute près du col de Panissars</a:t>
            </a:r>
          </a:p>
          <a:p>
            <a:pPr eaLnBrk="1" hangingPunct="1"/>
            <a:r>
              <a:rPr lang="ca-ES" altLang="fr-FR" sz="2400" dirty="0">
                <a:solidFill>
                  <a:schemeClr val="accent6">
                    <a:lumMod val="50000"/>
                  </a:schemeClr>
                </a:solidFill>
                <a:latin typeface="Arial" panose="020B0604020202020204" pitchFamily="34" charset="0"/>
                <a:ea typeface="ＭＳ Ｐゴシック" panose="020B0600070205080204" pitchFamily="34" charset="-128"/>
              </a:rPr>
              <a:t>édifiée par Vauban</a:t>
            </a:r>
          </a:p>
        </p:txBody>
      </p:sp>
      <p:pic>
        <p:nvPicPr>
          <p:cNvPr id="6" name="Image 5" descr="Capture d’écran 2023-09-24 à 17.35.20.png"/>
          <p:cNvPicPr>
            <a:picLocks noChangeAspect="1"/>
          </p:cNvPicPr>
          <p:nvPr/>
        </p:nvPicPr>
        <p:blipFill>
          <a:blip r:embed="rId2"/>
          <a:stretch>
            <a:fillRect/>
          </a:stretch>
        </p:blipFill>
        <p:spPr>
          <a:xfrm>
            <a:off x="0" y="-1"/>
            <a:ext cx="3397251" cy="5143501"/>
          </a:xfrm>
          <a:prstGeom prst="rect">
            <a:avLst/>
          </a:prstGeom>
        </p:spPr>
      </p:pic>
      <p:pic>
        <p:nvPicPr>
          <p:cNvPr id="7" name="Image 6" descr="Capture d’écran 2023-09-27 à 16.23.18.png"/>
          <p:cNvPicPr>
            <a:picLocks noChangeAspect="1"/>
          </p:cNvPicPr>
          <p:nvPr/>
        </p:nvPicPr>
        <p:blipFill>
          <a:blip r:embed="rId3"/>
          <a:stretch>
            <a:fillRect/>
          </a:stretch>
        </p:blipFill>
        <p:spPr>
          <a:xfrm>
            <a:off x="3505200" y="1123950"/>
            <a:ext cx="5486400" cy="3063240"/>
          </a:xfrm>
          <a:prstGeom prst="rect">
            <a:avLst/>
          </a:prstGeom>
        </p:spPr>
      </p:pic>
      <p:sp>
        <p:nvSpPr>
          <p:cNvPr id="8" name="ZoneTexte 7"/>
          <p:cNvSpPr txBox="1"/>
          <p:nvPr/>
        </p:nvSpPr>
        <p:spPr>
          <a:xfrm>
            <a:off x="3505200" y="4324350"/>
            <a:ext cx="5201890" cy="646331"/>
          </a:xfrm>
          <a:prstGeom prst="rect">
            <a:avLst/>
          </a:prstGeom>
          <a:noFill/>
        </p:spPr>
        <p:txBody>
          <a:bodyPr wrap="none" rtlCol="0">
            <a:spAutoFit/>
          </a:bodyPr>
          <a:lstStyle/>
          <a:p>
            <a:r>
              <a:rPr lang="ca-ES" dirty="0">
                <a:solidFill>
                  <a:srgbClr val="800000"/>
                </a:solidFill>
              </a:rPr>
              <a:t>Borne frontière 576 située sur l’avenue principale </a:t>
            </a:r>
          </a:p>
          <a:p>
            <a:r>
              <a:rPr lang="ca-ES" dirty="0">
                <a:solidFill>
                  <a:srgbClr val="800000"/>
                </a:solidFill>
              </a:rPr>
              <a:t>du Perthus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4449</TotalTime>
  <Words>1073</Words>
  <Application>Microsoft Macintosh PowerPoint</Application>
  <PresentationFormat>Présentation à l'écran (16:9)</PresentationFormat>
  <Paragraphs>197</Paragraphs>
  <Slides>32</Slides>
  <Notes>2</Notes>
  <HiddenSlides>0</HiddenSlides>
  <MMClips>0</MMClips>
  <ScaleCrop>false</ScaleCrop>
  <HeadingPairs>
    <vt:vector size="4" baseType="variant">
      <vt:variant>
        <vt:lpstr>Modèle de conception</vt:lpstr>
      </vt:variant>
      <vt:variant>
        <vt:i4>1</vt:i4>
      </vt:variant>
      <vt:variant>
        <vt:lpstr>Titres des diapositives</vt:lpstr>
      </vt:variant>
      <vt:variant>
        <vt:i4>32</vt:i4>
      </vt:variant>
    </vt:vector>
  </HeadingPairs>
  <TitlesOfParts>
    <vt:vector size="33" baseType="lpstr">
      <vt:lpstr>Office Theme</vt:lpstr>
      <vt:lpstr>Frontières, mobilité et résilience : la singularité perthusienne</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Les principes</vt:lpstr>
      <vt:lpstr>Droit du travail  Droit du lieu d'exécution  du contrat (de la signature du contrat au licenciement)</vt:lpstr>
      <vt:lpstr>Diapositive 25</vt:lpstr>
      <vt:lpstr>Diapositive 26</vt:lpstr>
      <vt:lpstr>Dérogations liées à la crise</vt:lpstr>
      <vt:lpstr>Diapositive 28</vt:lpstr>
      <vt:lpstr>Diapositive 29</vt:lpstr>
      <vt:lpstr>Diapositive 30</vt:lpstr>
      <vt:lpstr>Diapositive 31</vt:lpstr>
      <vt:lpstr>Diapositive 32</vt:lpstr>
    </vt:vector>
  </TitlesOfParts>
  <Company>eric Lacombe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représentation cartographique de la frontière du 16e s. au 18e s.</dc:title>
  <dc:creator>eric Lacombe</dc:creator>
  <cp:lastModifiedBy>camiade martine</cp:lastModifiedBy>
  <cp:revision>87</cp:revision>
  <cp:lastPrinted>2014-03-26T15:20:18Z</cp:lastPrinted>
  <dcterms:created xsi:type="dcterms:W3CDTF">2023-10-06T07:42:24Z</dcterms:created>
  <dcterms:modified xsi:type="dcterms:W3CDTF">2023-10-06T07:42:42Z</dcterms:modified>
</cp:coreProperties>
</file>