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6" r:id="rId5"/>
    <p:sldId id="311" r:id="rId6"/>
    <p:sldId id="271" r:id="rId7"/>
    <p:sldId id="301" r:id="rId8"/>
    <p:sldId id="306" r:id="rId9"/>
    <p:sldId id="284" r:id="rId10"/>
    <p:sldId id="299" r:id="rId11"/>
    <p:sldId id="266" r:id="rId12"/>
    <p:sldId id="303" r:id="rId13"/>
    <p:sldId id="308" r:id="rId14"/>
    <p:sldId id="307" r:id="rId15"/>
    <p:sldId id="310" r:id="rId16"/>
    <p:sldId id="309" r:id="rId17"/>
    <p:sldId id="305" r:id="rId18"/>
    <p:sldId id="295" r:id="rId19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1" autoAdjust="0"/>
    <p:restoredTop sz="94598" autoAdjust="0"/>
  </p:normalViewPr>
  <p:slideViewPr>
    <p:cSldViewPr snapToGrid="0">
      <p:cViewPr varScale="1">
        <p:scale>
          <a:sx n="116" d="100"/>
          <a:sy n="116" d="100"/>
        </p:scale>
        <p:origin x="216" y="416"/>
      </p:cViewPr>
      <p:guideLst/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fr-FR"/>
        </a:p>
      </dgm:t>
    </dgm:pt>
    <dgm:pt modelId="{23CA95F9-8BCF-40C1-B842-BCFFD43632F6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fr-FR"/>
        </a:p>
      </dgm:t>
    </dgm:pt>
    <dgm:pt modelId="{D868EA7F-D868-4231-86D5-66D9B2DF2F62}" type="sibTrans" cxnId="{E6EDE7CF-5B3F-4E2C-99EE-D5462F0EC9CE}">
      <dgm:prSet/>
      <dgm:spPr/>
      <dgm:t>
        <a:bodyPr rtlCol="0"/>
        <a:lstStyle/>
        <a:p>
          <a:pPr rtl="0"/>
          <a:endParaRPr lang="fr-FR"/>
        </a:p>
      </dgm:t>
    </dgm:pt>
    <dgm:pt modelId="{1E293C9C-50F7-4DF0-A45F-EF6AA41E15B2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fr-FR"/>
        </a:p>
      </dgm:t>
    </dgm:pt>
    <dgm:pt modelId="{E019F05B-61F4-4915-9D10-5D6F328EA591}" type="sibTrans" cxnId="{A7E7000F-0D10-4D88-844F-C9CB2A6A39DA}">
      <dgm:prSet/>
      <dgm:spPr/>
      <dgm:t>
        <a:bodyPr rtlCol="0"/>
        <a:lstStyle/>
        <a:p>
          <a:pPr rtl="0"/>
          <a:endParaRPr lang="fr-FR"/>
        </a:p>
      </dgm:t>
    </dgm:pt>
    <dgm:pt modelId="{DA3F2F2F-B5A8-4CFD-ABCE-1BC48CD913AF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D4AFA5E0-6624-49A6-B10B-4FFA7483C001}" type="parTrans" cxnId="{307321D6-32A9-4F29-A35B-8328C6417311}">
      <dgm:prSet/>
      <dgm:spPr/>
      <dgm:t>
        <a:bodyPr rtlCol="0"/>
        <a:lstStyle/>
        <a:p>
          <a:pPr rtl="0"/>
          <a:endParaRPr lang="fr-FR"/>
        </a:p>
      </dgm:t>
    </dgm:pt>
    <dgm:pt modelId="{038FE749-6004-418E-86C7-7C1B1D7930F4}" type="sibTrans" cxnId="{307321D6-32A9-4F29-A35B-8328C6417311}">
      <dgm:prSet/>
      <dgm:spPr/>
      <dgm:t>
        <a:bodyPr rtlCol="0"/>
        <a:lstStyle/>
        <a:p>
          <a:pPr rtl="0"/>
          <a:endParaRPr lang="fr-FR"/>
        </a:p>
      </dgm:t>
    </dgm:pt>
    <dgm:pt modelId="{B2F9B3BC-1849-4A4A-BBE4-752B9B492C76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fr-FR"/>
        </a:p>
      </dgm:t>
    </dgm:pt>
    <dgm:pt modelId="{2946CE56-B018-4C0E-918D-0B36D170024F}" type="sibTrans" cxnId="{BB48F2B9-3F80-43D5-9223-76526A774C2D}">
      <dgm:prSet/>
      <dgm:spPr/>
      <dgm:t>
        <a:bodyPr rtlCol="0"/>
        <a:lstStyle/>
        <a:p>
          <a:pPr rtl="0"/>
          <a:endParaRPr lang="fr-FR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4" custScaleX="123193" custScaleY="123193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8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8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4" custFlipHor="1" custScaleX="18643" custScaleY="102626" custLinFactX="1968691" custLinFactNeighborX="2000000" custLinFactNeighborY="11844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8" custLinFactNeighborY="1787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8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4" custFlipHor="1" custScaleX="6582" custScaleY="106158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8" custLinFactNeighborY="17872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8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4" custFlipVert="0" custFlipHor="1" custScaleX="5018" custScaleY="100000" custLinFactX="700000" custLinFactNeighborX="756357" custLinFactNeighborY="28892"/>
      <dgm:spPr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</dgm:spPr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8" custLinFactNeighborY="17872">
        <dgm:presLayoutVars>
          <dgm:chMax val="0"/>
          <dgm:chPref val="0"/>
        </dgm:presLayoutVars>
      </dgm:prSet>
      <dgm:spPr/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8" custLinFactNeighborX="1819" custLinFactNeighborY="-72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fr-FR"/>
        </a:p>
      </dgm:t>
    </dgm:pt>
    <dgm:pt modelId="{23CA95F9-8BCF-40C1-B842-BCFFD43632F6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fr-FR"/>
        </a:p>
      </dgm:t>
    </dgm:pt>
    <dgm:pt modelId="{D868EA7F-D868-4231-86D5-66D9B2DF2F62}" type="sibTrans" cxnId="{E6EDE7CF-5B3F-4E2C-99EE-D5462F0EC9CE}">
      <dgm:prSet/>
      <dgm:spPr/>
      <dgm:t>
        <a:bodyPr rtlCol="0"/>
        <a:lstStyle/>
        <a:p>
          <a:pPr rtl="0"/>
          <a:endParaRPr lang="fr-FR"/>
        </a:p>
      </dgm:t>
    </dgm:pt>
    <dgm:pt modelId="{1E293C9C-50F7-4DF0-A45F-EF6AA41E15B2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fr-FR"/>
        </a:p>
      </dgm:t>
    </dgm:pt>
    <dgm:pt modelId="{E019F05B-61F4-4915-9D10-5D6F328EA591}" type="sibTrans" cxnId="{A7E7000F-0D10-4D88-844F-C9CB2A6A39DA}">
      <dgm:prSet/>
      <dgm:spPr/>
      <dgm:t>
        <a:bodyPr rtlCol="0"/>
        <a:lstStyle/>
        <a:p>
          <a:pPr rtl="0"/>
          <a:endParaRPr lang="fr-FR"/>
        </a:p>
      </dgm:t>
    </dgm:pt>
    <dgm:pt modelId="{DA3F2F2F-B5A8-4CFD-ABCE-1BC48CD913AF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D4AFA5E0-6624-49A6-B10B-4FFA7483C001}" type="parTrans" cxnId="{307321D6-32A9-4F29-A35B-8328C6417311}">
      <dgm:prSet/>
      <dgm:spPr/>
      <dgm:t>
        <a:bodyPr rtlCol="0"/>
        <a:lstStyle/>
        <a:p>
          <a:pPr rtl="0"/>
          <a:endParaRPr lang="fr-FR"/>
        </a:p>
      </dgm:t>
    </dgm:pt>
    <dgm:pt modelId="{038FE749-6004-418E-86C7-7C1B1D7930F4}" type="sibTrans" cxnId="{307321D6-32A9-4F29-A35B-8328C6417311}">
      <dgm:prSet/>
      <dgm:spPr/>
      <dgm:t>
        <a:bodyPr rtlCol="0"/>
        <a:lstStyle/>
        <a:p>
          <a:pPr rtl="0"/>
          <a:endParaRPr lang="fr-FR"/>
        </a:p>
      </dgm:t>
    </dgm:pt>
    <dgm:pt modelId="{B2F9B3BC-1849-4A4A-BBE4-752B9B492C76}">
      <dgm:prSet custT="1"/>
      <dgm:spPr/>
      <dgm:t>
        <a:bodyPr rtlCol="0"/>
        <a:lstStyle/>
        <a:p>
          <a:pPr algn="ctr" rtl="0">
            <a:lnSpc>
              <a:spcPct val="100000"/>
            </a:lnSpc>
            <a:defRPr b="1" spc="20">
              <a:latin typeface="+mj-lt"/>
            </a:defRPr>
          </a:pPr>
          <a:endParaRPr lang="fr-FR" sz="1600" b="0" dirty="0">
            <a:solidFill>
              <a:schemeClr val="tx1"/>
            </a:solidFill>
            <a:latin typeface="+mn-lt"/>
          </a:endParaRP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fr-FR"/>
        </a:p>
      </dgm:t>
    </dgm:pt>
    <dgm:pt modelId="{2946CE56-B018-4C0E-918D-0B36D170024F}" type="sibTrans" cxnId="{BB48F2B9-3F80-43D5-9223-76526A774C2D}">
      <dgm:prSet/>
      <dgm:spPr/>
      <dgm:t>
        <a:bodyPr rtlCol="0"/>
        <a:lstStyle/>
        <a:p>
          <a:pPr rtl="0"/>
          <a:endParaRPr lang="fr-FR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4" custFlipVert="1" custFlipHor="0" custScaleX="6386" custScaleY="5586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8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8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4" custScaleX="123193" custScaleY="123193" custLinFactNeighborX="2111" custLinFactNeighborY="-1406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8" custLinFactNeighborY="1787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8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4" custScaleX="2715" custScaleY="123193" custLinFactX="44223" custLinFactNeighborX="100000" custLinFactNeighborY="34440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8" custLinFactNeighborY="17872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8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4" custScaleX="189419" custScaleY="251517" custLinFactNeighborX="-14014" custLinFactNeighborY="-12846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8" custLinFactNeighborY="17872">
        <dgm:presLayoutVars>
          <dgm:chMax val="0"/>
          <dgm:chPref val="0"/>
        </dgm:presLayoutVars>
      </dgm:prSet>
      <dgm:spPr/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8" custLinFactNeighborX="1819" custLinFactNeighborY="-72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1661020" y="192053"/>
          <a:ext cx="3551" cy="684803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1285941" y="942730"/>
          <a:ext cx="753708" cy="153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1285941" y="942730"/>
        <a:ext cx="753708" cy="153632"/>
      </dsp:txXfrm>
    </dsp:sp>
    <dsp:sp modelId="{7D166BBB-55AF-452C-B9A0-94A1EE55FF4F}">
      <dsp:nvSpPr>
        <dsp:cNvPr id="0" name=""/>
        <dsp:cNvSpPr/>
      </dsp:nvSpPr>
      <dsp:spPr>
        <a:xfrm>
          <a:off x="1285941" y="1089481"/>
          <a:ext cx="753708" cy="19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 flipH="1">
          <a:off x="2662555" y="315055"/>
          <a:ext cx="537" cy="570475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2171548" y="942730"/>
          <a:ext cx="753708" cy="153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2171548" y="942730"/>
        <a:ext cx="753708" cy="153632"/>
      </dsp:txXfrm>
    </dsp:sp>
    <dsp:sp modelId="{1223E777-77CB-4A9A-BF21-12B513842696}">
      <dsp:nvSpPr>
        <dsp:cNvPr id="0" name=""/>
        <dsp:cNvSpPr/>
      </dsp:nvSpPr>
      <dsp:spPr>
        <a:xfrm>
          <a:off x="2171548" y="1089481"/>
          <a:ext cx="753708" cy="19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 flipH="1">
          <a:off x="3433915" y="239400"/>
          <a:ext cx="189" cy="590109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3057155" y="942730"/>
          <a:ext cx="753708" cy="153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3057155" y="942730"/>
        <a:ext cx="753708" cy="153632"/>
      </dsp:txXfrm>
    </dsp:sp>
    <dsp:sp modelId="{EE420F84-477D-4635-BEF8-66426E9A259D}">
      <dsp:nvSpPr>
        <dsp:cNvPr id="0" name=""/>
        <dsp:cNvSpPr/>
      </dsp:nvSpPr>
      <dsp:spPr>
        <a:xfrm>
          <a:off x="3163436" y="813005"/>
          <a:ext cx="753708" cy="19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 flipH="1">
          <a:off x="4361533" y="417120"/>
          <a:ext cx="144" cy="55587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3942763" y="942730"/>
          <a:ext cx="753708" cy="153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3942763" y="942730"/>
        <a:ext cx="753708" cy="153632"/>
      </dsp:txXfrm>
    </dsp:sp>
    <dsp:sp modelId="{5A7600AF-A34B-4D03-B3D6-B3C760AE8E06}">
      <dsp:nvSpPr>
        <dsp:cNvPr id="0" name=""/>
        <dsp:cNvSpPr/>
      </dsp:nvSpPr>
      <dsp:spPr>
        <a:xfrm>
          <a:off x="3956472" y="1075755"/>
          <a:ext cx="753708" cy="19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 flipV="1">
          <a:off x="1046656" y="1786033"/>
          <a:ext cx="6867" cy="5254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-2459" y="2271887"/>
          <a:ext cx="2105099" cy="514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-2459" y="2271887"/>
        <a:ext cx="2105099" cy="514161"/>
      </dsp:txXfrm>
    </dsp:sp>
    <dsp:sp modelId="{7D166BBB-55AF-452C-B9A0-94A1EE55FF4F}">
      <dsp:nvSpPr>
        <dsp:cNvPr id="0" name=""/>
        <dsp:cNvSpPr/>
      </dsp:nvSpPr>
      <dsp:spPr>
        <a:xfrm>
          <a:off x="-2459" y="2763018"/>
          <a:ext cx="2105099" cy="6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2521906" y="727761"/>
          <a:ext cx="2074446" cy="2074446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2471032" y="3066806"/>
          <a:ext cx="2105099" cy="514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2471032" y="3066806"/>
        <a:ext cx="2105099" cy="514161"/>
      </dsp:txXfrm>
    </dsp:sp>
    <dsp:sp modelId="{1223E777-77CB-4A9A-BF21-12B513842696}">
      <dsp:nvSpPr>
        <dsp:cNvPr id="0" name=""/>
        <dsp:cNvSpPr/>
      </dsp:nvSpPr>
      <dsp:spPr>
        <a:xfrm>
          <a:off x="2471032" y="3557937"/>
          <a:ext cx="2105099" cy="6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6062390" y="1331372"/>
          <a:ext cx="1241" cy="2074446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4944524" y="3066806"/>
          <a:ext cx="2105099" cy="514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4944524" y="3066806"/>
        <a:ext cx="2105099" cy="514161"/>
      </dsp:txXfrm>
    </dsp:sp>
    <dsp:sp modelId="{EE420F84-477D-4635-BEF8-66426E9A259D}">
      <dsp:nvSpPr>
        <dsp:cNvPr id="0" name=""/>
        <dsp:cNvSpPr/>
      </dsp:nvSpPr>
      <dsp:spPr>
        <a:xfrm>
          <a:off x="5241365" y="2632652"/>
          <a:ext cx="2105099" cy="6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7182035" y="-120370"/>
          <a:ext cx="3189626" cy="423529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7960280" y="3275422"/>
          <a:ext cx="2105099" cy="514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fr-FR" sz="1600" b="0" kern="1200" dirty="0">
            <a:solidFill>
              <a:schemeClr val="tx1"/>
            </a:solidFill>
            <a:latin typeface="+mn-lt"/>
          </a:endParaRPr>
        </a:p>
      </dsp:txBody>
      <dsp:txXfrm>
        <a:off x="7960280" y="3275422"/>
        <a:ext cx="2105099" cy="514161"/>
      </dsp:txXfrm>
    </dsp:sp>
    <dsp:sp modelId="{5A7600AF-A34B-4D03-B3D6-B3C760AE8E06}">
      <dsp:nvSpPr>
        <dsp:cNvPr id="0" name=""/>
        <dsp:cNvSpPr/>
      </dsp:nvSpPr>
      <dsp:spPr>
        <a:xfrm>
          <a:off x="7998572" y="3720615"/>
          <a:ext cx="2105099" cy="6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Liste de gens en portraits"/>
  <dgm:desc val="Liste de gens en portraits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Liste de gens en portraits"/>
  <dgm:desc val="Liste de gens en portraits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76305C-2F7B-45CB-B255-B6C57D23E9BB}" type="datetime1">
              <a:rPr lang="fr-FR" smtClean="0"/>
              <a:t>05/10/2023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AF8A362-CAFC-4987-9A50-47570528395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6D94D8-DDDB-4A07-9F82-909B89FF08C0}" type="datetime1">
              <a:rPr lang="fr-FR" smtClean="0"/>
              <a:t>05/10/2023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4EEB602-95FC-483A-B12D-216A7AD7EA2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5F5C4F-4B5D-423C-BA21-B328F5D1103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652A693-78C6-4221-A68E-BCB72292CA98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0283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3CE883-265D-4266-BA7C-B21BBB2047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BB577AA-E11A-4450-A220-6AD4CF32FC8B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327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13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3CE883-265D-4266-BA7C-B21BBB2047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BB577AA-E11A-4450-A220-6AD4CF32FC8B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26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14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3CE883-265D-4266-BA7C-B21BBB2047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BB577AA-E11A-4450-A220-6AD4CF32FC8B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038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40529E-D041-4115-8A97-BFC8D004584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F444A5E-336D-4D60-86FC-B9E54169710A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069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4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487B5-2BEB-4521-B5E1-F341C05A0DA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21EEADA-777D-42B6-B7CB-3CE82BACE52E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688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487B5-2BEB-4521-B5E1-F341C05A0DA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21EEADA-777D-42B6-B7CB-3CE82BACE52E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765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6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C24460-CAD3-4B56-8BDC-5E8277E9E5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2C41D51-38B3-492F-B1F3-694789ACA113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688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6D4909-3A23-4DB9-85AB-5DC981DC09C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C5AC685-FF37-48CB-A192-12281E5289F5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06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2BBF47-62E9-4FEE-85C7-F3973E5966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86FAE09-D7EA-4769-A5C1-5528DD98ADFD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3CE883-265D-4266-BA7C-B21BBB2047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BB577AA-E11A-4450-A220-6AD4CF32FC8B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83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3CE883-265D-4266-BA7C-B21BBB2047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BB577AA-E11A-4450-A220-6AD4CF32FC8B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66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3CE883-265D-4266-BA7C-B21BBB2047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BB577AA-E11A-4450-A220-6AD4CF32FC8B}" type="datetime1">
              <a:rPr lang="fr-FR" smtClean="0"/>
              <a:t>05/10/2023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79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</a:extLst>
          </p:cNvPr>
          <p:cNvSpPr/>
          <p:nvPr userDrawn="1"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54" name="Titr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8168" y="1057522"/>
            <a:ext cx="5003540" cy="217343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sz="4400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55" name="Sous-titre 2">
            <a:extLst>
              <a:ext uri="{FF2B5EF4-FFF2-40B4-BE49-F238E27FC236}">
                <a16:creationId xmlns:a16="http://schemas.microsoft.com/office/drawing/2014/main" id="{50BC9D78-FF13-4CEB-8ECB-E64E85C5D0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643" y="3751119"/>
            <a:ext cx="4985065" cy="1606163"/>
          </a:xfrm>
        </p:spPr>
        <p:txBody>
          <a:bodyPr rtlCol="0" anchor="t">
            <a:noAutofit/>
          </a:bodyPr>
          <a:lstStyle>
            <a:lvl1pPr>
              <a:defRPr sz="2400" b="0"/>
            </a:lvl1pPr>
          </a:lstStyle>
          <a:p>
            <a:pPr rtl="0"/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Cliquez pour ajouter un sous-titre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</a:extLst>
          </p:cNvPr>
          <p:cNvSpPr/>
          <p:nvPr userDrawn="1"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58" name="Espace réservé du pied de page 4">
            <a:extLst>
              <a:ext uri="{FF2B5EF4-FFF2-40B4-BE49-F238E27FC236}">
                <a16:creationId xmlns:a16="http://schemas.microsoft.com/office/drawing/2014/main" id="{15A37EDE-F10B-4C4B-9572-8778C2D6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797504" cy="457200"/>
          </a:xfrm>
        </p:spPr>
        <p:txBody>
          <a:bodyPr rtlCol="0"/>
          <a:lstStyle/>
          <a:p>
            <a:pPr algn="l" rtl="0"/>
            <a:r>
              <a:rPr lang="fr-FR"/>
              <a:t>Titre de la présentation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61" name="Espace réservé de la date 35">
            <a:extLst>
              <a:ext uri="{FF2B5EF4-FFF2-40B4-BE49-F238E27FC236}">
                <a16:creationId xmlns:a16="http://schemas.microsoft.com/office/drawing/2014/main" id="{D6890A67-3C66-4F8A-B1A6-05469F40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/>
          <a:p>
            <a:pPr algn="l" rtl="0"/>
            <a:r>
              <a:rPr lang="fr-FR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1/02/20XX</a:t>
            </a:r>
            <a:endParaRPr lang="fr-FR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2" name="Espace réservé du numéro de diapositive 36">
            <a:extLst>
              <a:ext uri="{FF2B5EF4-FFF2-40B4-BE49-F238E27FC236}">
                <a16:creationId xmlns:a16="http://schemas.microsoft.com/office/drawing/2014/main" id="{46849723-0CBF-47CA-9477-4D42CAC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rtl="0"/>
              <a:t>‹N°›</a:t>
            </a:fld>
            <a:endParaRPr lang="fr-FR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5" name="Espace réservé d’image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9936" y="-2"/>
            <a:ext cx="53320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</p:spTree>
    <p:extLst>
      <p:ext uri="{BB962C8B-B14F-4D97-AF65-F5344CB8AC3E}">
        <p14:creationId xmlns:p14="http://schemas.microsoft.com/office/powerpoint/2010/main" val="425825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de 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D8F3F22-19C9-4C61-8202-3220217D2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F94B471-6707-4251-8230-A51AED0767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4" y="1834005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fr-FR"/>
              <a:t>Cliquez pour ajouter un sous-titre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D986D97-E6F1-49E8-977A-C802B4E41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4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fr-FR"/>
              <a:t> Cliquer pour ajouter du texte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762163C0-B07F-43E4-B17C-2E6A96553B9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5999" y="1834004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fr-FR"/>
              <a:t>Cliquez pour ajouter un sous-titre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098FA6D-3C80-4FE1-B248-1CA2B6862F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5999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fr-FR"/>
              <a:t> Cliquer pour ajouter du texte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1" name="Espace réservé du pied de page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e la date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12" name="Espace réservé du numéro de diapositive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nne de contenu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725A2F16-8CE0-4F2E-933C-EFDFB1E1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70705-E2EE-4992-AE78-FDBE128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1C428A7-7771-4474-8BB4-8A6F0FEF8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8730F6-0DF6-48BC-86CC-00BE18350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31104-1E19-4E17-A3FE-2B2C55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2CEB59E-1776-4FF1-BF4D-A33B618FD59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fr-FR" dirty="0"/>
              <a:t>Cliquez pour ajouter un sous-titre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6B55E76-BA79-44AC-B206-DA13D60FDA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fr-FR" dirty="0"/>
              <a:t> Cliquer pour ajouter du texte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60518C4D-71E5-4211-A191-A8ED7185DED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828356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fr-FR"/>
              <a:t>Cliquez pour ajouter un sous-titre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D7EF9B63-4443-4EE5-A88B-2F1FA4CC404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fr-FR"/>
              <a:t> Cliquer pour ajouter du texte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54FF8D9-50D3-4515-B896-B127F664C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fr-FR"/>
              <a:t>Cliquez pour ajouter un sous-titre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95B62E8-2D9A-443A-8560-D347C47038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fr-FR"/>
              <a:t> Cliquer pour ajouter du texte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A7A17E-1562-4B10-9BC8-AB6B45E6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CD37258C-9B58-4DC0-BC98-826A38D4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3" name="Espace réservé du pied de page 29">
            <a:extLst>
              <a:ext uri="{FF2B5EF4-FFF2-40B4-BE49-F238E27FC236}">
                <a16:creationId xmlns:a16="http://schemas.microsoft.com/office/drawing/2014/main" id="{2F8E2987-7F65-44D5-B3AD-776ECF8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Espace réservé de la date 28">
            <a:extLst>
              <a:ext uri="{FF2B5EF4-FFF2-40B4-BE49-F238E27FC236}">
                <a16:creationId xmlns:a16="http://schemas.microsoft.com/office/drawing/2014/main" id="{08BD4E48-A35B-4475-BC85-E58DA292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11" name="Espace réservé du numéro de diapositive 30">
            <a:extLst>
              <a:ext uri="{FF2B5EF4-FFF2-40B4-BE49-F238E27FC236}">
                <a16:creationId xmlns:a16="http://schemas.microsoft.com/office/drawing/2014/main" id="{FBDAEBAB-F3AA-4DB3-96B7-6387085C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75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3C66564-535A-4715-9B27-B8AB14F77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E3821E99-F411-4BAB-8211-C344272A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29B7F2A-CF10-474B-91F1-7C50A7DAF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F0D6D9-A64A-415F-BA44-494062CA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3777B49C-9749-4042-A729-C27F5836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11B79F49-5021-4A8F-A90A-5E08F7FB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3" name="Espace réservé d’image 19">
            <a:extLst>
              <a:ext uri="{FF2B5EF4-FFF2-40B4-BE49-F238E27FC236}">
                <a16:creationId xmlns:a16="http://schemas.microsoft.com/office/drawing/2014/main" id="{B6E270BA-010E-406C-8FBF-0ED0DA28D0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4" name="Espace réservé d’image 19">
            <a:extLst>
              <a:ext uri="{FF2B5EF4-FFF2-40B4-BE49-F238E27FC236}">
                <a16:creationId xmlns:a16="http://schemas.microsoft.com/office/drawing/2014/main" id="{6E15371C-3F24-44D7-97EB-74C12D53CB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5" name="Espace réservé d’image 19">
            <a:extLst>
              <a:ext uri="{FF2B5EF4-FFF2-40B4-BE49-F238E27FC236}">
                <a16:creationId xmlns:a16="http://schemas.microsoft.com/office/drawing/2014/main" id="{E39E0BDE-5895-4B94-90AC-7045292B0B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8823570-AC4F-4679-98CA-DC7F7B2CC1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rtlCol="0"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pPr rtl="0"/>
            <a:r>
              <a:rPr lang="fr-FR"/>
              <a:t> Cliquer pour ajouter du texte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BB6B62FA-FEDE-42B0-8B7B-24AE138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9E8578BE-8DB2-4FE6-B45A-2B3415C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6AF7C96F-C1E5-45F5-B070-2D025E7B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8457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1138041"/>
            <a:ext cx="4862811" cy="2019488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25" name="Espace réservé d’image 21">
            <a:extLst>
              <a:ext uri="{FF2B5EF4-FFF2-40B4-BE49-F238E27FC236}">
                <a16:creationId xmlns:a16="http://schemas.microsoft.com/office/drawing/2014/main" id="{8B745891-A8DA-4640-BB3F-1693FC5AC4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23" y="4941"/>
            <a:ext cx="5333977" cy="3392053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  <p:sp>
        <p:nvSpPr>
          <p:cNvPr id="24" name="Espace réservé d’image 21">
            <a:extLst>
              <a:ext uri="{FF2B5EF4-FFF2-40B4-BE49-F238E27FC236}">
                <a16:creationId xmlns:a16="http://schemas.microsoft.com/office/drawing/2014/main" id="{BC2DF568-4EA5-4F79-980F-47FC90AEA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7712" y="3461002"/>
            <a:ext cx="5728215" cy="3396997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400" b="0"/>
            </a:lvl1pPr>
          </a:lstStyle>
          <a:p>
            <a:pPr rtl="0"/>
            <a:r>
              <a:rPr lang="fr-FR"/>
              <a:t>Cliquer pour ajouter du texte</a:t>
            </a:r>
          </a:p>
        </p:txBody>
      </p:sp>
      <p:sp>
        <p:nvSpPr>
          <p:cNvPr id="17" name="Espace réservé du pied de page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9" name="Espace réservé de la date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 rtlCol="0"/>
          <a:lstStyle/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20" name="Espace réservé du numéro de diapositive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76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0D7EF23-28EE-4115-879A-D95BBAC662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179" y="2502047"/>
            <a:ext cx="6623039" cy="3030599"/>
          </a:xfrm>
        </p:spPr>
        <p:txBody>
          <a:bodyPr rtlCol="0" anchor="t">
            <a:normAutofit/>
          </a:bodyPr>
          <a:lstStyle>
            <a:lvl1pPr>
              <a:defRPr sz="2000" b="0"/>
            </a:lvl1pPr>
          </a:lstStyle>
          <a:p>
            <a:pPr rtl="0"/>
            <a:r>
              <a:rPr lang="fr-FR"/>
              <a:t>Cliquer pour ajouter du texte</a:t>
            </a:r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E4B41004-DE9E-4B19-B7DE-91782B37C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9" name="Espace réservé de la date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 rtlCol="0"/>
          <a:lstStyle/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20" name="Espace réservé du numéro de diapositive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734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5" name="Espace réservé d’image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  <p:sp>
        <p:nvSpPr>
          <p:cNvPr id="34" name="Espace réservé d’image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rtlCol="0" anchor="t">
            <a:normAutofit/>
          </a:bodyPr>
          <a:lstStyle>
            <a:lvl1pPr>
              <a:defRPr sz="1600" b="0" baseline="0"/>
            </a:lvl1pPr>
          </a:lstStyle>
          <a:p>
            <a:pPr rtl="0"/>
            <a:r>
              <a:rPr lang="fr-FR"/>
              <a:t>Cliquer pour ajouter du texte</a:t>
            </a:r>
          </a:p>
        </p:txBody>
      </p:sp>
      <p:sp>
        <p:nvSpPr>
          <p:cNvPr id="31" name="Espace réservé du pied de page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 rtlCol="0"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30" name="Espace réservé de la date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fr-FR">
                <a:solidFill>
                  <a:schemeClr val="tx2"/>
                </a:solidFill>
              </a:rPr>
              <a:t>1/02/20XX</a:t>
            </a:r>
            <a:endParaRPr lang="fr-FR" dirty="0"/>
          </a:p>
        </p:txBody>
      </p: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52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E77A60-3019-43AE-AA38-E130C04CFD8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BF0FB-88D2-4271-BFAF-D129CF8C2F68}"/>
              </a:ext>
            </a:extLst>
          </p:cNvPr>
          <p:cNvSpPr/>
          <p:nvPr userDrawn="1"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862B807B-6DFA-471C-B675-016416207F0E}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5D4C0-9882-489D-AD77-A9F38B3784A6}"/>
              </a:ext>
            </a:extLst>
          </p:cNvPr>
          <p:cNvSpPr/>
          <p:nvPr userDrawn="1"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63F61843-5C9C-49E0-8A90-64085BC79F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503" y="1709530"/>
            <a:ext cx="3754671" cy="2528515"/>
          </a:xfrm>
        </p:spPr>
        <p:txBody>
          <a:bodyPr rtlCol="0" anchor="b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fr-FR" sz="3600" b="1" cap="none">
                <a:solidFill>
                  <a:schemeClr val="tx2"/>
                </a:solidFill>
              </a:rPr>
              <a:t>Cliquez pour ajouter un titre</a:t>
            </a:r>
          </a:p>
        </p:txBody>
      </p:sp>
      <p:sp>
        <p:nvSpPr>
          <p:cNvPr id="30" name="Sous-titre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6914" y="4238046"/>
            <a:ext cx="3806919" cy="1741404"/>
          </a:xfrm>
        </p:spPr>
        <p:txBody>
          <a:bodyPr rtlCol="0" anchor="t">
            <a:normAutofit/>
          </a:bodyPr>
          <a:lstStyle>
            <a:lvl1pPr>
              <a:defRPr sz="1600" b="0"/>
            </a:lvl1pPr>
          </a:lstStyle>
          <a:p>
            <a:pPr rtl="0"/>
            <a:r>
              <a:rPr lang="fr-FR" sz="2000">
                <a:solidFill>
                  <a:schemeClr val="tx2"/>
                </a:solidFill>
              </a:rPr>
              <a:t>Cliquez pour ajouter un sous-titre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A5DB4-1ED7-4630-89AF-F1802E44EF89}"/>
              </a:ext>
            </a:extLst>
          </p:cNvPr>
          <p:cNvSpPr/>
          <p:nvPr userDrawn="1"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D4012-4107-490F-A369-EA7063242A98}"/>
              </a:ext>
            </a:extLst>
          </p:cNvPr>
          <p:cNvSpPr/>
          <p:nvPr userDrawn="1"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5C79E2-9EA5-4713-B4AF-0E4572CFFA2F}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4C09E2-06F0-4230-8DAD-A0DBF01F8603}"/>
              </a:ext>
            </a:extLst>
          </p:cNvPr>
          <p:cNvSpPr/>
          <p:nvPr userDrawn="1"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0" name="Espace réservé d’image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095509"/>
            <a:ext cx="7519932" cy="5016892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</p:spTree>
    <p:extLst>
      <p:ext uri="{BB962C8B-B14F-4D97-AF65-F5344CB8AC3E}">
        <p14:creationId xmlns:p14="http://schemas.microsoft.com/office/powerpoint/2010/main" val="36404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 10">
            <a:extLst>
              <a:ext uri="{FF2B5EF4-FFF2-40B4-BE49-F238E27FC236}">
                <a16:creationId xmlns:a16="http://schemas.microsoft.com/office/drawing/2014/main" id="{EDEBA854-A26D-41C5-9D40-DF6B49ACB136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0995BFA7-EB65-4E20-A693-324FEF74D3A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6A9E9218-0397-4231-81F4-03972AB6A3DD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1905177-1789-44BB-950A-7018653E6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AF2F4B8C-C655-4441-A7FF-616EF634E6E1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9301A4-3CA9-4D0E-944E-1BE5921FA0B3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A9C29C55-D1EC-4DD4-BA5B-11E4AB15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C31C8C6B-3212-41F0-A8A1-4A6A700A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67357410-255F-470C-AD92-44B15997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43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916769F5-486B-4B48-A543-2C70359DF66E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49ADD171-0134-4347-A2D8-0B9D763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456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8A107B-E23F-4793-95B4-335240DB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51118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9" name="Forme libre : Forme 8">
            <a:extLst>
              <a:ext uri="{FF2B5EF4-FFF2-40B4-BE49-F238E27FC236}">
                <a16:creationId xmlns:a16="http://schemas.microsoft.com/office/drawing/2014/main" id="{B7568F3C-8CA8-489A-9870-E2C458355C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1512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615126 w 12192000"/>
              <a:gd name="connsiteY3" fmla="*/ 6858000 h 6858000"/>
              <a:gd name="connsiteX4" fmla="*/ 0 w 12192000"/>
              <a:gd name="connsiteY4" fmla="*/ 0 h 6858000"/>
              <a:gd name="connsiteX5" fmla="*/ 4551118 w 12192000"/>
              <a:gd name="connsiteY5" fmla="*/ 0 h 6858000"/>
              <a:gd name="connsiteX6" fmla="*/ 4551118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1512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15126" y="6858000"/>
                </a:lnTo>
                <a:close/>
                <a:moveTo>
                  <a:pt x="0" y="0"/>
                </a:moveTo>
                <a:lnTo>
                  <a:pt x="4551118" y="0"/>
                </a:lnTo>
                <a:lnTo>
                  <a:pt x="45511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pour ajouter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2C14E8-F37D-4BEA-9D62-5E707EDF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25" y="1095508"/>
            <a:ext cx="4606535" cy="3936931"/>
          </a:xfrm>
          <a:solidFill>
            <a:schemeClr val="tx2"/>
          </a:solidFill>
        </p:spPr>
        <p:txBody>
          <a:bodyPr rIns="365760" rtlCol="0" anchor="b"/>
          <a:lstStyle>
            <a:lvl1pPr marL="365760">
              <a:lnSpc>
                <a:spcPct val="100000"/>
              </a:lnSpc>
              <a:spcBef>
                <a:spcPts val="100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MODIFIER LE STYLE DU TITRE DE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784D33-9C88-49E6-8F90-05148C549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726" y="5032439"/>
            <a:ext cx="4606535" cy="1079962"/>
          </a:xfrm>
          <a:solidFill>
            <a:schemeClr val="tx2"/>
          </a:solidFill>
        </p:spPr>
        <p:txBody>
          <a:bodyPr rtlCol="0" anchor="ctr"/>
          <a:lstStyle>
            <a:lvl1pPr marL="365760"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5CD820E0-0083-439B-A9DE-C3DEA1D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D8A8D931-E01B-43C0-806F-2413BF5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27" name="Espace réservé du numéro de diapositive 6">
            <a:extLst>
              <a:ext uri="{FF2B5EF4-FFF2-40B4-BE49-F238E27FC236}">
                <a16:creationId xmlns:a16="http://schemas.microsoft.com/office/drawing/2014/main" id="{0F3F4E6D-F4D2-430F-A2C3-3C037D77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93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9F91A3C-7ABB-4E5E-B04F-29DB072AE13C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9EB9AABE-3FBC-4E64-8672-D073D4A3F41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F13AE-FEBF-40A1-A799-6EB275CBBCB5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ACBDB11-07EC-4982-BBFA-8EECF50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B21770-EBB9-4C73-BE13-26901F3CC9F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72AFA4-5141-4F0F-B9F6-0BE3ADBED218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41DE758B-03CF-48F8-BCBE-AD97B70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34" name="Espace réservé de la date 3">
            <a:extLst>
              <a:ext uri="{FF2B5EF4-FFF2-40B4-BE49-F238E27FC236}">
                <a16:creationId xmlns:a16="http://schemas.microsoft.com/office/drawing/2014/main" id="{1640606E-041A-4385-96D7-3C6E775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35" name="Espace réservé du numéro de diapositive 5">
            <a:extLst>
              <a:ext uri="{FF2B5EF4-FFF2-40B4-BE49-F238E27FC236}">
                <a16:creationId xmlns:a16="http://schemas.microsoft.com/office/drawing/2014/main" id="{35844B60-1EF6-4A90-9030-B5043BC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599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ron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30FB3D5A-25E2-453F-A78E-0A20BDCE80A2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96342-0E80-4F8E-9563-9F5EDFC0DDF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2F5D-C3BA-453E-8F4D-97074F48C7AE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>
                <a:solidFill>
                  <a:schemeClr val="bg1"/>
                </a:solidFill>
              </a:rPr>
              <a:t>Cliquez pour ajouter un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4FDF0-F4BE-433D-86EE-9E1832D4388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FCD07-1301-45ED-B326-449ECFADE70D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8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76671" y="6309360"/>
            <a:ext cx="454961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/>
              <a:t>1/02/20XX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42918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21" name="Rectangle 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2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4.tmp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Relationship Id="rId14" Type="http://schemas.openxmlformats.org/officeDocument/2006/relationships/image" Target="../media/image13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076" y="1013732"/>
            <a:ext cx="5505994" cy="2173288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 rtl="0"/>
            <a:r>
              <a:rPr lang="fr-FR" sz="2400" dirty="0"/>
              <a:t>QUELLE RÉSILIENCE DES AGGLOMÉRATIONS TRANSFRONTALIÈRES PENDANT LA PANDÉMIE DE LA COVID-19 ? 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4B0552E2-3F84-4A73-A16B-C54043C66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542" y="3733702"/>
            <a:ext cx="4985065" cy="2440675"/>
          </a:xfrm>
        </p:spPr>
        <p:txBody>
          <a:bodyPr vert="horz" lIns="109728" tIns="109728" rIns="109728" bIns="91440" rtlCol="0" anchor="t">
            <a:normAutofit fontScale="62500" lnSpcReduction="20000"/>
          </a:bodyPr>
          <a:lstStyle/>
          <a:p>
            <a:pPr algn="ctr" rtl="0"/>
            <a:r>
              <a:rPr lang="fr-FR" sz="2400" b="1" dirty="0"/>
              <a:t>Géraldine Bachoué</a:t>
            </a:r>
          </a:p>
          <a:p>
            <a:pPr algn="ctr" rtl="0"/>
            <a:r>
              <a:rPr lang="fr-FR" dirty="0"/>
              <a:t>Maître de conférences en droit public</a:t>
            </a:r>
          </a:p>
          <a:p>
            <a:pPr algn="ctr" rtl="0"/>
            <a:r>
              <a:rPr lang="fr-FR" dirty="0"/>
              <a:t>Directrice du Centre de documentation et de recherches européennes (CDRE) - Centre d’Excellence Jean Monnet « Europe Droit &amp; Action Publique »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C745CF18-DD61-3D08-95CF-119DF9B8E8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4315" b="4315"/>
          <a:stretch>
            <a:fillRect/>
          </a:stretch>
        </p:blipFill>
        <p:spPr>
          <a:xfrm>
            <a:off x="7490886" y="667815"/>
            <a:ext cx="4152474" cy="5340835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C6A66F-2C6D-3F2F-0D5E-639F8889D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417" y="6071141"/>
            <a:ext cx="4265134" cy="7563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ED8EC4F-8AC7-0579-ABE9-7699A1141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551" y="6075663"/>
            <a:ext cx="1088897" cy="7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fr-FR" sz="2000" dirty="0"/>
              <a:t>I. La résilience de la CAPB face au transfrontalier durant la crise sanitaire : entre adaptation opérationnelle et mobilisation politique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647192"/>
            <a:ext cx="5201260" cy="935776"/>
          </a:xfrm>
        </p:spPr>
        <p:txBody>
          <a:bodyPr rtlCol="0">
            <a:noAutofit/>
          </a:bodyPr>
          <a:lstStyle/>
          <a:p>
            <a:pPr rtl="0"/>
            <a:r>
              <a:rPr lang="fr-FR" sz="1800" dirty="0"/>
              <a:t>A. Veiller à maintenir les relations transfrontalières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2582968"/>
            <a:ext cx="4889717" cy="2682045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Développer les actions des projets qui pouvaient l’être</a:t>
            </a:r>
          </a:p>
          <a:p>
            <a:pPr rtl="0"/>
            <a:r>
              <a:rPr lang="fr-FR" dirty="0"/>
              <a:t>Adapter les actions des projets qui ne pouvaient pas être réalisées en l’état</a:t>
            </a:r>
          </a:p>
          <a:p>
            <a:pPr rtl="0"/>
            <a:r>
              <a:rPr lang="fr-FR" dirty="0"/>
              <a:t>Développer de nouvelles actions au sein des projets transfrontaliers pour répondre à l’urgence de la crise</a:t>
            </a:r>
          </a:p>
          <a:p>
            <a:pPr rtl="0"/>
            <a:r>
              <a:rPr lang="fr-FR" dirty="0"/>
              <a:t>Maintenir le dialogue avec la CTP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649926"/>
            <a:ext cx="5782492" cy="933042"/>
          </a:xfrm>
        </p:spPr>
        <p:txBody>
          <a:bodyPr rtlCol="0">
            <a:noAutofit/>
          </a:bodyPr>
          <a:lstStyle/>
          <a:p>
            <a:pPr rtl="0"/>
            <a:endParaRPr lang="fr-FR" sz="18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582967"/>
            <a:ext cx="5677990" cy="2682046"/>
          </a:xfrm>
        </p:spPr>
        <p:txBody>
          <a:bodyPr rtlCol="0">
            <a:noAutofit/>
          </a:bodyPr>
          <a:lstStyle/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978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fr-FR" sz="2000" dirty="0"/>
              <a:t>I. La résilience de la CAPB face au transfrontalier durant la crise sanitaire : entre adaptation opérationnelle et mobilisation politique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647192"/>
            <a:ext cx="5201260" cy="935776"/>
          </a:xfrm>
        </p:spPr>
        <p:txBody>
          <a:bodyPr rtlCol="0">
            <a:noAutofit/>
          </a:bodyPr>
          <a:lstStyle/>
          <a:p>
            <a:pPr rtl="0"/>
            <a:r>
              <a:rPr lang="fr-FR" sz="1800" dirty="0"/>
              <a:t>A. Veiller à maintenir les relations transfrontalières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2582968"/>
            <a:ext cx="4889717" cy="2682045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Développer les actions des projets qui pouvaient l’être</a:t>
            </a:r>
          </a:p>
          <a:p>
            <a:pPr rtl="0"/>
            <a:r>
              <a:rPr lang="fr-FR" dirty="0"/>
              <a:t>Adapter les actions des projets qui ne pouvaient pas être réalisées en l’état</a:t>
            </a:r>
          </a:p>
          <a:p>
            <a:pPr rtl="0"/>
            <a:r>
              <a:rPr lang="fr-FR" dirty="0"/>
              <a:t>Développer de nouvelles actions au sein des projets transfrontaliers pour répondre à l’urgence de la crise</a:t>
            </a:r>
          </a:p>
          <a:p>
            <a:pPr rtl="0"/>
            <a:r>
              <a:rPr lang="fr-FR" dirty="0"/>
              <a:t>Maintenir le dialogue avec la CTP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649926"/>
            <a:ext cx="5782492" cy="933042"/>
          </a:xfrm>
        </p:spPr>
        <p:txBody>
          <a:bodyPr rtlCol="0">
            <a:noAutofit/>
          </a:bodyPr>
          <a:lstStyle/>
          <a:p>
            <a:pPr rtl="0"/>
            <a:r>
              <a:rPr lang="fr-FR" sz="1800" dirty="0"/>
              <a:t>B. S’associer à la contestation politique de la fermeture de la frontière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582967"/>
            <a:ext cx="5677990" cy="2682046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Contestation citoyenne</a:t>
            </a:r>
          </a:p>
          <a:p>
            <a:pPr rtl="0"/>
            <a:r>
              <a:rPr lang="fr-FR" dirty="0"/>
              <a:t>Contestation des élus, individuellement, collectivement, institutionnellement</a:t>
            </a:r>
          </a:p>
          <a:p>
            <a:pPr rtl="0"/>
            <a:r>
              <a:rPr lang="fr-FR" dirty="0"/>
              <a:t>Mobilisation de la CAPB</a:t>
            </a:r>
          </a:p>
        </p:txBody>
      </p:sp>
    </p:spTree>
    <p:extLst>
      <p:ext uri="{BB962C8B-B14F-4D97-AF65-F5344CB8AC3E}">
        <p14:creationId xmlns:p14="http://schemas.microsoft.com/office/powerpoint/2010/main" val="167020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fr-FR" sz="2000" dirty="0"/>
              <a:t>II. La résilience de la CAPB face au transfrontalier depuis la fin de la crise sanitaire : entre déstabilisation et repositionnement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4"/>
            <a:ext cx="5342563" cy="1362041"/>
          </a:xfrm>
        </p:spPr>
        <p:txBody>
          <a:bodyPr rtlCol="0">
            <a:noAutofit/>
          </a:bodyPr>
          <a:lstStyle/>
          <a:p>
            <a:pPr rtl="0"/>
            <a:endParaRPr lang="fr-FR" sz="18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3196046"/>
            <a:ext cx="4727735" cy="2255780"/>
          </a:xfrm>
        </p:spPr>
        <p:txBody>
          <a:bodyPr rtlCol="0">
            <a:noAutofit/>
          </a:bodyPr>
          <a:lstStyle/>
          <a:p>
            <a:pPr rtl="0"/>
            <a:endParaRPr lang="fr-FR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836738"/>
            <a:ext cx="5782492" cy="933042"/>
          </a:xfrm>
        </p:spPr>
        <p:txBody>
          <a:bodyPr rtlCol="0">
            <a:noAutofit/>
          </a:bodyPr>
          <a:lstStyle/>
          <a:p>
            <a:pPr rtl="0"/>
            <a:endParaRPr lang="fr-FR" sz="18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3196044"/>
            <a:ext cx="5677990" cy="2255781"/>
          </a:xfrm>
        </p:spPr>
        <p:txBody>
          <a:bodyPr rtlCol="0">
            <a:noAutofit/>
          </a:bodyPr>
          <a:lstStyle/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488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fr-FR" sz="2000" dirty="0"/>
              <a:t>II. La résilience de la CAPB face au transfrontalier depuis la fin de la crise sanitaire : entre déstabilisation et repositionnement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4"/>
            <a:ext cx="5342563" cy="1362041"/>
          </a:xfrm>
        </p:spPr>
        <p:txBody>
          <a:bodyPr rtlCol="0">
            <a:noAutofit/>
          </a:bodyPr>
          <a:lstStyle/>
          <a:p>
            <a:pPr rtl="0"/>
            <a:r>
              <a:rPr lang="fr-FR" sz="1800" dirty="0"/>
              <a:t>A. Le renouveau du paysage institutionnel transfrontalier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3196046"/>
            <a:ext cx="4727735" cy="225578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La montée en puissance de l’Eurorégion NAEN</a:t>
            </a:r>
          </a:p>
          <a:p>
            <a:pPr rtl="0"/>
            <a:r>
              <a:rPr lang="fr-FR" dirty="0"/>
              <a:t>Le Traité de Barcelone (2023)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836738"/>
            <a:ext cx="5782492" cy="933042"/>
          </a:xfrm>
        </p:spPr>
        <p:txBody>
          <a:bodyPr rtlCol="0">
            <a:noAutofit/>
          </a:bodyPr>
          <a:lstStyle/>
          <a:p>
            <a:pPr rtl="0"/>
            <a:endParaRPr lang="fr-FR" sz="18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3196044"/>
            <a:ext cx="5677990" cy="2255781"/>
          </a:xfrm>
        </p:spPr>
        <p:txBody>
          <a:bodyPr rtlCol="0">
            <a:noAutofit/>
          </a:bodyPr>
          <a:lstStyle/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07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fr-FR" sz="2000" dirty="0"/>
              <a:t>II. La résilience de la CAPB face au transfrontalier depuis la fin de la crise sanitaire : entre déstabilisation et repositionnement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4"/>
            <a:ext cx="5342563" cy="1362041"/>
          </a:xfrm>
        </p:spPr>
        <p:txBody>
          <a:bodyPr rtlCol="0">
            <a:noAutofit/>
          </a:bodyPr>
          <a:lstStyle/>
          <a:p>
            <a:pPr rtl="0"/>
            <a:r>
              <a:rPr lang="fr-FR" sz="1800" dirty="0"/>
              <a:t>A. Le renouveau du paysage institutionnel transfrontalier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3196046"/>
            <a:ext cx="4727735" cy="225578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La montée en puissance de l’Eurorégion NAEN</a:t>
            </a:r>
          </a:p>
          <a:p>
            <a:pPr rtl="0"/>
            <a:r>
              <a:rPr lang="fr-FR" dirty="0"/>
              <a:t>Le Traité de Barcelone (2023)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836738"/>
            <a:ext cx="5782492" cy="933042"/>
          </a:xfrm>
        </p:spPr>
        <p:txBody>
          <a:bodyPr rtlCol="0">
            <a:noAutofit/>
          </a:bodyPr>
          <a:lstStyle/>
          <a:p>
            <a:pPr rtl="0"/>
            <a:r>
              <a:rPr lang="fr-FR" sz="1800" dirty="0"/>
              <a:t>B. Le renouvellement du rôle de la CAPB face au transfrontalier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3196044"/>
            <a:ext cx="5677990" cy="2255781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Une priorité : apparaitre à nouveau comme un acteur majeur du transfrontalier</a:t>
            </a:r>
          </a:p>
          <a:p>
            <a:pPr rtl="0"/>
            <a:r>
              <a:rPr lang="fr-FR" dirty="0"/>
              <a:t>Opérations de communication</a:t>
            </a:r>
          </a:p>
          <a:p>
            <a:pPr rtl="0"/>
            <a:r>
              <a:rPr lang="fr-FR" dirty="0"/>
              <a:t>Opérations de financement</a:t>
            </a:r>
          </a:p>
          <a:p>
            <a:pPr rtl="0"/>
            <a:r>
              <a:rPr lang="fr-FR" dirty="0"/>
              <a:t>L’enjeu à venir : clarifier la gouvernance transfrontalière et affiner </a:t>
            </a:r>
            <a:r>
              <a:rPr lang="fr-FR"/>
              <a:t>la Stratégie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322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64081DB-1923-4878-AB15-AD54F35A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38041"/>
            <a:ext cx="4862811" cy="2019488"/>
          </a:xfrm>
        </p:spPr>
        <p:txBody>
          <a:bodyPr rtlCol="0"/>
          <a:lstStyle/>
          <a:p>
            <a:pPr rtl="0"/>
            <a:r>
              <a:rPr lang="fr-FR" dirty="0"/>
              <a:t>MERCI</a:t>
            </a:r>
            <a:br>
              <a:rPr lang="fr-FR" dirty="0"/>
            </a:br>
            <a:r>
              <a:rPr lang="fr-FR" dirty="0"/>
              <a:t>GRACIAS</a:t>
            </a:r>
            <a:br>
              <a:rPr lang="fr-FR" dirty="0"/>
            </a:br>
            <a:r>
              <a:rPr lang="fr-FR" dirty="0"/>
              <a:t>MILESKER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B5868F3-F10D-5810-81F5-07A96AA7A8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739" b="87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A4E21D8-B315-D5A0-B8E8-BD07B3343B1D}"/>
              </a:ext>
            </a:extLst>
          </p:cNvPr>
          <p:cNvSpPr txBox="1"/>
          <p:nvPr/>
        </p:nvSpPr>
        <p:spPr>
          <a:xfrm>
            <a:off x="7376160" y="3875314"/>
            <a:ext cx="4467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Baie de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Txingudi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 de Larrau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8488F358-C1DA-676D-F81B-942E41F6D5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261" b="22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A4060-7ABB-2DE7-113F-2A92ED0E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échelle urbaine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1AAEAE-FC17-C05F-EFA1-E0CC091B06F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92890" y="1620263"/>
            <a:ext cx="5230756" cy="892635"/>
          </a:xfrm>
        </p:spPr>
        <p:txBody>
          <a:bodyPr/>
          <a:lstStyle/>
          <a:p>
            <a:pPr algn="ctr"/>
            <a:r>
              <a:rPr lang="fr-FR" dirty="0"/>
              <a:t>Eurocité Bayonne-San Sebastian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79CA7BB-F741-0C88-9BAC-FCF6B9D5D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7" y="2422525"/>
            <a:ext cx="4730703" cy="3028950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FA685C2-1052-A125-E7AE-39F86C64A31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8" y="1387685"/>
            <a:ext cx="4994788" cy="465155"/>
          </a:xfrm>
        </p:spPr>
        <p:txBody>
          <a:bodyPr/>
          <a:lstStyle/>
          <a:p>
            <a:pPr algn="ctr"/>
            <a:r>
              <a:rPr lang="fr-FR" dirty="0"/>
              <a:t>Communauté d’Agglomération du Pays Basque (CAPB)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D4827A8-B0CE-6B33-A504-057974A3983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095998" y="2422525"/>
            <a:ext cx="472773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6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31CEB84-49DC-40A9-B2F0-D573658AE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220" y="2339697"/>
            <a:ext cx="4044326" cy="2528515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3600" dirty="0"/>
              <a:t>É</a:t>
            </a:r>
            <a:r>
              <a:rPr lang="fr-FR" dirty="0"/>
              <a:t>tude du cas de la Communauté d’agglomération du Pays Basque (CAPB)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1C9B0913-48A7-2683-69BE-AD07F7B7D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702" b="570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6874987-6FED-2AE0-2B6F-73E8D111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113" y="1404548"/>
            <a:ext cx="2224194" cy="21236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A7F75F49-C034-480C-BF42-A457B92F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/>
          <a:p>
            <a:pPr rtl="0"/>
            <a:r>
              <a:rPr lang="fr-FR" dirty="0"/>
              <a:t>Présentation de la CAPB</a:t>
            </a:r>
          </a:p>
        </p:txBody>
      </p:sp>
      <p:graphicFrame>
        <p:nvGraphicFramePr>
          <p:cNvPr id="2" name="Espace réservé du contenu 2" descr="Espace réservé de l’équipe Smart Art">
            <a:extLst>
              <a:ext uri="{FF2B5EF4-FFF2-40B4-BE49-F238E27FC236}">
                <a16:creationId xmlns:a16="http://schemas.microsoft.com/office/drawing/2014/main" id="{D944B6B8-A215-4060-BEBF-ED11AE44F9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377420"/>
              </p:ext>
            </p:extLst>
          </p:nvPr>
        </p:nvGraphicFramePr>
        <p:xfrm>
          <a:off x="5860026" y="3808941"/>
          <a:ext cx="5982413" cy="137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200BE16-A63A-2DDE-278A-DDBED6F53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809" y="2467858"/>
            <a:ext cx="2224194" cy="21236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8D6180-34B9-8D91-FDC4-6E08690E8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903" y="863026"/>
            <a:ext cx="2833605" cy="211549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709389-129C-26A3-A311-0B952C23F8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1521" y="3500532"/>
            <a:ext cx="1371719" cy="1371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D5A62A-8C50-C34A-7835-860D19E99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9571" y="195380"/>
            <a:ext cx="1889008" cy="64672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36FC1E-D554-3D75-42BB-29D47D8238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8826" y="311853"/>
            <a:ext cx="6618317" cy="89220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A647674-291F-84AC-E22A-20FDC1ABE1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7540" y="795860"/>
            <a:ext cx="1552364" cy="415168"/>
          </a:xfrm>
          <a:prstGeom prst="rect">
            <a:avLst/>
          </a:prstGeom>
        </p:spPr>
      </p:pic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31B5E773-013E-5F15-6DC7-059A2D8BC337}"/>
              </a:ext>
            </a:extLst>
          </p:cNvPr>
          <p:cNvSpPr/>
          <p:nvPr/>
        </p:nvSpPr>
        <p:spPr>
          <a:xfrm>
            <a:off x="7548053" y="1003444"/>
            <a:ext cx="79487" cy="486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E9AEBDE-987A-C845-E2F1-76BF1E3A35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6454" y="910483"/>
            <a:ext cx="241279" cy="2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17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7F75F49-C034-480C-BF42-A457B92F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/>
          <a:p>
            <a:pPr rtl="0"/>
            <a:r>
              <a:rPr lang="fr-FR" dirty="0"/>
              <a:t>Action transfrontalière de la CAPB</a:t>
            </a:r>
          </a:p>
        </p:txBody>
      </p:sp>
      <p:graphicFrame>
        <p:nvGraphicFramePr>
          <p:cNvPr id="2" name="Espace réservé du contenu 2" descr="Espace réservé de l’équipe Smart Art">
            <a:extLst>
              <a:ext uri="{FF2B5EF4-FFF2-40B4-BE49-F238E27FC236}">
                <a16:creationId xmlns:a16="http://schemas.microsoft.com/office/drawing/2014/main" id="{D944B6B8-A215-4060-BEBF-ED11AE44F9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854738"/>
              </p:ext>
            </p:extLst>
          </p:nvPr>
        </p:nvGraphicFramePr>
        <p:xfrm>
          <a:off x="943897" y="452284"/>
          <a:ext cx="10605184" cy="4590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5" descr="Une image contenant plein air, Photographie aérienne, nature, eau&#10;&#10;Description générée automatiquement">
            <a:extLst>
              <a:ext uri="{FF2B5EF4-FFF2-40B4-BE49-F238E27FC236}">
                <a16:creationId xmlns:a16="http://schemas.microsoft.com/office/drawing/2014/main" id="{C3C7C964-A5E0-6B12-8D8B-ED3DFADC3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188" y="1469363"/>
            <a:ext cx="4497301" cy="224865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19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515AFAA-656C-E3C8-059A-062D7E0AEB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968" b="2968"/>
          <a:stretch>
            <a:fillRect/>
          </a:stretch>
        </p:blipFill>
        <p:spPr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</p:pic>
      <p:sp>
        <p:nvSpPr>
          <p:cNvPr id="41" name="Titre 40">
            <a:extLst>
              <a:ext uri="{FF2B5EF4-FFF2-40B4-BE49-F238E27FC236}">
                <a16:creationId xmlns:a16="http://schemas.microsoft.com/office/drawing/2014/main" id="{1B3AD758-B43F-43DC-8A29-B21D2FA5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6413"/>
            <a:ext cx="4606535" cy="3490427"/>
          </a:xfrm>
        </p:spPr>
        <p:txBody>
          <a:bodyPr rtlCol="0" anchor="b">
            <a:noAutofit/>
          </a:bodyPr>
          <a:lstStyle/>
          <a:p>
            <a:pPr rtl="0"/>
            <a:r>
              <a:rPr lang="fr-FR" sz="2400" dirty="0"/>
              <a:t>En quoi le concept de résilience est-il approprié pour qualifier la situation de la CAPB face au transfrontalier ?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1D83C2FF-8BF9-4D9A-90A2-5676AC906E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7213" y="1779638"/>
            <a:ext cx="4994787" cy="1597355"/>
          </a:xfrm>
        </p:spPr>
        <p:txBody>
          <a:bodyPr rtlCol="0">
            <a:normAutofit/>
          </a:bodyPr>
          <a:lstStyle/>
          <a:p>
            <a:r>
              <a:rPr lang="fr-FR" sz="2000" dirty="0"/>
              <a:t>Quelles perspectives pour l’agglomération frontalière ?</a:t>
            </a: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8CCD3357-E9A1-4B6C-ACE7-EBAE9E70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fr-FR" smtClean="0"/>
              <a:pPr rtl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11703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915" y="673308"/>
            <a:ext cx="6457717" cy="1580890"/>
          </a:xfrm>
        </p:spPr>
        <p:txBody>
          <a:bodyPr rtlCol="0"/>
          <a:lstStyle/>
          <a:p>
            <a:pPr rtl="0"/>
            <a:r>
              <a:rPr lang="fr-FR" dirty="0"/>
              <a:t>Contextualisation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394" y="2353586"/>
            <a:ext cx="6118241" cy="3767496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Fermeture des frontières au sein de l’espace Schengen</a:t>
            </a:r>
          </a:p>
          <a:p>
            <a:pPr rtl="0"/>
            <a:r>
              <a:rPr lang="fr-FR" dirty="0"/>
              <a:t>Préoccupations légitimes en contexte transfrontalier</a:t>
            </a:r>
          </a:p>
          <a:p>
            <a:pPr rtl="0"/>
            <a:endParaRPr lang="fr-FR" dirty="0"/>
          </a:p>
          <a:p>
            <a:pPr rtl="0"/>
            <a:r>
              <a:rPr lang="fr-FR" dirty="0"/>
              <a:t>	Focus sur la frontière franco-			espagnole, au 	niveau de la CAPB </a:t>
            </a:r>
          </a:p>
          <a:p>
            <a:pPr rtl="0"/>
            <a:r>
              <a:rPr lang="fr-FR" dirty="0"/>
              <a:t>	</a:t>
            </a:r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A0C89215-7880-40F7-A389-2C9A09EE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 rtlCol="0"/>
          <a:lstStyle/>
          <a:p>
            <a:pPr rtl="0"/>
            <a:r>
              <a:rPr lang="fr-FR"/>
              <a:t>Titre de la présentation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1FB88CC-FE91-034B-9C5E-CA54FB021D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051" r="160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C16A3CF1-8BAB-B438-F0D7-1F3082CC8DB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4735" r="47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Flèche : angle droit 10">
            <a:extLst>
              <a:ext uri="{FF2B5EF4-FFF2-40B4-BE49-F238E27FC236}">
                <a16:creationId xmlns:a16="http://schemas.microsoft.com/office/drawing/2014/main" id="{C4C2078E-5651-B2BC-5222-57D96F2E3ABC}"/>
              </a:ext>
            </a:extLst>
          </p:cNvPr>
          <p:cNvSpPr/>
          <p:nvPr/>
        </p:nvSpPr>
        <p:spPr>
          <a:xfrm rot="5400000">
            <a:off x="5795931" y="4254573"/>
            <a:ext cx="600137" cy="55060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3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Plan de la présentation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79" y="2502047"/>
            <a:ext cx="7050535" cy="3350113"/>
          </a:xfrm>
        </p:spPr>
        <p:txBody>
          <a:bodyPr rtlCol="0">
            <a:normAutofit fontScale="92500"/>
          </a:bodyPr>
          <a:lstStyle/>
          <a:p>
            <a:pPr marL="514350" indent="-514350" rtl="0">
              <a:buAutoNum type="romanUcPeriod"/>
            </a:pPr>
            <a:r>
              <a:rPr lang="fr-FR" sz="1800" b="1" dirty="0"/>
              <a:t>La résilience de la CAPB face au transfrontalier durant la crise sanitaire : entre adaptation opérationnelle et mobilisation politique</a:t>
            </a:r>
          </a:p>
          <a:p>
            <a:pPr marL="514350" indent="-514350" rtl="0">
              <a:buAutoNum type="romanUcPeriod"/>
            </a:pPr>
            <a:endParaRPr lang="fr-FR" sz="1800" b="1" dirty="0"/>
          </a:p>
          <a:p>
            <a:pPr marL="514350" indent="-514350" rtl="0">
              <a:buAutoNum type="romanUcPeriod"/>
            </a:pPr>
            <a:r>
              <a:rPr lang="fr-FR" sz="1800" b="1" dirty="0"/>
              <a:t>La résilience de la CAPB face au transfrontalier depuis la fin de la crise sanitaire : entre déstabilisation et repositionnement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EAB8508-67FE-5B64-2A04-EC86F38CF6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516" r="2351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fr-FR" sz="2000" dirty="0"/>
              <a:t>I. La résilience de la CAPB face au transfrontalier durant la crise sanitaire : entre adaptation opérationnelle et mobilisation politique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647192"/>
            <a:ext cx="5201260" cy="935776"/>
          </a:xfrm>
        </p:spPr>
        <p:txBody>
          <a:bodyPr rtlCol="0">
            <a:noAutofit/>
          </a:bodyPr>
          <a:lstStyle/>
          <a:p>
            <a:pPr rtl="0"/>
            <a:endParaRPr lang="fr-FR" sz="18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2582968"/>
            <a:ext cx="4889717" cy="2682045"/>
          </a:xfrm>
        </p:spPr>
        <p:txBody>
          <a:bodyPr rtlCol="0">
            <a:noAutofit/>
          </a:bodyPr>
          <a:lstStyle/>
          <a:p>
            <a:pPr rtl="0"/>
            <a:endParaRPr lang="fr-FR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649926"/>
            <a:ext cx="5782492" cy="933042"/>
          </a:xfrm>
        </p:spPr>
        <p:txBody>
          <a:bodyPr rtlCol="0">
            <a:noAutofit/>
          </a:bodyPr>
          <a:lstStyle/>
          <a:p>
            <a:pPr rtl="0"/>
            <a:endParaRPr lang="fr-FR" sz="18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582967"/>
            <a:ext cx="5677990" cy="2682046"/>
          </a:xfrm>
        </p:spPr>
        <p:txBody>
          <a:bodyPr rtlCol="0">
            <a:noAutofit/>
          </a:bodyPr>
          <a:lstStyle/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00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095.tgt.Office_50301275_TF56000440_Win32_OJ112196103.potx" id="{4796A359-FB5B-4C5E-91A3-A2C92C719085}" vid="{1C6B6B8A-179D-459F-A294-18C6639714D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0F1594-3EA9-4B35-B72A-00D8B89F01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F8CEDD-DC61-403E-AD0F-EF7523F62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F9B764-6365-43A2-B92A-B9C4DD6E9B2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Conception Shoji</Template>
  <TotalTime>2780</TotalTime>
  <Words>569</Words>
  <Application>Microsoft Macintosh PowerPoint</Application>
  <PresentationFormat>Grand écran</PresentationFormat>
  <Paragraphs>91</Paragraphs>
  <Slides>15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Meiryo</vt:lpstr>
      <vt:lpstr>Arial</vt:lpstr>
      <vt:lpstr>Calibri</vt:lpstr>
      <vt:lpstr>Corbel</vt:lpstr>
      <vt:lpstr>ShojiVTI</vt:lpstr>
      <vt:lpstr>QUELLE RÉSILIENCE DES AGGLOMÉRATIONS TRANSFRONTALIÈRES PENDANT LA PANDÉMIE DE LA COVID-19 ? </vt:lpstr>
      <vt:lpstr>Quelle échelle urbaine ?</vt:lpstr>
      <vt:lpstr>Étude du cas de la Communauté d’agglomération du Pays Basque (CAPB)</vt:lpstr>
      <vt:lpstr>Présentation de la CAPB</vt:lpstr>
      <vt:lpstr>Action transfrontalière de la CAPB</vt:lpstr>
      <vt:lpstr>En quoi le concept de résilience est-il approprié pour qualifier la situation de la CAPB face au transfrontalier ? </vt:lpstr>
      <vt:lpstr>Contextualisation</vt:lpstr>
      <vt:lpstr>Plan de la présentation</vt:lpstr>
      <vt:lpstr>I. La résilience de la CAPB face au transfrontalier durant la crise sanitaire : entre adaptation opérationnelle et mobilisation politique</vt:lpstr>
      <vt:lpstr>I. La résilience de la CAPB face au transfrontalier durant la crise sanitaire : entre adaptation opérationnelle et mobilisation politique</vt:lpstr>
      <vt:lpstr>I. La résilience de la CAPB face au transfrontalier durant la crise sanitaire : entre adaptation opérationnelle et mobilisation politique</vt:lpstr>
      <vt:lpstr>II. La résilience de la CAPB face au transfrontalier depuis la fin de la crise sanitaire : entre déstabilisation et repositionnement</vt:lpstr>
      <vt:lpstr>II. La résilience de la CAPB face au transfrontalier depuis la fin de la crise sanitaire : entre déstabilisation et repositionnement</vt:lpstr>
      <vt:lpstr>II. La résilience de la CAPB face au transfrontalier depuis la fin de la crise sanitaire : entre déstabilisation et repositionnement</vt:lpstr>
      <vt:lpstr>MERCI GRACIAS MILESKER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 RÉSILIENCE DES AGGLOMÉRATIONS TRANSFRONTALIÈRES PENDANT LA PANDÉMIE DE LA COVID-19 ?</dc:title>
  <dc:creator>GERALDINE BACHOUE PEDROUZO</dc:creator>
  <cp:lastModifiedBy>Microsoft Office User</cp:lastModifiedBy>
  <cp:revision>14</cp:revision>
  <dcterms:created xsi:type="dcterms:W3CDTF">2023-10-02T21:01:30Z</dcterms:created>
  <dcterms:modified xsi:type="dcterms:W3CDTF">2023-10-05T06:41:44Z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