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</p:sldMasterIdLst>
  <p:notesMasterIdLst>
    <p:notesMasterId r:id="rId14"/>
  </p:notesMasterIdLst>
  <p:handoutMasterIdLst>
    <p:handoutMasterId r:id="rId15"/>
  </p:handoutMasterIdLst>
  <p:sldIdLst>
    <p:sldId id="1003" r:id="rId3"/>
    <p:sldId id="352" r:id="rId4"/>
    <p:sldId id="994" r:id="rId5"/>
    <p:sldId id="995" r:id="rId6"/>
    <p:sldId id="996" r:id="rId7"/>
    <p:sldId id="999" r:id="rId8"/>
    <p:sldId id="1004" r:id="rId9"/>
    <p:sldId id="976" r:id="rId10"/>
    <p:sldId id="975" r:id="rId11"/>
    <p:sldId id="998" r:id="rId12"/>
    <p:sldId id="100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EA2"/>
    <a:srgbClr val="0356B1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86765" autoAdjust="0"/>
  </p:normalViewPr>
  <p:slideViewPr>
    <p:cSldViewPr snapToGrid="0">
      <p:cViewPr varScale="1">
        <p:scale>
          <a:sx n="99" d="100"/>
          <a:sy n="99" d="100"/>
        </p:scale>
        <p:origin x="900" y="72"/>
      </p:cViewPr>
      <p:guideLst>
        <p:guide orient="horz" pos="2092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299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884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96925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defTabSz="796925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defTabSz="796925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defTabSz="796925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defTabSz="796925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fld id="{A391B469-F4AF-48BA-9D8D-A1F61811884F}" type="slidenum">
              <a:rPr lang="en-GB" altLang="fr-FR" smtClean="0">
                <a:latin typeface="Times New Roman" pitchFamily="18" charset="0"/>
              </a:rPr>
              <a:pPr/>
              <a:t>8</a:t>
            </a:fld>
            <a:endParaRPr lang="en-GB" altLang="fr-FR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3" y="750888"/>
            <a:ext cx="6670675" cy="3752850"/>
          </a:xfrm>
          <a:prstGeom prst="rect">
            <a:avLst/>
          </a:prstGeo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-"/>
            </a:pPr>
            <a:endParaRPr lang="en-GB" altLang="fr-FR" sz="1400" dirty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323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D57F4-A57A-4DA0-BE07-C654BADC85A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274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ptio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822CB8-C75C-4EAF-9173-69A9D13BC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799" y="1419747"/>
            <a:ext cx="5715001" cy="4690885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22A70C-18D4-4C65-819C-9247A72E9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19747"/>
            <a:ext cx="5676900" cy="4690885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2365B5BE-1B9F-448C-AF27-068523C36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35398"/>
            <a:ext cx="10858500" cy="34163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800" b="0" spc="-100" baseline="0">
                <a:latin typeface="Allerta Stencil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bk object 16">
            <a:extLst>
              <a:ext uri="{FF2B5EF4-FFF2-40B4-BE49-F238E27FC236}">
                <a16:creationId xmlns:a16="http://schemas.microsoft.com/office/drawing/2014/main" id="{D9229466-7912-4FEB-9864-C4F7986947C2}"/>
              </a:ext>
            </a:extLst>
          </p:cNvPr>
          <p:cNvSpPr/>
          <p:nvPr userDrawn="1"/>
        </p:nvSpPr>
        <p:spPr>
          <a:xfrm>
            <a:off x="304800" y="7"/>
            <a:ext cx="570589" cy="774225"/>
          </a:xfrm>
          <a:custGeom>
            <a:avLst/>
            <a:gdLst/>
            <a:ahLst/>
            <a:cxnLst/>
            <a:rect l="l" t="t" r="r" b="b"/>
            <a:pathLst>
              <a:path w="500380" h="853440">
                <a:moveTo>
                  <a:pt x="500253" y="0"/>
                </a:moveTo>
                <a:lnTo>
                  <a:pt x="0" y="0"/>
                </a:lnTo>
                <a:lnTo>
                  <a:pt x="0" y="602995"/>
                </a:lnTo>
                <a:lnTo>
                  <a:pt x="4029" y="647955"/>
                </a:lnTo>
                <a:lnTo>
                  <a:pt x="15648" y="690271"/>
                </a:lnTo>
                <a:lnTo>
                  <a:pt x="34150" y="729238"/>
                </a:lnTo>
                <a:lnTo>
                  <a:pt x="58827" y="764148"/>
                </a:lnTo>
                <a:lnTo>
                  <a:pt x="88974" y="794294"/>
                </a:lnTo>
                <a:lnTo>
                  <a:pt x="123884" y="818972"/>
                </a:lnTo>
                <a:lnTo>
                  <a:pt x="162850" y="837473"/>
                </a:lnTo>
                <a:lnTo>
                  <a:pt x="205166" y="849092"/>
                </a:lnTo>
                <a:lnTo>
                  <a:pt x="250126" y="853122"/>
                </a:lnTo>
                <a:lnTo>
                  <a:pt x="295086" y="849092"/>
                </a:lnTo>
                <a:lnTo>
                  <a:pt x="337402" y="837473"/>
                </a:lnTo>
                <a:lnTo>
                  <a:pt x="376368" y="818972"/>
                </a:lnTo>
                <a:lnTo>
                  <a:pt x="411278" y="794294"/>
                </a:lnTo>
                <a:lnTo>
                  <a:pt x="441425" y="764148"/>
                </a:lnTo>
                <a:lnTo>
                  <a:pt x="466102" y="729238"/>
                </a:lnTo>
                <a:lnTo>
                  <a:pt x="484604" y="690271"/>
                </a:lnTo>
                <a:lnTo>
                  <a:pt x="496223" y="647955"/>
                </a:lnTo>
                <a:lnTo>
                  <a:pt x="500253" y="602995"/>
                </a:lnTo>
                <a:lnTo>
                  <a:pt x="500253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633" dirty="0"/>
          </a:p>
        </p:txBody>
      </p:sp>
      <p:sp>
        <p:nvSpPr>
          <p:cNvPr id="14" name="Holder 3">
            <a:extLst>
              <a:ext uri="{FF2B5EF4-FFF2-40B4-BE49-F238E27FC236}">
                <a16:creationId xmlns:a16="http://schemas.microsoft.com/office/drawing/2014/main" id="{28C03751-AB98-4F69-8718-BBA1F1375A2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800" y="953619"/>
            <a:ext cx="622066" cy="353072"/>
          </a:xfrm>
          <a:prstGeom prst="rect">
            <a:avLst/>
          </a:prstGeom>
          <a:solidFill>
            <a:schemeClr val="tx2"/>
          </a:solidFill>
        </p:spPr>
        <p:txBody>
          <a:bodyPr wrap="none" lIns="108000" tIns="46800" rIns="108000" bIns="54000" numCol="1" anchor="ctr">
            <a:spAutoFit/>
          </a:bodyPr>
          <a:lstStyle>
            <a:lvl1pPr marL="0" indent="0">
              <a:buNone/>
              <a:defRPr sz="1814" b="0" i="0">
                <a:solidFill>
                  <a:schemeClr val="bg1"/>
                </a:solidFill>
                <a:latin typeface="Barlow Condensed Bold" panose="00000806000000000000" pitchFamily="2" charset="0"/>
              </a:defRPr>
            </a:lvl1pPr>
          </a:lstStyle>
          <a:p>
            <a:r>
              <a:rPr lang="fr-FR" dirty="0"/>
              <a:t>Titre</a:t>
            </a:r>
            <a:endParaRPr dirty="0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B8E5615A-025A-4606-AE80-C472FFCC2F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799" y="6368155"/>
            <a:ext cx="214676" cy="446865"/>
          </a:xfrm>
          <a:prstGeom prst="rect">
            <a:avLst/>
          </a:prstGeom>
        </p:spPr>
      </p:pic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20E5870E-C14B-4963-AAF0-021933775E04}"/>
              </a:ext>
            </a:extLst>
          </p:cNvPr>
          <p:cNvCxnSpPr>
            <a:cxnSpLocks/>
          </p:cNvCxnSpPr>
          <p:nvPr userDrawn="1"/>
        </p:nvCxnSpPr>
        <p:spPr>
          <a:xfrm>
            <a:off x="1085850" y="677030"/>
            <a:ext cx="10763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231F0887-676B-459C-B12E-D304C672C7EA}"/>
              </a:ext>
            </a:extLst>
          </p:cNvPr>
          <p:cNvCxnSpPr>
            <a:cxnSpLocks/>
          </p:cNvCxnSpPr>
          <p:nvPr userDrawn="1"/>
        </p:nvCxnSpPr>
        <p:spPr>
          <a:xfrm>
            <a:off x="519475" y="6635262"/>
            <a:ext cx="11052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pied de page 4">
            <a:extLst>
              <a:ext uri="{FF2B5EF4-FFF2-40B4-BE49-F238E27FC236}">
                <a16:creationId xmlns:a16="http://schemas.microsoft.com/office/drawing/2014/main" id="{B79C2C32-8DC8-4A01-A7EB-642CF4DC4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87169" y="6494061"/>
            <a:ext cx="184730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 algn="r">
              <a:defRPr/>
            </a:lvl1pPr>
          </a:lstStyle>
          <a:p>
            <a:endParaRPr lang="fr-FR" dirty="0"/>
          </a:p>
        </p:txBody>
      </p:sp>
      <p:sp>
        <p:nvSpPr>
          <p:cNvPr id="20" name="Espace réservé du numéro de diapositive 3">
            <a:extLst>
              <a:ext uri="{FF2B5EF4-FFF2-40B4-BE49-F238E27FC236}">
                <a16:creationId xmlns:a16="http://schemas.microsoft.com/office/drawing/2014/main" id="{D9D4C488-AC11-4940-88E5-9753BE8E6B9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571899" y="6573706"/>
            <a:ext cx="288000" cy="123111"/>
          </a:xfrm>
        </p:spPr>
        <p:txBody>
          <a:bodyPr/>
          <a:lstStyle/>
          <a:p>
            <a:fld id="{1684F7AB-ECCB-442E-A699-9C1C85F720A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57346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4C853A5-CA42-41CB-889A-184042C98022}"/>
              </a:ext>
            </a:extLst>
          </p:cNvPr>
          <p:cNvSpPr/>
          <p:nvPr userDrawn="1"/>
        </p:nvSpPr>
        <p:spPr>
          <a:xfrm rot="18705913">
            <a:off x="-4470211" y="170681"/>
            <a:ext cx="6909848" cy="68627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27A94CD-A862-4864-8B3C-C105A5018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8346" y="2909604"/>
            <a:ext cx="7213600" cy="590931"/>
          </a:xfrm>
          <a:prstGeom prst="rect">
            <a:avLst/>
          </a:prstGeom>
        </p:spPr>
        <p:txBody>
          <a:bodyPr lIns="0" anchor="b">
            <a:spAutoFit/>
          </a:bodyPr>
          <a:lstStyle>
            <a:lvl1pPr algn="l">
              <a:defRPr sz="3600" spc="-100" baseline="0">
                <a:latin typeface="Allerta Stencil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59C0AB-86D0-4D82-A25F-B0CAAC38DA68}"/>
              </a:ext>
            </a:extLst>
          </p:cNvPr>
          <p:cNvSpPr/>
          <p:nvPr userDrawn="1"/>
        </p:nvSpPr>
        <p:spPr>
          <a:xfrm rot="18694749">
            <a:off x="-1966899" y="3524679"/>
            <a:ext cx="7618422" cy="14739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8DFF0C-101D-4437-AEC6-81AEFDE39C14}"/>
              </a:ext>
            </a:extLst>
          </p:cNvPr>
          <p:cNvSpPr/>
          <p:nvPr userDrawn="1"/>
        </p:nvSpPr>
        <p:spPr>
          <a:xfrm rot="18715130">
            <a:off x="-2511073" y="2430023"/>
            <a:ext cx="10216621" cy="1414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E42FB6-A295-4733-89F0-15595B8B6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48346" y="3592611"/>
            <a:ext cx="7213600" cy="424732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 marL="0" indent="0" algn="l">
              <a:buNone/>
              <a:defRPr sz="2400">
                <a:latin typeface="Barlow Condensed Bold" panose="00000806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65E894B6-7E19-420D-BC8C-960B0650A9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973" y="5343525"/>
            <a:ext cx="1856484" cy="1209677"/>
          </a:xfrm>
          <a:prstGeom prst="rect">
            <a:avLst/>
          </a:prstGeom>
        </p:spPr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0CAE861-82C0-48E4-AF2F-A8CEE403FCD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44806" y="4134492"/>
            <a:ext cx="676788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/>
              <a:t>Lieu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AB6F0868-5B93-4D49-A8F6-ECF1A47B1A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44975" y="4591050"/>
            <a:ext cx="556563" cy="286232"/>
          </a:xfrm>
          <a:prstGeom prst="rect">
            <a:avLst/>
          </a:prstGeom>
          <a:solidFill>
            <a:schemeClr val="tx2"/>
          </a:solidFill>
        </p:spPr>
        <p:txBody>
          <a:bodyPr wrap="none">
            <a:sp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9600043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26">
            <a:extLst>
              <a:ext uri="{FF2B5EF4-FFF2-40B4-BE49-F238E27FC236}">
                <a16:creationId xmlns:a16="http://schemas.microsoft.com/office/drawing/2014/main" id="{2C0B4C57-9DD4-417B-A479-935EA6844ED2}"/>
              </a:ext>
            </a:extLst>
          </p:cNvPr>
          <p:cNvSpPr txBox="1"/>
          <p:nvPr userDrawn="1"/>
        </p:nvSpPr>
        <p:spPr>
          <a:xfrm rot="5400000">
            <a:off x="7870196" y="-2851630"/>
            <a:ext cx="943400" cy="73015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algn="l">
              <a:lnSpc>
                <a:spcPts val="8735"/>
              </a:lnSpc>
            </a:pPr>
            <a:r>
              <a:rPr sz="3600" spc="-15" dirty="0">
                <a:solidFill>
                  <a:schemeClr val="tx2"/>
                </a:solidFill>
                <a:latin typeface="Allerta Stencil" pitchFamily="2" charset="0"/>
                <a:cs typeface="AG Book"/>
              </a:rPr>
              <a:t>Sommaire</a:t>
            </a:r>
            <a:endParaRPr sz="3600" dirty="0">
              <a:solidFill>
                <a:schemeClr val="tx2"/>
              </a:solidFill>
              <a:latin typeface="Allerta Stencil" pitchFamily="2" charset="0"/>
              <a:cs typeface="AG Book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F2DBE7-F5EF-458B-9A0B-AA56BB6341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23879" y="1653988"/>
            <a:ext cx="6838067" cy="4018149"/>
          </a:xfrm>
          <a:prstGeom prst="rect">
            <a:avLst/>
          </a:prstGeom>
        </p:spPr>
        <p:txBody>
          <a:bodyPr>
            <a:normAutofit/>
          </a:bodyPr>
          <a:lstStyle>
            <a:lvl1pPr marL="358775" indent="-358775">
              <a:buFont typeface="Wingdings 3" panose="05040102010807070707" pitchFamily="18" charset="2"/>
              <a:buChar char="Ò"/>
              <a:defRPr sz="2000">
                <a:latin typeface="Allerta Stencil" pitchFamily="2" charset="0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0BCEE6-B3AC-4BB5-92D9-FB2F7AFA2A2D}"/>
              </a:ext>
            </a:extLst>
          </p:cNvPr>
          <p:cNvSpPr/>
          <p:nvPr userDrawn="1"/>
        </p:nvSpPr>
        <p:spPr>
          <a:xfrm rot="18705913">
            <a:off x="-5201636" y="-839330"/>
            <a:ext cx="6909848" cy="68627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D834E9-504E-44B5-9BCC-B13A65532377}"/>
              </a:ext>
            </a:extLst>
          </p:cNvPr>
          <p:cNvSpPr/>
          <p:nvPr userDrawn="1"/>
        </p:nvSpPr>
        <p:spPr>
          <a:xfrm rot="18694749">
            <a:off x="-2671948" y="2514668"/>
            <a:ext cx="7618422" cy="14739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C63413-3A34-4457-A493-4C6466385E43}"/>
              </a:ext>
            </a:extLst>
          </p:cNvPr>
          <p:cNvSpPr/>
          <p:nvPr userDrawn="1"/>
        </p:nvSpPr>
        <p:spPr>
          <a:xfrm rot="18715130">
            <a:off x="-3242498" y="1420012"/>
            <a:ext cx="10216621" cy="1414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7499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partie avec 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A984C9-6D7F-4A74-AD2E-FC8EFF8EB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6" y="4115899"/>
            <a:ext cx="10938070" cy="590931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>
              <a:defRPr sz="3600" spc="-100" baseline="0">
                <a:latin typeface="Allerta Stencil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0CEEA3-820A-4E4A-A5DF-C7D9EAB17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3876" y="4733818"/>
            <a:ext cx="10938070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A94DF5-A18D-45F0-9C36-801E71B5E5DF}"/>
              </a:ext>
            </a:extLst>
          </p:cNvPr>
          <p:cNvSpPr/>
          <p:nvPr userDrawn="1"/>
        </p:nvSpPr>
        <p:spPr>
          <a:xfrm>
            <a:off x="304800" y="3552825"/>
            <a:ext cx="219076" cy="1952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3F0421-9D2C-4B82-9250-AA0279D62E26}"/>
              </a:ext>
            </a:extLst>
          </p:cNvPr>
          <p:cNvSpPr/>
          <p:nvPr userDrawn="1"/>
        </p:nvSpPr>
        <p:spPr>
          <a:xfrm rot="18705913" flipV="1">
            <a:off x="-1467534" y="-25533"/>
            <a:ext cx="2958747" cy="26329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622978D-A25C-4748-9E8C-A6D97B9882DE}"/>
              </a:ext>
            </a:extLst>
          </p:cNvPr>
          <p:cNvSpPr/>
          <p:nvPr userDrawn="1"/>
        </p:nvSpPr>
        <p:spPr>
          <a:xfrm rot="18694749" flipV="1">
            <a:off x="-1763747" y="1502662"/>
            <a:ext cx="4575246" cy="8851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05BC22-CA90-46FB-A499-6D75E8544CBB}"/>
              </a:ext>
            </a:extLst>
          </p:cNvPr>
          <p:cNvSpPr/>
          <p:nvPr userDrawn="1"/>
        </p:nvSpPr>
        <p:spPr>
          <a:xfrm rot="18715130" flipV="1">
            <a:off x="-1540125" y="118407"/>
            <a:ext cx="6135595" cy="8491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B37F62E-E31F-47B6-9E0B-4C28AE54C8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9607" y="3607195"/>
            <a:ext cx="1016625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Partie 1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328C419-1DF8-4B58-9A4A-BA574F59648D}"/>
              </a:ext>
            </a:extLst>
          </p:cNvPr>
          <p:cNvCxnSpPr>
            <a:cxnSpLocks/>
          </p:cNvCxnSpPr>
          <p:nvPr userDrawn="1"/>
        </p:nvCxnSpPr>
        <p:spPr>
          <a:xfrm>
            <a:off x="519475" y="6635262"/>
            <a:ext cx="11052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id="{1AB95341-57E6-4EFB-8A84-E7DEF952B9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799" y="6368155"/>
            <a:ext cx="214676" cy="44686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70A51A6-B54A-4A74-95AF-36E7AABCB751}"/>
              </a:ext>
            </a:extLst>
          </p:cNvPr>
          <p:cNvSpPr/>
          <p:nvPr userDrawn="1"/>
        </p:nvSpPr>
        <p:spPr>
          <a:xfrm>
            <a:off x="11571899" y="6491262"/>
            <a:ext cx="288000" cy="288000"/>
          </a:xfrm>
          <a:prstGeom prst="rect">
            <a:avLst/>
          </a:prstGeom>
          <a:solidFill>
            <a:srgbClr val="002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27" name="Espace réservé du numéro de diapositive 5">
            <a:extLst>
              <a:ext uri="{FF2B5EF4-FFF2-40B4-BE49-F238E27FC236}">
                <a16:creationId xmlns:a16="http://schemas.microsoft.com/office/drawing/2014/main" id="{0A7B2382-DDD2-4141-B2FF-9402FD462C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899" y="6573706"/>
            <a:ext cx="288000" cy="123111"/>
          </a:xfrm>
          <a:prstGeom prst="rect">
            <a:avLst/>
          </a:prstGeom>
          <a:noFill/>
        </p:spPr>
        <p:txBody>
          <a:bodyPr wrap="square" lIns="0" tIns="0" rIns="0" bIns="0" anchor="ctr" anchorCtr="1">
            <a:spAutoFit/>
          </a:bodyPr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fld id="{1684F7AB-ECCB-442E-A699-9C1C85F720A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32608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partie sans 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A984C9-6D7F-4A74-AD2E-FC8EFF8EB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6" y="4115899"/>
            <a:ext cx="10938070" cy="590931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>
              <a:defRPr sz="3600" spc="-100" baseline="0">
                <a:latin typeface="Allerta Stencil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0CEEA3-820A-4E4A-A5DF-C7D9EAB17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3876" y="4733818"/>
            <a:ext cx="10938070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A94DF5-A18D-45F0-9C36-801E71B5E5DF}"/>
              </a:ext>
            </a:extLst>
          </p:cNvPr>
          <p:cNvSpPr/>
          <p:nvPr userDrawn="1"/>
        </p:nvSpPr>
        <p:spPr>
          <a:xfrm>
            <a:off x="304800" y="3552825"/>
            <a:ext cx="219076" cy="1952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3F0421-9D2C-4B82-9250-AA0279D62E26}"/>
              </a:ext>
            </a:extLst>
          </p:cNvPr>
          <p:cNvSpPr/>
          <p:nvPr userDrawn="1"/>
        </p:nvSpPr>
        <p:spPr>
          <a:xfrm rot="18705913" flipV="1">
            <a:off x="-1467534" y="-25533"/>
            <a:ext cx="2958747" cy="26329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622978D-A25C-4748-9E8C-A6D97B9882DE}"/>
              </a:ext>
            </a:extLst>
          </p:cNvPr>
          <p:cNvSpPr/>
          <p:nvPr userDrawn="1"/>
        </p:nvSpPr>
        <p:spPr>
          <a:xfrm rot="18694749" flipV="1">
            <a:off x="-1763747" y="1502662"/>
            <a:ext cx="4575246" cy="8851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05BC22-CA90-46FB-A499-6D75E8544CBB}"/>
              </a:ext>
            </a:extLst>
          </p:cNvPr>
          <p:cNvSpPr/>
          <p:nvPr userDrawn="1"/>
        </p:nvSpPr>
        <p:spPr>
          <a:xfrm rot="18715130" flipV="1">
            <a:off x="-1540125" y="118407"/>
            <a:ext cx="6135595" cy="8491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B37F62E-E31F-47B6-9E0B-4C28AE54C8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9607" y="3607195"/>
            <a:ext cx="1016625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Partie 1</a:t>
            </a:r>
          </a:p>
        </p:txBody>
      </p:sp>
    </p:spTree>
    <p:extLst>
      <p:ext uri="{BB962C8B-B14F-4D97-AF65-F5344CB8AC3E}">
        <p14:creationId xmlns:p14="http://schemas.microsoft.com/office/powerpoint/2010/main" val="3746683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55BE395-2479-4D9F-9127-95BCC0261364}"/>
              </a:ext>
            </a:extLst>
          </p:cNvPr>
          <p:cNvSpPr/>
          <p:nvPr userDrawn="1"/>
        </p:nvSpPr>
        <p:spPr>
          <a:xfrm>
            <a:off x="0" y="0"/>
            <a:ext cx="12268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B5B465B-41CF-4063-A70E-7F1107825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1440" y="2966499"/>
            <a:ext cx="7560505" cy="7017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CA31EE-7B5F-4FB2-ABE5-E4D3B5FF4823}"/>
              </a:ext>
            </a:extLst>
          </p:cNvPr>
          <p:cNvSpPr/>
          <p:nvPr userDrawn="1"/>
        </p:nvSpPr>
        <p:spPr>
          <a:xfrm rot="18705913">
            <a:off x="-4653091" y="90671"/>
            <a:ext cx="6909848" cy="68627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6DC8D8-AADC-4826-BBD6-A36A62397FD7}"/>
              </a:ext>
            </a:extLst>
          </p:cNvPr>
          <p:cNvSpPr/>
          <p:nvPr userDrawn="1"/>
        </p:nvSpPr>
        <p:spPr>
          <a:xfrm rot="18694749">
            <a:off x="-2149779" y="3444669"/>
            <a:ext cx="7618422" cy="14739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322C61-8B14-44A9-BB63-E2DD173F2FAE}"/>
              </a:ext>
            </a:extLst>
          </p:cNvPr>
          <p:cNvSpPr/>
          <p:nvPr userDrawn="1"/>
        </p:nvSpPr>
        <p:spPr>
          <a:xfrm rot="18715130">
            <a:off x="-2693953" y="2350013"/>
            <a:ext cx="10216621" cy="14140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8DA2E28A-996B-4132-84D0-B40AD1024F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2075" y="3905946"/>
            <a:ext cx="7559869" cy="3889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223442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11492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Espace réservé du texte 788"/>
          <p:cNvSpPr>
            <a:spLocks noGrp="1"/>
          </p:cNvSpPr>
          <p:nvPr>
            <p:ph type="body" idx="10"/>
          </p:nvPr>
        </p:nvSpPr>
        <p:spPr>
          <a:xfrm>
            <a:off x="1495213" y="1905000"/>
            <a:ext cx="9042400" cy="22301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 anchor="t"/>
          <a:lstStyle/>
          <a:p>
            <a:r>
              <a:rPr lang="fr-FR"/>
              <a:t>La déconstruction du modèle</a:t>
            </a:r>
          </a:p>
          <a:p>
            <a:r>
              <a:rPr lang="fr-FR"/>
              <a:t>«wesphalien » de la frontière est</a:t>
            </a:r>
          </a:p>
          <a:p>
            <a:r>
              <a:rPr lang="fr-FR"/>
              <a:t>engagée</a:t>
            </a:r>
          </a:p>
        </p:txBody>
      </p:sp>
    </p:spTree>
    <p:extLst>
      <p:ext uri="{BB962C8B-B14F-4D97-AF65-F5344CB8AC3E}">
        <p14:creationId xmlns:p14="http://schemas.microsoft.com/office/powerpoint/2010/main" val="39883602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arte_fi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0"/>
            <a:ext cx="18288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8432800" y="228611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180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6" name="Picture 14" descr="cour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938224"/>
            <a:ext cx="123952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11370742" y="6332538"/>
            <a:ext cx="736099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E59A8561-438A-45AA-846B-B2B33116F13D}" type="slidenum">
              <a:rPr lang="en-US" altLang="fr-FR" sz="1800" smtClean="0">
                <a:solidFill>
                  <a:srgbClr val="16489F"/>
                </a:solidFill>
                <a:latin typeface="Myriad Pro" pitchFamily="34" charset="0"/>
              </a:rPr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 altLang="fr-FR" sz="1800">
              <a:solidFill>
                <a:srgbClr val="16489F"/>
              </a:solidFill>
              <a:latin typeface="Myriad Pro" pitchFamily="34" charset="0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3657600" y="228611"/>
            <a:ext cx="70104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2000">
              <a:solidFill>
                <a:prstClr val="black"/>
              </a:solidFill>
              <a:latin typeface="Myriad Pro Light Cond" pitchFamily="34" charset="0"/>
            </a:endParaRPr>
          </a:p>
        </p:txBody>
      </p:sp>
      <p:sp>
        <p:nvSpPr>
          <p:cNvPr id="182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914400" y="2587636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3434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32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‹N°›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  <p:sldLayoutId id="2147483671" r:id="rId20"/>
    <p:sldLayoutId id="2147483673" r:id="rId2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552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B7B43D-73EC-482F-913C-D6A09AC38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5995" y="3316812"/>
            <a:ext cx="7213600" cy="1089529"/>
          </a:xfrm>
        </p:spPr>
        <p:txBody>
          <a:bodyPr/>
          <a:lstStyle/>
          <a:p>
            <a:r>
              <a:rPr lang="en-US" dirty="0"/>
              <a:t>Cross border relations in the EU: </a:t>
            </a:r>
            <a:br>
              <a:rPr lang="en-US" dirty="0"/>
            </a:br>
            <a:r>
              <a:rPr lang="en-US" dirty="0"/>
              <a:t>multi-level governance ? 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E2F0E4E-E723-48C7-AE5B-78004B1F744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44806" y="4875256"/>
            <a:ext cx="4325223" cy="286232"/>
          </a:xfrm>
        </p:spPr>
        <p:txBody>
          <a:bodyPr/>
          <a:lstStyle/>
          <a:p>
            <a:r>
              <a:rPr lang="fr-FR" dirty="0"/>
              <a:t>Jean PEYRONY, Strasbourg, Castle </a:t>
            </a:r>
            <a:r>
              <a:rPr lang="fr-FR" dirty="0" err="1"/>
              <a:t>talks</a:t>
            </a:r>
            <a:r>
              <a:rPr lang="fr-FR" dirty="0"/>
              <a:t>, 13/11/2023</a:t>
            </a:r>
          </a:p>
        </p:txBody>
      </p:sp>
    </p:spTree>
    <p:extLst>
      <p:ext uri="{BB962C8B-B14F-4D97-AF65-F5344CB8AC3E}">
        <p14:creationId xmlns:p14="http://schemas.microsoft.com/office/powerpoint/2010/main" val="1637615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7EA8697-6F9F-4DF4-8BCA-6BE573505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35398"/>
            <a:ext cx="10858500" cy="590931"/>
          </a:xfrm>
        </p:spPr>
        <p:txBody>
          <a:bodyPr/>
          <a:lstStyle/>
          <a:p>
            <a:r>
              <a:rPr lang="en-US" b="1" dirty="0"/>
              <a:t>Bottom up multi-level governance with  3 level (CB regions - States- EU) </a:t>
            </a:r>
            <a:br>
              <a:rPr lang="en-US" b="1" dirty="0"/>
            </a:b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83B8A4-726D-49EB-A386-BEF05CBDE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D14B6B-97F1-45EE-B12B-F07F66A1216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684F7AB-ECCB-442E-A699-9C1C85F720A2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8" name="Espace réservé du contenu 1">
            <a:extLst>
              <a:ext uri="{FF2B5EF4-FFF2-40B4-BE49-F238E27FC236}">
                <a16:creationId xmlns:a16="http://schemas.microsoft.com/office/drawing/2014/main" id="{084B9D38-475B-4F29-BD1E-C87AE4D5A7C9}"/>
              </a:ext>
            </a:extLst>
          </p:cNvPr>
          <p:cNvSpPr txBox="1">
            <a:spLocks/>
          </p:cNvSpPr>
          <p:nvPr/>
        </p:nvSpPr>
        <p:spPr>
          <a:xfrm>
            <a:off x="420624" y="822959"/>
            <a:ext cx="11428476" cy="5404585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in the future?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ESPON: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ETRF prospective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Interreg post 2027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In Santiago de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Compostela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DG REGIO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asked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all Interreg programmes (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IE to Black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 launch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citizen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consultations in 2024 on the future of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cooperation</a:t>
            </a:r>
            <a:r>
              <a:rPr lang="fr-FR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Toward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vision of </a:t>
            </a: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Europe, as a puzzle </a:t>
            </a:r>
            <a:r>
              <a:rPr lang="fr-F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overlapping</a:t>
            </a: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pieces</a:t>
            </a: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Eccentric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Europe (Brague) 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 as </a:t>
            </a:r>
            <a:r>
              <a:rPr lang="fr-F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borderland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(Balibar) 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medieval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Europe (</a:t>
            </a:r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Zielonka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Faludi ) ?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510824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E4657D-F57B-45C1-9F07-C0FA67A12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2231" y="1679659"/>
            <a:ext cx="2903397" cy="1588127"/>
          </a:xfrm>
        </p:spPr>
        <p:txBody>
          <a:bodyPr/>
          <a:lstStyle/>
          <a:p>
            <a:r>
              <a:rPr lang="fr-FR" sz="5400" dirty="0" err="1"/>
              <a:t>Thank</a:t>
            </a:r>
            <a:r>
              <a:rPr lang="fr-FR" sz="5400" dirty="0"/>
              <a:t> </a:t>
            </a:r>
            <a:r>
              <a:rPr lang="fr-FR" sz="5400" dirty="0" err="1"/>
              <a:t>you</a:t>
            </a:r>
            <a:r>
              <a:rPr lang="fr-FR" sz="5400" dirty="0"/>
              <a:t> !</a:t>
            </a:r>
            <a:br>
              <a:rPr lang="fr-FR" sz="5400" dirty="0"/>
            </a:br>
            <a:r>
              <a:rPr lang="fr-FR" sz="5400" dirty="0"/>
              <a:t>Merci !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2F5A13-9E9B-416C-97D2-4D8CDD0AFE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r-FR" sz="9600" dirty="0"/>
              <a:t>Plus d’information : www.espaces-transfrontaliers.eu </a:t>
            </a:r>
          </a:p>
          <a:p>
            <a:r>
              <a:rPr lang="fr-FR" sz="9600" dirty="0"/>
              <a:t>Contact : Mission Opérationnelle Transfrontalière</a:t>
            </a:r>
          </a:p>
          <a:p>
            <a:r>
              <a:rPr lang="fr-FR" sz="9600" dirty="0"/>
              <a:t>38 rue des Bourdonnais - 75001 Paris - France</a:t>
            </a:r>
          </a:p>
          <a:p>
            <a:r>
              <a:rPr lang="fr-FR" sz="9600" dirty="0"/>
              <a:t>mot@mot.asso.fr </a:t>
            </a:r>
          </a:p>
          <a:p>
            <a:r>
              <a:rPr lang="fr-FR" sz="9600" dirty="0"/>
              <a:t>tél. : + 33 (1) 55 80 56 80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7942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905079" y="2329314"/>
            <a:ext cx="10789615" cy="452868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1800" dirty="0"/>
              <a:t>Inhabitants of the border regions were affected: 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</a:rPr>
              <a:t>as economic actors (cross-border workers or consumers) - cross-border mobility was interrupted or severely restricted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</a:rPr>
              <a:t>as </a:t>
            </a:r>
            <a:r>
              <a:rPr lang="en-US" sz="1800" b="1" dirty="0">
                <a:solidFill>
                  <a:schemeClr val="tx2"/>
                </a:solidFill>
              </a:rPr>
              <a:t>users of cross-border public services </a:t>
            </a:r>
            <a:r>
              <a:rPr lang="en-US" sz="1800" dirty="0">
                <a:solidFill>
                  <a:schemeClr val="tx2"/>
                </a:solidFill>
              </a:rPr>
              <a:t>(CPS), the first to be interrupted; 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</a:rPr>
              <a:t>as </a:t>
            </a:r>
            <a:r>
              <a:rPr lang="en-US" sz="1800" b="1" dirty="0">
                <a:solidFill>
                  <a:schemeClr val="tx2"/>
                </a:solidFill>
              </a:rPr>
              <a:t>citizens</a:t>
            </a:r>
            <a:r>
              <a:rPr lang="en-US" sz="1800" dirty="0">
                <a:solidFill>
                  <a:schemeClr val="tx2"/>
                </a:solidFill>
              </a:rPr>
              <a:t>, suddenly only nationals - restrictions were based on nationality, not health criteria, and European citizenship forgotten; 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</a:rPr>
              <a:t>as </a:t>
            </a:r>
            <a:r>
              <a:rPr lang="en-US" sz="1800" b="1" dirty="0">
                <a:solidFill>
                  <a:schemeClr val="tx2"/>
                </a:solidFill>
              </a:rPr>
              <a:t>informed individuals </a:t>
            </a:r>
            <a:r>
              <a:rPr lang="en-US" sz="1800" dirty="0">
                <a:solidFill>
                  <a:schemeClr val="tx2"/>
                </a:solidFill>
              </a:rPr>
              <a:t>- information was suddenly no longer available across the border;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</a:rPr>
              <a:t>as </a:t>
            </a:r>
            <a:r>
              <a:rPr lang="en-US" sz="1800" b="1" dirty="0">
                <a:solidFill>
                  <a:schemeClr val="tx2"/>
                </a:solidFill>
              </a:rPr>
              <a:t>individuals inspired </a:t>
            </a:r>
            <a:r>
              <a:rPr lang="en-US" sz="1800" dirty="0">
                <a:solidFill>
                  <a:schemeClr val="tx2"/>
                </a:solidFill>
              </a:rPr>
              <a:t>by their culture or ethic, because trust was suddenly broken, and the resident on the other side of the border became a danger; 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</a:rPr>
              <a:t>as </a:t>
            </a:r>
            <a:r>
              <a:rPr lang="en-US" sz="1800" b="1" dirty="0">
                <a:solidFill>
                  <a:schemeClr val="tx2"/>
                </a:solidFill>
              </a:rPr>
              <a:t>individuals connected </a:t>
            </a:r>
            <a:r>
              <a:rPr lang="en-US" sz="1800" dirty="0">
                <a:solidFill>
                  <a:schemeClr val="tx2"/>
                </a:solidFill>
              </a:rPr>
              <a:t>within couples, families - because some were separated by the border.</a:t>
            </a:r>
          </a:p>
        </p:txBody>
      </p:sp>
      <p:sp>
        <p:nvSpPr>
          <p:cNvPr id="7" name="Rectangle 6"/>
          <p:cNvSpPr/>
          <p:nvPr/>
        </p:nvSpPr>
        <p:spPr>
          <a:xfrm>
            <a:off x="991402" y="309125"/>
            <a:ext cx="10972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Lessons from the border closure during the COVID crisis:</a:t>
            </a:r>
          </a:p>
          <a:p>
            <a:endParaRPr lang="en-US" dirty="0"/>
          </a:p>
          <a:p>
            <a:r>
              <a:rPr lang="en-US" dirty="0"/>
              <a:t>In the context of the EU, paradigm initiated by Jacques </a:t>
            </a:r>
            <a:r>
              <a:rPr lang="en-US" dirty="0" err="1"/>
              <a:t>Delors</a:t>
            </a:r>
            <a:r>
              <a:rPr lang="en-US" dirty="0"/>
              <a:t> (</a:t>
            </a:r>
            <a:r>
              <a:rPr lang="en-US" dirty="0" err="1"/>
              <a:t>Pdt</a:t>
            </a:r>
            <a:r>
              <a:rPr lang="en-US" dirty="0"/>
              <a:t> European Commission, 1985/1995): </a:t>
            </a:r>
            <a:r>
              <a:rPr lang="en-US" b="1" dirty="0"/>
              <a:t>virtual erasure of the physical border </a:t>
            </a:r>
            <a:r>
              <a:rPr lang="en-US" dirty="0"/>
              <a:t>(Single Market; Schengen agreement).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In March 2020, internal </a:t>
            </a:r>
            <a:r>
              <a:rPr lang="en-US" b="1" dirty="0"/>
              <a:t>borders brutally closed </a:t>
            </a:r>
            <a:r>
              <a:rPr lang="en-US" dirty="0"/>
              <a:t>by States, without coordination.</a:t>
            </a:r>
          </a:p>
        </p:txBody>
      </p:sp>
    </p:spTree>
    <p:extLst>
      <p:ext uri="{BB962C8B-B14F-4D97-AF65-F5344CB8AC3E}">
        <p14:creationId xmlns:p14="http://schemas.microsoft.com/office/powerpoint/2010/main" val="400345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7EA8697-6F9F-4DF4-8BCA-6BE573505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81564"/>
            <a:ext cx="10858500" cy="544765"/>
          </a:xfrm>
        </p:spPr>
        <p:txBody>
          <a:bodyPr/>
          <a:lstStyle/>
          <a:p>
            <a:r>
              <a:rPr lang="en-US" b="1" dirty="0"/>
              <a:t>Lessons from the border closure during the COVID crisis:</a:t>
            </a:r>
            <a:br>
              <a:rPr lang="en-US" b="1" dirty="0"/>
            </a:b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83B8A4-726D-49EB-A386-BEF05CBDE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D14B6B-97F1-45EE-B12B-F07F66A1216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684F7AB-ECCB-442E-A699-9C1C85F720A2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Espace réservé du contenu 1">
            <a:extLst>
              <a:ext uri="{FF2B5EF4-FFF2-40B4-BE49-F238E27FC236}">
                <a16:creationId xmlns:a16="http://schemas.microsoft.com/office/drawing/2014/main" id="{084B9D38-475B-4F29-BD1E-C87AE4D5A7C9}"/>
              </a:ext>
            </a:extLst>
          </p:cNvPr>
          <p:cNvSpPr txBox="1">
            <a:spLocks/>
          </p:cNvSpPr>
          <p:nvPr/>
        </p:nvSpPr>
        <p:spPr>
          <a:xfrm>
            <a:off x="420624" y="822960"/>
            <a:ext cx="11301984" cy="5413248"/>
          </a:xfrm>
          <a:prstGeom prst="rect">
            <a:avLst/>
          </a:prstGeom>
        </p:spPr>
        <p:txBody>
          <a:bodyPr lIns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Borders are zones </a:t>
            </a:r>
            <a:r>
              <a:rPr lang="en-US" sz="2000" dirty="0"/>
              <a:t>where persons live, </a:t>
            </a:r>
            <a:r>
              <a:rPr lang="en-US" sz="2000" b="1" dirty="0"/>
              <a:t>and not - only- lines</a:t>
            </a:r>
            <a:r>
              <a:rPr lang="en-US" sz="2000" dirty="0"/>
              <a:t>. (La </a:t>
            </a:r>
            <a:r>
              <a:rPr lang="en-US" sz="2000" dirty="0" err="1"/>
              <a:t>Pradelle</a:t>
            </a:r>
            <a:r>
              <a:rPr lang="en-US" sz="2000" dirty="0"/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But during the crisis borders were suddenly considered only as lines.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CB interdependencies </a:t>
            </a:r>
            <a:r>
              <a:rPr lang="en-US" sz="2000" dirty="0"/>
              <a:t>were </a:t>
            </a:r>
            <a:r>
              <a:rPr lang="en-US" sz="2000" b="1" dirty="0"/>
              <a:t>no longer acknowledged</a:t>
            </a:r>
            <a:r>
              <a:rPr lang="en-US" sz="2000" dirty="0"/>
              <a:t>: “Territorialism ” (A Faludi )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Borders, as boundaries</a:t>
            </a:r>
            <a:r>
              <a:rPr lang="en-US" sz="2000" dirty="0"/>
              <a:t>: States are back- to- back on each border.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States exercise a </a:t>
            </a:r>
            <a:r>
              <a:rPr lang="en-US" sz="2000" b="1" dirty="0"/>
              <a:t>monopole of violence, evidence, democracy</a:t>
            </a:r>
            <a:r>
              <a:rPr lang="en-US" sz="2000" dirty="0"/>
              <a:t>.</a:t>
            </a:r>
          </a:p>
          <a:p>
            <a:pPr marL="342900" indent="-342900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Borders, supposed to protect </a:t>
            </a:r>
            <a:r>
              <a:rPr lang="en-US" sz="2000" dirty="0"/>
              <a:t>citizens; </a:t>
            </a:r>
            <a:r>
              <a:rPr lang="en-US" sz="2000" b="1" dirty="0"/>
              <a:t>but are violent </a:t>
            </a:r>
            <a:r>
              <a:rPr lang="en-US" sz="2000" dirty="0"/>
              <a:t>against strangers.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Lack of information, secret, ambivalence: </a:t>
            </a:r>
            <a:r>
              <a:rPr lang="en-US" sz="2000" dirty="0"/>
              <a:t>typical of </a:t>
            </a:r>
            <a:r>
              <a:rPr lang="en-US" sz="2000" b="1" dirty="0"/>
              <a:t>“sacred” </a:t>
            </a:r>
            <a:r>
              <a:rPr lang="en-US" sz="2000" dirty="0"/>
              <a:t>(René Girard: Violence and the sacred); border controls as ritual acts.</a:t>
            </a:r>
          </a:p>
          <a:p>
            <a:endParaRPr lang="en-US" sz="2000" dirty="0"/>
          </a:p>
          <a:p>
            <a:r>
              <a:rPr lang="en-US" sz="2000" dirty="0"/>
              <a:t>How to overcome the </a:t>
            </a:r>
            <a:r>
              <a:rPr lang="en-US" sz="2000" dirty="0" err="1"/>
              <a:t>westphalian</a:t>
            </a:r>
            <a:r>
              <a:rPr lang="en-US" sz="2000" dirty="0"/>
              <a:t> </a:t>
            </a:r>
            <a:r>
              <a:rPr lang="en-US" sz="2000" b="1" dirty="0"/>
              <a:t>paradigm of nation states, sovereign on their territory defined by linear borders</a:t>
            </a:r>
            <a:r>
              <a:rPr lang="en-US" sz="2000" dirty="0"/>
              <a:t>? </a:t>
            </a:r>
          </a:p>
          <a:p>
            <a:endParaRPr lang="en-US" sz="2000" dirty="0"/>
          </a:p>
          <a:p>
            <a:r>
              <a:rPr lang="en-US" sz="2000" dirty="0"/>
              <a:t>NB: the problem is not Nation state, but its sacralization. </a:t>
            </a:r>
          </a:p>
          <a:p>
            <a:r>
              <a:rPr lang="en-US" sz="20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98808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7EA8697-6F9F-4DF4-8BCA-6BE573505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59882"/>
            <a:ext cx="10858500" cy="322793"/>
          </a:xfrm>
        </p:spPr>
        <p:txBody>
          <a:bodyPr/>
          <a:lstStyle/>
          <a:p>
            <a:r>
              <a:rPr lang="en-US" b="1"/>
              <a:t>Bottom up multi-level governance with  3 level (CB regions - States- EU) 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83B8A4-726D-49EB-A386-BEF05CBDE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D14B6B-97F1-45EE-B12B-F07F66A1216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684F7AB-ECCB-442E-A699-9C1C85F720A2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Espace réservé du contenu 1">
            <a:extLst>
              <a:ext uri="{FF2B5EF4-FFF2-40B4-BE49-F238E27FC236}">
                <a16:creationId xmlns:a16="http://schemas.microsoft.com/office/drawing/2014/main" id="{084B9D38-475B-4F29-BD1E-C87AE4D5A7C9}"/>
              </a:ext>
            </a:extLst>
          </p:cNvPr>
          <p:cNvSpPr txBox="1">
            <a:spLocks/>
          </p:cNvSpPr>
          <p:nvPr/>
        </p:nvSpPr>
        <p:spPr>
          <a:xfrm>
            <a:off x="221673" y="822959"/>
            <a:ext cx="11748654" cy="5510463"/>
          </a:xfrm>
          <a:prstGeom prst="rect">
            <a:avLst/>
          </a:prstGeom>
        </p:spPr>
        <p:txBody>
          <a:bodyPr lIns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  Solutions:  2 levels</a:t>
            </a:r>
          </a:p>
          <a:p>
            <a:endParaRPr lang="en-US" sz="2000" dirty="0"/>
          </a:p>
          <a:p>
            <a:pPr marL="457200" indent="-457200">
              <a:buAutoNum type="alphaLcPeriod"/>
            </a:pPr>
            <a:r>
              <a:rPr lang="en-US" sz="2000" b="1" dirty="0"/>
              <a:t>Acknowledge « CB regions 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The crisis has demonstrated their existence, and their lack of consideration by domestic policies.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In the future: need to take into account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/>
              <a:t>Persons</a:t>
            </a:r>
            <a:r>
              <a:rPr lang="en-US" sz="2000" dirty="0"/>
              <a:t> (6 dimensions: </a:t>
            </a:r>
            <a:r>
              <a:rPr lang="en-US" sz="2000" dirty="0" err="1"/>
              <a:t>ie</a:t>
            </a:r>
            <a:r>
              <a:rPr lang="en-US" sz="2000" dirty="0"/>
              <a:t> as well: economic agents (CB workers), citizens, users of public services, but also individuals who are informed (or not), inspired (culture), relied (families), sometimes across the border)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 </a:t>
            </a:r>
            <a:r>
              <a:rPr lang="en-US" sz="2000" b="1" dirty="0"/>
              <a:t>in their (CB) living areas</a:t>
            </a:r>
            <a:r>
              <a:rPr lang="en-US" sz="2000" dirty="0"/>
              <a:t>, “</a:t>
            </a:r>
            <a:r>
              <a:rPr lang="en-US" sz="2000" dirty="0" err="1"/>
              <a:t>bassins</a:t>
            </a:r>
            <a:r>
              <a:rPr lang="en-US" sz="2000" dirty="0"/>
              <a:t> de vie </a:t>
            </a:r>
            <a:r>
              <a:rPr lang="en-US" sz="2000" dirty="0" err="1"/>
              <a:t>transfrontaliers</a:t>
            </a:r>
            <a:r>
              <a:rPr lang="en-US" sz="2000" dirty="0"/>
              <a:t>”: </a:t>
            </a:r>
            <a:r>
              <a:rPr lang="en-US" sz="2000" b="1" dirty="0"/>
              <a:t>CB regions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-&gt; CB </a:t>
            </a:r>
            <a:r>
              <a:rPr lang="en-US" sz="2000" dirty="0" err="1"/>
              <a:t>labour</a:t>
            </a:r>
            <a:r>
              <a:rPr lang="en-US" sz="2000" dirty="0"/>
              <a:t> markets, CB democracy, CB public services, CB information, CB history and vision, CB civil status</a:t>
            </a:r>
          </a:p>
          <a:p>
            <a:r>
              <a:rPr lang="en-US" sz="2000" dirty="0"/>
              <a:t> </a:t>
            </a:r>
          </a:p>
          <a:p>
            <a:r>
              <a:rPr lang="en-US" sz="2000" b="1" dirty="0"/>
              <a:t>b</a:t>
            </a:r>
            <a:r>
              <a:rPr lang="en-US" sz="2000" dirty="0"/>
              <a:t>.  Take them into account through </a:t>
            </a:r>
            <a:r>
              <a:rPr lang="en-US" sz="2000" b="1" dirty="0"/>
              <a:t>multi- level governance </a:t>
            </a:r>
            <a:r>
              <a:rPr lang="en-US" sz="2000" dirty="0"/>
              <a:t>of EU.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Accountability</a:t>
            </a:r>
            <a:r>
              <a:rPr lang="en-US" sz="2000" dirty="0"/>
              <a:t> % CB citizens; </a:t>
            </a:r>
            <a:r>
              <a:rPr lang="en-US" sz="2000" b="1" dirty="0"/>
              <a:t>diagonal coordination</a:t>
            </a:r>
            <a:r>
              <a:rPr lang="en-US" sz="2000" dirty="0"/>
              <a:t>; from optional cooperation to </a:t>
            </a:r>
            <a:r>
              <a:rPr lang="en-US" sz="2000" b="1" dirty="0"/>
              <a:t>compulsory collaboration;</a:t>
            </a:r>
            <a:r>
              <a:rPr lang="en-US" sz="2000" dirty="0"/>
              <a:t> </a:t>
            </a:r>
            <a:r>
              <a:rPr lang="en-US" sz="2000" b="1" dirty="0"/>
              <a:t>CB mandates </a:t>
            </a:r>
            <a:r>
              <a:rPr lang="en-US" sz="2000" dirty="0"/>
              <a:t>for politicians and civils servants.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A 1st attempt: </a:t>
            </a:r>
            <a:r>
              <a:rPr lang="en-US" sz="2000" b="1" dirty="0"/>
              <a:t>bilateral/ multilateral treaties</a:t>
            </a:r>
            <a:r>
              <a:rPr lang="en-US" sz="2000" dirty="0"/>
              <a:t>: The DE FR Aachen Treaty and its CB cooperation committee.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276693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7EA8697-6F9F-4DF4-8BCA-6BE573505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81564"/>
            <a:ext cx="10858500" cy="544765"/>
          </a:xfrm>
        </p:spPr>
        <p:txBody>
          <a:bodyPr/>
          <a:lstStyle/>
          <a:p>
            <a:r>
              <a:rPr lang="en-US" b="1" dirty="0"/>
              <a:t>Bottom up multi-level governance with  3 level (CB regions - States- EU) </a:t>
            </a:r>
            <a:br>
              <a:rPr lang="en-US" b="1" dirty="0"/>
            </a:b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83B8A4-726D-49EB-A386-BEF05CBDE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D14B6B-97F1-45EE-B12B-F07F66A1216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684F7AB-ECCB-442E-A699-9C1C85F720A2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8" name="Espace réservé du contenu 1">
            <a:extLst>
              <a:ext uri="{FF2B5EF4-FFF2-40B4-BE49-F238E27FC236}">
                <a16:creationId xmlns:a16="http://schemas.microsoft.com/office/drawing/2014/main" id="{084B9D38-475B-4F29-BD1E-C87AE4D5A7C9}"/>
              </a:ext>
            </a:extLst>
          </p:cNvPr>
          <p:cNvSpPr txBox="1">
            <a:spLocks/>
          </p:cNvSpPr>
          <p:nvPr/>
        </p:nvSpPr>
        <p:spPr>
          <a:xfrm>
            <a:off x="420624" y="822960"/>
            <a:ext cx="11301984" cy="5413248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 </a:t>
            </a:r>
          </a:p>
          <a:p>
            <a:r>
              <a:rPr lang="en-US" sz="2000" dirty="0"/>
              <a:t>EU perspectives: European project = </a:t>
            </a:r>
            <a:r>
              <a:rPr lang="en-US" sz="2000" b="1" dirty="0"/>
              <a:t>“ever closer union”. </a:t>
            </a:r>
          </a:p>
          <a:p>
            <a:endParaRPr lang="en-US" sz="2000" dirty="0"/>
          </a:p>
          <a:p>
            <a:r>
              <a:rPr lang="en-US" sz="2000" dirty="0"/>
              <a:t>Legal background: TFEU, </a:t>
            </a:r>
            <a:r>
              <a:rPr lang="en-US" sz="2000" b="1" dirty="0"/>
              <a:t>article 174: “territorial cohesion”, </a:t>
            </a:r>
            <a:r>
              <a:rPr lang="en-US" sz="2000" dirty="0"/>
              <a:t>addressing (…) </a:t>
            </a:r>
            <a:r>
              <a:rPr lang="en-US" sz="2000" b="1" dirty="0"/>
              <a:t>“CB regions”.</a:t>
            </a:r>
          </a:p>
          <a:p>
            <a:endParaRPr lang="en-US" sz="2000" b="1" dirty="0"/>
          </a:p>
          <a:p>
            <a:r>
              <a:rPr lang="en-US" sz="2000" dirty="0"/>
              <a:t>2 opportunities in the EU policy process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Draft regulation </a:t>
            </a:r>
            <a:r>
              <a:rPr lang="en-US" sz="2000" b="1" dirty="0"/>
              <a:t>“ECBM”: </a:t>
            </a:r>
            <a:r>
              <a:rPr lang="en-US" sz="2000" dirty="0"/>
              <a:t>solving “CB obstacles” in CB regions, through CB adaptation of domestic legislation within a multi- level process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Draft regulation: </a:t>
            </a:r>
            <a:r>
              <a:rPr lang="en-US" sz="2000" b="1" dirty="0"/>
              <a:t>revision of “Schengen code”, </a:t>
            </a:r>
            <a:r>
              <a:rPr lang="en-US" sz="2000" dirty="0"/>
              <a:t>acknowledging CB regions, designed by MS, and respected by them under the control of the Commission.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042283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7EA8697-6F9F-4DF4-8BCA-6BE573505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35398"/>
            <a:ext cx="10858500" cy="590931"/>
          </a:xfrm>
        </p:spPr>
        <p:txBody>
          <a:bodyPr/>
          <a:lstStyle/>
          <a:p>
            <a:r>
              <a:rPr lang="en-US" b="1" dirty="0"/>
              <a:t>Bottom up multi-level governance with  3 level (CB regions - States- EU) </a:t>
            </a:r>
            <a:br>
              <a:rPr lang="en-US" b="1" dirty="0"/>
            </a:b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83B8A4-726D-49EB-A386-BEF05CBDE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D14B6B-97F1-45EE-B12B-F07F66A1216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684F7AB-ECCB-442E-A699-9C1C85F720A2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Espace réservé du contenu 1">
            <a:extLst>
              <a:ext uri="{FF2B5EF4-FFF2-40B4-BE49-F238E27FC236}">
                <a16:creationId xmlns:a16="http://schemas.microsoft.com/office/drawing/2014/main" id="{084B9D38-475B-4F29-BD1E-C87AE4D5A7C9}"/>
              </a:ext>
            </a:extLst>
          </p:cNvPr>
          <p:cNvSpPr txBox="1">
            <a:spLocks/>
          </p:cNvSpPr>
          <p:nvPr/>
        </p:nvSpPr>
        <p:spPr>
          <a:xfrm>
            <a:off x="420624" y="822960"/>
            <a:ext cx="11301984" cy="5413248"/>
          </a:xfrm>
          <a:prstGeom prst="rect">
            <a:avLst/>
          </a:prstGeom>
        </p:spPr>
        <p:txBody>
          <a:bodyPr lIns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Revision of “Schengen code” 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Since 2015, facing various crises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(terrorist attacks, migration, COVID), some MS have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reintroduced and extended  internal border controls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not coordinated with neighbours -&gt;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impact on economic and social links in cross-border regions.</a:t>
            </a: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European Commission presented a proposal for a regulation in December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2021: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procedures to 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a more coordinated approach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a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pplication in a uniform manner at both external and internal borders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while respecting the sovereign right of Member States to reintroduce border controls.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order to limit adverse consequences , they should be accompanied by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mitigating measures, in particular to safeguard the interests of CB regions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including, for example, authorisations or derogations concerning the inhabitants of those regions.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Member States will have to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notify “ cross-border 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regions”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the Commission.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81584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7EA8697-6F9F-4DF4-8BCA-6BE573505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35398"/>
            <a:ext cx="10858500" cy="590931"/>
          </a:xfrm>
        </p:spPr>
        <p:txBody>
          <a:bodyPr/>
          <a:lstStyle/>
          <a:p>
            <a:r>
              <a:rPr lang="en-US" b="1" dirty="0"/>
              <a:t>Bottom up multi-level governance with  3 level (CB regions - States- EU) </a:t>
            </a:r>
            <a:br>
              <a:rPr lang="en-US" b="1" dirty="0"/>
            </a:b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83B8A4-726D-49EB-A386-BEF05CBDE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D14B6B-97F1-45EE-B12B-F07F66A1216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684F7AB-ECCB-442E-A699-9C1C85F720A2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Espace réservé du contenu 1">
            <a:extLst>
              <a:ext uri="{FF2B5EF4-FFF2-40B4-BE49-F238E27FC236}">
                <a16:creationId xmlns:a16="http://schemas.microsoft.com/office/drawing/2014/main" id="{084B9D38-475B-4F29-BD1E-C87AE4D5A7C9}"/>
              </a:ext>
            </a:extLst>
          </p:cNvPr>
          <p:cNvSpPr txBox="1">
            <a:spLocks/>
          </p:cNvSpPr>
          <p:nvPr/>
        </p:nvSpPr>
        <p:spPr>
          <a:xfrm>
            <a:off x="420624" y="822959"/>
            <a:ext cx="11428476" cy="5404585"/>
          </a:xfrm>
          <a:prstGeom prst="rect">
            <a:avLst/>
          </a:prstGeom>
        </p:spPr>
        <p:txBody>
          <a:bodyPr lIns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 </a:t>
            </a:r>
            <a:r>
              <a:rPr lang="en-GB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Concepts, narratives: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CB regions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Denis de Rougemont (CH) and his Europe of “(overlapping) functional (CB) regions”;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influential on the Council of Europe.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“Proudhonian”, or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“Integral federalism”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opposed to “Hamiltonian federalism”.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Filiation: Saint Simon -&gt; Proudhon -&gt;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personalist, “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planist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circles, Paris, 1930s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(Rougemont, Alexandre Marc, searching a « 3rd way » between capitalism and communism) -&gt;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Monnet / Schuman declaration, 1950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French theory? Not only, see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Hooghe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Marks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theory of MLG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“Governance I” (institutional) and “Governance II” (functional):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complementary, not opposed 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Inter-territorialité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(Martin Vanier)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52253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60351"/>
            <a:ext cx="7772400" cy="1008063"/>
          </a:xfrm>
        </p:spPr>
        <p:txBody>
          <a:bodyPr/>
          <a:lstStyle/>
          <a:p>
            <a:pPr>
              <a:defRPr/>
            </a:pPr>
            <a:r>
              <a:rPr lang="en-GB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GB" sz="2800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209800" y="1196975"/>
            <a:ext cx="3810000" cy="532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</a:pPr>
            <a:endParaRPr lang="fr-BE" altLang="fr-FR" sz="1600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BE" altLang="fr-FR" dirty="0"/>
          </a:p>
          <a:p>
            <a:pPr>
              <a:lnSpc>
                <a:spcPct val="80000"/>
              </a:lnSpc>
            </a:pPr>
            <a:endParaRPr lang="fr-BE" altLang="fr-FR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BE" altLang="fr-FR" dirty="0"/>
          </a:p>
        </p:txBody>
      </p:sp>
      <p:graphicFrame>
        <p:nvGraphicFramePr>
          <p:cNvPr id="159819" name="Group 7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24229934"/>
              </p:ext>
            </p:extLst>
          </p:nvPr>
        </p:nvGraphicFramePr>
        <p:xfrm>
          <a:off x="2351585" y="1"/>
          <a:ext cx="8316416" cy="6863701"/>
        </p:xfrm>
        <a:graphic>
          <a:graphicData uri="http://schemas.openxmlformats.org/drawingml/2006/table">
            <a:tbl>
              <a:tblPr/>
              <a:tblGrid>
                <a:gridCol w="1872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5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106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Multilevel governance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Hooghe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&amp; Marks)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Institutional areas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(governance 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Local authorities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States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Functional</a:t>
                      </a: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areas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(governance II)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CB </a:t>
                      </a:r>
                      <a:r>
                        <a:rPr kumimoji="0" lang="fr-B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regions</a:t>
                      </a:r>
                      <a:endParaRPr kumimoji="0" lang="fr-B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11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Advantages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More </a:t>
                      </a:r>
                      <a:r>
                        <a:rPr kumimoji="0" lang="fr-B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democratic</a:t>
                      </a:r>
                      <a:endParaRPr kumimoji="0" lang="fr-B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integrated</a:t>
                      </a:r>
                      <a:r>
                        <a:rPr kumimoji="0" lang="fr-B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fr-B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approach</a:t>
                      </a:r>
                      <a:r>
                        <a:rPr kumimoji="0" lang="fr-B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of </a:t>
                      </a:r>
                      <a:r>
                        <a:rPr kumimoji="0" lang="fr-B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common</a:t>
                      </a:r>
                      <a:r>
                        <a:rPr kumimoji="0" lang="fr-B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good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cohesion</a:t>
                      </a: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fr-B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based</a:t>
                      </a: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on </a:t>
                      </a:r>
                      <a:r>
                        <a:rPr kumimoji="0" lang="fr-B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political</a:t>
                      </a: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fr-B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identity</a:t>
                      </a: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collective </a:t>
                      </a:r>
                      <a:r>
                        <a:rPr kumimoji="0" lang="fr-B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interest</a:t>
                      </a: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fr-B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citizenship</a:t>
                      </a:r>
                      <a:endParaRPr kumimoji="0" lang="fr-B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More efficient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Variable </a:t>
                      </a:r>
                      <a:r>
                        <a:rPr kumimoji="0" lang="fr-B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geometry</a:t>
                      </a:r>
                      <a:endParaRPr kumimoji="0" lang="fr-B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cohesion</a:t>
                      </a: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fr-B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based</a:t>
                      </a: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on </a:t>
                      </a:r>
                      <a:r>
                        <a:rPr kumimoji="0" lang="fr-B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economy</a:t>
                      </a: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fr-B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</a:t>
                      </a: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networks, </a:t>
                      </a:r>
                      <a:r>
                        <a:rPr kumimoji="0" lang="fr-B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interdependence</a:t>
                      </a: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multiple </a:t>
                      </a:r>
                      <a:r>
                        <a:rPr kumimoji="0" lang="fr-B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belonging</a:t>
                      </a:r>
                      <a:endParaRPr kumimoji="0" lang="fr-B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6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fr-FR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Disadvantages</a:t>
                      </a:r>
                      <a:endParaRPr kumimoji="0" lang="fr-B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inefficiency traps 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F.Barca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miss the functional reality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across borders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“poverty of territorialism”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(A. Faludi)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overlapping</a:t>
                      </a: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fr-B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complex</a:t>
                      </a: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technocratic</a:t>
                      </a:r>
                      <a:endParaRPr kumimoji="0" lang="fr-B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 « </a:t>
                      </a:r>
                      <a:r>
                        <a:rPr kumimoji="0" lang="fr-B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anywheres</a:t>
                      </a:r>
                      <a:r>
                        <a:rPr kumimoji="0" lang="fr-B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», not for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 </a:t>
                      </a:r>
                      <a:r>
                        <a:rPr kumimoji="0" lang="fr-B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somewheres</a:t>
                      </a:r>
                      <a:r>
                        <a:rPr kumimoji="0" lang="fr-B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» ? (D. </a:t>
                      </a:r>
                      <a:r>
                        <a:rPr kumimoji="0" lang="fr-B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Goodhart</a:t>
                      </a:r>
                      <a:r>
                        <a:rPr kumimoji="0" lang="fr-B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01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943475" y="1412777"/>
            <a:ext cx="4679950" cy="4982885"/>
            <a:chOff x="2154" y="1117"/>
            <a:chExt cx="2948" cy="3084"/>
          </a:xfrm>
        </p:grpSpPr>
        <p:sp>
          <p:nvSpPr>
            <p:cNvPr id="12319" name="Rectangle 4"/>
            <p:cNvSpPr>
              <a:spLocks noChangeArrowheads="1"/>
            </p:cNvSpPr>
            <p:nvPr/>
          </p:nvSpPr>
          <p:spPr bwMode="auto">
            <a:xfrm>
              <a:off x="2154" y="1117"/>
              <a:ext cx="2948" cy="3084"/>
            </a:xfrm>
            <a:prstGeom prst="rect">
              <a:avLst/>
            </a:prstGeom>
            <a:solidFill>
              <a:srgbClr val="FFFF99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r-FR" altLang="fr-FR" sz="2400">
                <a:solidFill>
                  <a:srgbClr val="0F5494"/>
                </a:solidFill>
                <a:latin typeface="Verdana" pitchFamily="34" charset="0"/>
              </a:endParaRPr>
            </a:p>
          </p:txBody>
        </p:sp>
        <p:sp>
          <p:nvSpPr>
            <p:cNvPr id="12320" name="Text Box 25"/>
            <p:cNvSpPr txBox="1">
              <a:spLocks noChangeArrowheads="1"/>
            </p:cNvSpPr>
            <p:nvPr/>
          </p:nvSpPr>
          <p:spPr bwMode="auto">
            <a:xfrm>
              <a:off x="2290" y="1162"/>
              <a:ext cx="2540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fr-FR" sz="1600" b="1" dirty="0">
                  <a:solidFill>
                    <a:srgbClr val="16489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flexible action space (functional, software policies: governance)</a:t>
              </a:r>
            </a:p>
          </p:txBody>
        </p:sp>
      </p:grp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2495556" y="2708748"/>
            <a:ext cx="2016125" cy="338137"/>
          </a:xfrm>
          <a:prstGeom prst="rect">
            <a:avLst/>
          </a:prstGeom>
          <a:solidFill>
            <a:srgbClr val="FE967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fr-FR" sz="1600" b="1" dirty="0">
                <a:solidFill>
                  <a:srgbClr val="16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states</a:t>
            </a:r>
          </a:p>
        </p:txBody>
      </p:sp>
      <p:sp>
        <p:nvSpPr>
          <p:cNvPr id="12300" name="Line 14"/>
          <p:cNvSpPr>
            <a:spLocks noChangeShapeType="1"/>
          </p:cNvSpPr>
          <p:nvPr/>
        </p:nvSpPr>
        <p:spPr bwMode="auto">
          <a:xfrm flipV="1">
            <a:off x="4583113" y="2348374"/>
            <a:ext cx="863600" cy="43338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/>
              </a:solidFill>
              <a:latin typeface="Garamond" pitchFamily="18" charset="0"/>
              <a:ea typeface="ＭＳ Ｐゴシック" pitchFamily="34" charset="-128"/>
            </a:endParaRPr>
          </a:p>
        </p:txBody>
      </p:sp>
      <p:grpSp>
        <p:nvGrpSpPr>
          <p:cNvPr id="12301" name="Group 15"/>
          <p:cNvGrpSpPr>
            <a:grpSpLocks/>
          </p:cNvGrpSpPr>
          <p:nvPr/>
        </p:nvGrpSpPr>
        <p:grpSpPr bwMode="auto">
          <a:xfrm>
            <a:off x="4583120" y="2563113"/>
            <a:ext cx="1954213" cy="1585914"/>
            <a:chOff x="1927" y="1841"/>
            <a:chExt cx="1231" cy="999"/>
          </a:xfrm>
        </p:grpSpPr>
        <p:sp>
          <p:nvSpPr>
            <p:cNvPr id="12316" name="Line 20"/>
            <p:cNvSpPr>
              <a:spLocks noChangeShapeType="1"/>
            </p:cNvSpPr>
            <p:nvPr/>
          </p:nvSpPr>
          <p:spPr bwMode="auto">
            <a:xfrm>
              <a:off x="3157" y="1841"/>
              <a:ext cx="1" cy="36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prstClr val="black"/>
                </a:solidFill>
                <a:latin typeface="Garamond" pitchFamily="18" charset="0"/>
                <a:ea typeface="ＭＳ Ｐゴシック" pitchFamily="34" charset="-128"/>
              </a:endParaRPr>
            </a:p>
          </p:txBody>
        </p:sp>
        <p:sp>
          <p:nvSpPr>
            <p:cNvPr id="12317" name="Line 15"/>
            <p:cNvSpPr>
              <a:spLocks noChangeShapeType="1"/>
            </p:cNvSpPr>
            <p:nvPr/>
          </p:nvSpPr>
          <p:spPr bwMode="auto">
            <a:xfrm>
              <a:off x="1927" y="2160"/>
              <a:ext cx="590" cy="227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prstClr val="black"/>
                </a:solidFill>
                <a:latin typeface="Garamond" pitchFamily="18" charset="0"/>
                <a:ea typeface="ＭＳ Ｐゴシック" pitchFamily="34" charset="-128"/>
              </a:endParaRPr>
            </a:p>
          </p:txBody>
        </p:sp>
        <p:sp>
          <p:nvSpPr>
            <p:cNvPr id="12318" name="Line 17"/>
            <p:cNvSpPr>
              <a:spLocks noChangeShapeType="1"/>
            </p:cNvSpPr>
            <p:nvPr/>
          </p:nvSpPr>
          <p:spPr bwMode="auto">
            <a:xfrm flipV="1">
              <a:off x="1927" y="2567"/>
              <a:ext cx="544" cy="273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prstClr val="black"/>
                </a:solidFill>
                <a:latin typeface="Garamond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2304" name="Text Box 26"/>
          <p:cNvSpPr txBox="1">
            <a:spLocks noChangeArrowheads="1"/>
          </p:cNvSpPr>
          <p:nvPr/>
        </p:nvSpPr>
        <p:spPr bwMode="auto">
          <a:xfrm>
            <a:off x="1990725" y="1484785"/>
            <a:ext cx="2736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fr-FR" sz="1600" b="1" dirty="0">
                <a:solidFill>
                  <a:srgbClr val="16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fixed action space (institutional, hardware policies: government)</a:t>
            </a:r>
          </a:p>
        </p:txBody>
      </p:sp>
      <p:sp>
        <p:nvSpPr>
          <p:cNvPr id="12291" name="Text Box 10"/>
          <p:cNvSpPr txBox="1">
            <a:spLocks noChangeArrowheads="1"/>
          </p:cNvSpPr>
          <p:nvPr/>
        </p:nvSpPr>
        <p:spPr bwMode="auto">
          <a:xfrm>
            <a:off x="5591181" y="4437957"/>
            <a:ext cx="2087563" cy="83099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fr-FR" sz="1600" b="1" dirty="0">
                <a:solidFill>
                  <a:srgbClr val="16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Metropolitan areas Cross border territories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2422531" y="5516145"/>
            <a:ext cx="2087563" cy="338554"/>
          </a:xfrm>
          <a:prstGeom prst="rect">
            <a:avLst/>
          </a:prstGeom>
          <a:solidFill>
            <a:srgbClr val="FE967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fr-FR" sz="1600" b="1" dirty="0">
                <a:solidFill>
                  <a:srgbClr val="16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authorities</a:t>
            </a: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2495556" y="3932699"/>
            <a:ext cx="2016125" cy="338138"/>
          </a:xfrm>
          <a:prstGeom prst="rect">
            <a:avLst/>
          </a:prstGeom>
          <a:solidFill>
            <a:srgbClr val="FE967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fr-FR" sz="1600" b="1" dirty="0">
                <a:solidFill>
                  <a:srgbClr val="16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Regions</a:t>
            </a:r>
          </a:p>
        </p:txBody>
      </p:sp>
      <p:sp>
        <p:nvSpPr>
          <p:cNvPr id="12295" name="Line 18"/>
          <p:cNvSpPr>
            <a:spLocks noChangeShapeType="1"/>
          </p:cNvSpPr>
          <p:nvPr/>
        </p:nvSpPr>
        <p:spPr bwMode="auto">
          <a:xfrm>
            <a:off x="3503616" y="3284999"/>
            <a:ext cx="1587" cy="57785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/>
              </a:solidFill>
              <a:latin typeface="Garamond" pitchFamily="18" charset="0"/>
              <a:ea typeface="ＭＳ Ｐゴシック" pitchFamily="34" charset="-128"/>
            </a:endParaRPr>
          </a:p>
        </p:txBody>
      </p:sp>
      <p:sp>
        <p:nvSpPr>
          <p:cNvPr id="12296" name="Line 19"/>
          <p:cNvSpPr>
            <a:spLocks noChangeShapeType="1"/>
          </p:cNvSpPr>
          <p:nvPr/>
        </p:nvSpPr>
        <p:spPr bwMode="auto">
          <a:xfrm>
            <a:off x="3503616" y="4437524"/>
            <a:ext cx="1587" cy="57785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/>
              </a:solidFill>
              <a:latin typeface="Garamond" pitchFamily="18" charset="0"/>
              <a:ea typeface="ＭＳ Ｐゴシック" pitchFamily="34" charset="-128"/>
            </a:endParaRP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5591181" y="2205921"/>
            <a:ext cx="2087563" cy="338554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fr-FR" sz="1600" b="1" dirty="0">
                <a:solidFill>
                  <a:srgbClr val="16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Europe: EU, </a:t>
            </a:r>
            <a:r>
              <a:rPr lang="en-GB" altLang="fr-FR" sz="1600" b="1" dirty="0" err="1">
                <a:solidFill>
                  <a:srgbClr val="16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</a:t>
            </a:r>
            <a:endParaRPr lang="en-GB" altLang="fr-FR" sz="1600" b="1" dirty="0">
              <a:solidFill>
                <a:srgbClr val="1648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5591181" y="5899174"/>
            <a:ext cx="2087563" cy="3381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fr-FR" sz="1600" b="1" dirty="0">
                <a:solidFill>
                  <a:srgbClr val="16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Neighbourhoods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591181" y="3213988"/>
            <a:ext cx="2087563" cy="5847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fr-FR" sz="1600" b="1" dirty="0">
                <a:solidFill>
                  <a:srgbClr val="16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Macro- and cross-border regions</a:t>
            </a:r>
          </a:p>
        </p:txBody>
      </p:sp>
      <p:grpSp>
        <p:nvGrpSpPr>
          <p:cNvPr id="12302" name="Group 19"/>
          <p:cNvGrpSpPr>
            <a:grpSpLocks/>
          </p:cNvGrpSpPr>
          <p:nvPr/>
        </p:nvGrpSpPr>
        <p:grpSpPr bwMode="auto">
          <a:xfrm>
            <a:off x="4583115" y="2636427"/>
            <a:ext cx="4754563" cy="3671887"/>
            <a:chOff x="1927" y="1661"/>
            <a:chExt cx="2995" cy="2313"/>
          </a:xfrm>
        </p:grpSpPr>
        <p:sp>
          <p:nvSpPr>
            <p:cNvPr id="12313" name="Line 21"/>
            <p:cNvSpPr>
              <a:spLocks noChangeShapeType="1"/>
            </p:cNvSpPr>
            <p:nvPr/>
          </p:nvSpPr>
          <p:spPr bwMode="auto">
            <a:xfrm>
              <a:off x="3149" y="3385"/>
              <a:ext cx="0" cy="318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prstClr val="black"/>
                </a:solidFill>
                <a:latin typeface="Garamond" pitchFamily="18" charset="0"/>
                <a:ea typeface="ＭＳ Ｐゴシック" pitchFamily="34" charset="-128"/>
              </a:endParaRPr>
            </a:p>
          </p:txBody>
        </p:sp>
        <p:sp>
          <p:nvSpPr>
            <p:cNvPr id="12314" name="Line 12"/>
            <p:cNvSpPr>
              <a:spLocks noChangeShapeType="1"/>
            </p:cNvSpPr>
            <p:nvPr/>
          </p:nvSpPr>
          <p:spPr bwMode="auto">
            <a:xfrm>
              <a:off x="1927" y="3566"/>
              <a:ext cx="590" cy="227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prstClr val="black"/>
                </a:solidFill>
                <a:latin typeface="Garamond" pitchFamily="18" charset="0"/>
                <a:ea typeface="ＭＳ Ｐゴシック" pitchFamily="34" charset="-128"/>
              </a:endParaRPr>
            </a:p>
          </p:txBody>
        </p:sp>
        <p:sp>
          <p:nvSpPr>
            <p:cNvPr id="12315" name="Arc 23"/>
            <p:cNvSpPr>
              <a:spLocks/>
            </p:cNvSpPr>
            <p:nvPr/>
          </p:nvSpPr>
          <p:spPr bwMode="auto">
            <a:xfrm rot="5400000">
              <a:off x="3176" y="2229"/>
              <a:ext cx="2313" cy="1178"/>
            </a:xfrm>
            <a:custGeom>
              <a:avLst/>
              <a:gdLst>
                <a:gd name="T0" fmla="*/ 0 w 41694"/>
                <a:gd name="T1" fmla="*/ 0 h 21600"/>
                <a:gd name="T2" fmla="*/ 0 w 41694"/>
                <a:gd name="T3" fmla="*/ 0 h 21600"/>
                <a:gd name="T4" fmla="*/ 0 w 41694"/>
                <a:gd name="T5" fmla="*/ 0 h 21600"/>
                <a:gd name="T6" fmla="*/ 0 60000 65536"/>
                <a:gd name="T7" fmla="*/ 0 60000 65536"/>
                <a:gd name="T8" fmla="*/ 0 60000 65536"/>
                <a:gd name="T9" fmla="*/ 0 w 41694"/>
                <a:gd name="T10" fmla="*/ 0 h 21600"/>
                <a:gd name="T11" fmla="*/ 41694 w 4169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694" h="21600" fill="none" extrusionOk="0">
                  <a:moveTo>
                    <a:pt x="0" y="16468"/>
                  </a:moveTo>
                  <a:cubicBezTo>
                    <a:pt x="2365" y="6800"/>
                    <a:pt x="11029" y="-1"/>
                    <a:pt x="20982" y="0"/>
                  </a:cubicBezTo>
                  <a:cubicBezTo>
                    <a:pt x="30550" y="0"/>
                    <a:pt x="38979" y="6295"/>
                    <a:pt x="41694" y="15470"/>
                  </a:cubicBezTo>
                </a:path>
                <a:path w="41694" h="21600" stroke="0" extrusionOk="0">
                  <a:moveTo>
                    <a:pt x="0" y="16468"/>
                  </a:moveTo>
                  <a:cubicBezTo>
                    <a:pt x="2365" y="6800"/>
                    <a:pt x="11029" y="-1"/>
                    <a:pt x="20982" y="0"/>
                  </a:cubicBezTo>
                  <a:cubicBezTo>
                    <a:pt x="30550" y="0"/>
                    <a:pt x="38979" y="6295"/>
                    <a:pt x="41694" y="15470"/>
                  </a:cubicBezTo>
                  <a:lnTo>
                    <a:pt x="20982" y="21600"/>
                  </a:lnTo>
                  <a:lnTo>
                    <a:pt x="0" y="16468"/>
                  </a:lnTo>
                  <a:close/>
                </a:path>
              </a:pathLst>
            </a:custGeom>
            <a:noFill/>
            <a:ln w="762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prstClr val="black"/>
                </a:solidFill>
                <a:latin typeface="Garamond" pitchFamily="18" charset="0"/>
                <a:ea typeface="ＭＳ Ｐゴシック" pitchFamily="34" charset="-128"/>
              </a:endParaRPr>
            </a:p>
          </p:txBody>
        </p:sp>
      </p:grpSp>
      <p:grpSp>
        <p:nvGrpSpPr>
          <p:cNvPr id="12303" name="Group 23"/>
          <p:cNvGrpSpPr>
            <a:grpSpLocks/>
          </p:cNvGrpSpPr>
          <p:nvPr/>
        </p:nvGrpSpPr>
        <p:grpSpPr bwMode="auto">
          <a:xfrm>
            <a:off x="4583118" y="2564275"/>
            <a:ext cx="4319588" cy="3024189"/>
            <a:chOff x="1927" y="1842"/>
            <a:chExt cx="2721" cy="1905"/>
          </a:xfrm>
        </p:grpSpPr>
        <p:sp>
          <p:nvSpPr>
            <p:cNvPr id="12307" name="Line 22"/>
            <p:cNvSpPr>
              <a:spLocks noChangeShapeType="1"/>
            </p:cNvSpPr>
            <p:nvPr/>
          </p:nvSpPr>
          <p:spPr bwMode="auto">
            <a:xfrm>
              <a:off x="3152" y="2704"/>
              <a:ext cx="0" cy="318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prstClr val="black"/>
                </a:solidFill>
                <a:latin typeface="Garamond" pitchFamily="18" charset="0"/>
                <a:ea typeface="ＭＳ Ｐゴシック" pitchFamily="34" charset="-128"/>
              </a:endParaRPr>
            </a:p>
          </p:txBody>
        </p:sp>
        <p:grpSp>
          <p:nvGrpSpPr>
            <p:cNvPr id="12308" name="Group 25"/>
            <p:cNvGrpSpPr>
              <a:grpSpLocks/>
            </p:cNvGrpSpPr>
            <p:nvPr/>
          </p:nvGrpSpPr>
          <p:grpSpPr bwMode="auto">
            <a:xfrm>
              <a:off x="1927" y="1842"/>
              <a:ext cx="2721" cy="1905"/>
              <a:chOff x="1927" y="1842"/>
              <a:chExt cx="2721" cy="1905"/>
            </a:xfrm>
          </p:grpSpPr>
          <p:grpSp>
            <p:nvGrpSpPr>
              <p:cNvPr id="12309" name="Group 26"/>
              <p:cNvGrpSpPr>
                <a:grpSpLocks/>
              </p:cNvGrpSpPr>
              <p:nvPr/>
            </p:nvGrpSpPr>
            <p:grpSpPr bwMode="auto">
              <a:xfrm>
                <a:off x="1927" y="2931"/>
                <a:ext cx="590" cy="816"/>
                <a:chOff x="1927" y="2931"/>
                <a:chExt cx="590" cy="816"/>
              </a:xfrm>
            </p:grpSpPr>
            <p:sp>
              <p:nvSpPr>
                <p:cNvPr id="12311" name="Line 13"/>
                <p:cNvSpPr>
                  <a:spLocks noChangeShapeType="1"/>
                </p:cNvSpPr>
                <p:nvPr/>
              </p:nvSpPr>
              <p:spPr bwMode="auto">
                <a:xfrm>
                  <a:off x="1927" y="2931"/>
                  <a:ext cx="590" cy="227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>
                    <a:solidFill>
                      <a:prstClr val="black"/>
                    </a:solidFill>
                    <a:latin typeface="Garamond" pitchFamily="18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231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927" y="3429"/>
                  <a:ext cx="590" cy="318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>
                    <a:solidFill>
                      <a:prstClr val="black"/>
                    </a:solidFill>
                    <a:latin typeface="Garamond" pitchFamily="18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2310" name="Arc 24"/>
              <p:cNvSpPr>
                <a:spLocks/>
              </p:cNvSpPr>
              <p:nvPr/>
            </p:nvSpPr>
            <p:spPr bwMode="auto">
              <a:xfrm rot="5400000">
                <a:off x="3446" y="2091"/>
                <a:ext cx="1452" cy="953"/>
              </a:xfrm>
              <a:custGeom>
                <a:avLst/>
                <a:gdLst>
                  <a:gd name="T0" fmla="*/ 0 w 40920"/>
                  <a:gd name="T1" fmla="*/ 0 h 21600"/>
                  <a:gd name="T2" fmla="*/ 0 w 40920"/>
                  <a:gd name="T3" fmla="*/ 0 h 21600"/>
                  <a:gd name="T4" fmla="*/ 0 w 4092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0920"/>
                  <a:gd name="T10" fmla="*/ 0 h 21600"/>
                  <a:gd name="T11" fmla="*/ 40920 w 4092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920" h="21600" fill="none" extrusionOk="0">
                    <a:moveTo>
                      <a:pt x="-1" y="13971"/>
                    </a:moveTo>
                    <a:cubicBezTo>
                      <a:pt x="3173" y="5564"/>
                      <a:pt x="11221" y="-1"/>
                      <a:pt x="20208" y="0"/>
                    </a:cubicBezTo>
                    <a:cubicBezTo>
                      <a:pt x="29776" y="0"/>
                      <a:pt x="38205" y="6295"/>
                      <a:pt x="40920" y="15470"/>
                    </a:cubicBezTo>
                  </a:path>
                  <a:path w="40920" h="21600" stroke="0" extrusionOk="0">
                    <a:moveTo>
                      <a:pt x="-1" y="13971"/>
                    </a:moveTo>
                    <a:cubicBezTo>
                      <a:pt x="3173" y="5564"/>
                      <a:pt x="11221" y="-1"/>
                      <a:pt x="20208" y="0"/>
                    </a:cubicBezTo>
                    <a:cubicBezTo>
                      <a:pt x="29776" y="0"/>
                      <a:pt x="38205" y="6295"/>
                      <a:pt x="40920" y="15470"/>
                    </a:cubicBezTo>
                    <a:lnTo>
                      <a:pt x="20208" y="21600"/>
                    </a:lnTo>
                    <a:lnTo>
                      <a:pt x="-1" y="13971"/>
                    </a:lnTo>
                    <a:close/>
                  </a:path>
                </a:pathLst>
              </a:custGeom>
              <a:noFill/>
              <a:ln w="76200">
                <a:solidFill>
                  <a:schemeClr val="accent2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>
                  <a:solidFill>
                    <a:prstClr val="black"/>
                  </a:solidFill>
                  <a:latin typeface="Garamond" pitchFamily="18" charset="0"/>
                  <a:ea typeface="ＭＳ Ｐゴシック" pitchFamily="34" charset="-128"/>
                </a:endParaRPr>
              </a:p>
            </p:txBody>
          </p:sp>
        </p:grpSp>
      </p:grpSp>
      <p:sp>
        <p:nvSpPr>
          <p:cNvPr id="12305" name="Rectangle 27"/>
          <p:cNvSpPr>
            <a:spLocks noChangeArrowheads="1"/>
          </p:cNvSpPr>
          <p:nvPr/>
        </p:nvSpPr>
        <p:spPr bwMode="auto">
          <a:xfrm>
            <a:off x="7243233" y="997063"/>
            <a:ext cx="3594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fr-FR" sz="1200" i="1" dirty="0">
                <a:solidFill>
                  <a:srgbClr val="16489F"/>
                </a:solidFill>
                <a:latin typeface="Verdana" pitchFamily="34" charset="0"/>
              </a:rPr>
              <a:t>Adapted from EC, Cities of tomorrow, 2010</a:t>
            </a:r>
            <a:r>
              <a:rPr lang="en-GB" altLang="fr-FR" sz="1200" i="1" dirty="0">
                <a:solidFill>
                  <a:srgbClr val="0F5494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12306" name="Rectangle 2"/>
          <p:cNvSpPr>
            <a:spLocks noChangeArrowheads="1"/>
          </p:cNvSpPr>
          <p:nvPr/>
        </p:nvSpPr>
        <p:spPr bwMode="auto">
          <a:xfrm>
            <a:off x="2085981" y="116632"/>
            <a:ext cx="794861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3200" b="1">
                <a:solidFill>
                  <a:srgbClr val="16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Multi-level </a:t>
            </a:r>
            <a:r>
              <a:rPr lang="en-GB" altLang="fr-FR" sz="3200" b="1" dirty="0">
                <a:solidFill>
                  <a:srgbClr val="16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 and governance</a:t>
            </a:r>
            <a:r>
              <a:rPr lang="en-GB" altLang="fr-FR" sz="3600" b="1" dirty="0">
                <a:solidFill>
                  <a:srgbClr val="1648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fr-FR" sz="3200" b="1" dirty="0">
              <a:solidFill>
                <a:srgbClr val="1648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82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Slides d’ouverture et de transition">
  <a:themeElements>
    <a:clrScheme name="Thème Mot">
      <a:dk1>
        <a:srgbClr val="00274A"/>
      </a:dk1>
      <a:lt1>
        <a:srgbClr val="FFFFFF"/>
      </a:lt1>
      <a:dk2>
        <a:srgbClr val="00A3D4"/>
      </a:dk2>
      <a:lt2>
        <a:srgbClr val="0060B7"/>
      </a:lt2>
      <a:accent1>
        <a:srgbClr val="E2E8F2"/>
      </a:accent1>
      <a:accent2>
        <a:srgbClr val="A0B3E1"/>
      </a:accent2>
      <a:accent3>
        <a:srgbClr val="FFD285"/>
      </a:accent3>
      <a:accent4>
        <a:srgbClr val="4168C3"/>
      </a:accent4>
      <a:accent5>
        <a:srgbClr val="009BAC"/>
      </a:accent5>
      <a:accent6>
        <a:srgbClr val="E35A59"/>
      </a:accent6>
      <a:hlink>
        <a:srgbClr val="00A3D4"/>
      </a:hlink>
      <a:folHlink>
        <a:srgbClr val="00A3D4"/>
      </a:folHlink>
    </a:clrScheme>
    <a:fontScheme name="police MOT">
      <a:majorFont>
        <a:latin typeface="Barlow condensed"/>
        <a:ea typeface=""/>
        <a:cs typeface=""/>
      </a:majorFont>
      <a:minorFont>
        <a:latin typeface="Barl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modele power point - Mot-07 - OR" id="{C10F8F8C-433D-4C10-ACA7-6B853E0875DE}" vid="{D8CF4ED1-BF0D-46F8-A49F-2D6FDF5374F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2981</TotalTime>
  <Words>1265</Words>
  <Application>Microsoft Office PowerPoint</Application>
  <PresentationFormat>Grand écran</PresentationFormat>
  <Paragraphs>170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26" baseType="lpstr">
      <vt:lpstr>Allerta Stencil</vt:lpstr>
      <vt:lpstr>Arial</vt:lpstr>
      <vt:lpstr>Barlow</vt:lpstr>
      <vt:lpstr>Barlow condensed</vt:lpstr>
      <vt:lpstr>Barlow Condensed Bold</vt:lpstr>
      <vt:lpstr>Calibri</vt:lpstr>
      <vt:lpstr>Garamond</vt:lpstr>
      <vt:lpstr>Myriad Pro</vt:lpstr>
      <vt:lpstr>Myriad Pro Light Cond</vt:lpstr>
      <vt:lpstr>Times New Roman</vt:lpstr>
      <vt:lpstr>Verdana</vt:lpstr>
      <vt:lpstr>Wingdings</vt:lpstr>
      <vt:lpstr>Wingdings 3</vt:lpstr>
      <vt:lpstr>Office Theme</vt:lpstr>
      <vt:lpstr>Slides d’ouverture et de transition</vt:lpstr>
      <vt:lpstr>Cross border relations in the EU:  multi-level governance ? </vt:lpstr>
      <vt:lpstr>Présentation PowerPoint</vt:lpstr>
      <vt:lpstr>Lessons from the border closure during the COVID crisis: </vt:lpstr>
      <vt:lpstr>Bottom up multi-level governance with  3 level (CB regions - States- EU) </vt:lpstr>
      <vt:lpstr>Bottom up multi-level governance with  3 level (CB regions - States- EU)  </vt:lpstr>
      <vt:lpstr>Bottom up multi-level governance with  3 level (CB regions - States- EU)  </vt:lpstr>
      <vt:lpstr>Bottom up multi-level governance with  3 level (CB regions - States- EU)  </vt:lpstr>
      <vt:lpstr> </vt:lpstr>
      <vt:lpstr>Présentation PowerPoint</vt:lpstr>
      <vt:lpstr>Bottom up multi-level governance with  3 level (CB regions - States- EU)  </vt:lpstr>
      <vt:lpstr>Thank you ! Merci !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FERREIRA Ricardo (REGIO)</dc:creator>
  <cp:lastModifiedBy>Jean Peyrony</cp:lastModifiedBy>
  <cp:revision>192</cp:revision>
  <dcterms:created xsi:type="dcterms:W3CDTF">2020-11-05T08:08:27Z</dcterms:created>
  <dcterms:modified xsi:type="dcterms:W3CDTF">2023-11-08T17:36:14Z</dcterms:modified>
</cp:coreProperties>
</file>