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9" r:id="rId3"/>
    <p:sldId id="262" r:id="rId4"/>
    <p:sldId id="271" r:id="rId5"/>
    <p:sldId id="265" r:id="rId6"/>
    <p:sldId id="270" r:id="rId7"/>
    <p:sldId id="275" r:id="rId8"/>
    <p:sldId id="272" r:id="rId9"/>
    <p:sldId id="268" r:id="rId10"/>
    <p:sldId id="260" r:id="rId11"/>
    <p:sldId id="273"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0"/>
    <p:restoredTop sz="96176"/>
  </p:normalViewPr>
  <p:slideViewPr>
    <p:cSldViewPr snapToGrid="0">
      <p:cViewPr>
        <p:scale>
          <a:sx n="124" d="100"/>
          <a:sy n="124" d="100"/>
        </p:scale>
        <p:origin x="33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11/14/23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8040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50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11/14/23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991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701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11/14/23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2661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395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2065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11/14/23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796125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9402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11/14/23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308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920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11/14/23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381531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8B684-F573-3C54-BF5A-32DBE387F874}"/>
              </a:ext>
            </a:extLst>
          </p:cNvPr>
          <p:cNvSpPr>
            <a:spLocks noGrp="1"/>
          </p:cNvSpPr>
          <p:nvPr>
            <p:ph type="ctrTitle"/>
          </p:nvPr>
        </p:nvSpPr>
        <p:spPr>
          <a:xfrm>
            <a:off x="476833" y="664700"/>
            <a:ext cx="10993549" cy="1918570"/>
          </a:xfrm>
        </p:spPr>
        <p:txBody>
          <a:bodyPr>
            <a:normAutofit/>
          </a:bodyPr>
          <a:lstStyle/>
          <a:p>
            <a:r>
              <a:rPr lang="en-US" dirty="0"/>
              <a:t>Revisiting resilient Border Narratives: </a:t>
            </a:r>
            <a:br>
              <a:rPr lang="en-US" dirty="0"/>
            </a:br>
            <a:r>
              <a:rPr lang="en-US" sz="3200" dirty="0"/>
              <a:t>the case of Canadian “Exceptionalism”</a:t>
            </a:r>
          </a:p>
        </p:txBody>
      </p:sp>
      <p:sp>
        <p:nvSpPr>
          <p:cNvPr id="3" name="Subtitle 2">
            <a:extLst>
              <a:ext uri="{FF2B5EF4-FFF2-40B4-BE49-F238E27FC236}">
                <a16:creationId xmlns:a16="http://schemas.microsoft.com/office/drawing/2014/main" id="{4E174C15-1E4B-3920-9EFB-C0679338E7AA}"/>
              </a:ext>
            </a:extLst>
          </p:cNvPr>
          <p:cNvSpPr>
            <a:spLocks noGrp="1"/>
          </p:cNvSpPr>
          <p:nvPr>
            <p:ph type="subTitle" idx="1"/>
          </p:nvPr>
        </p:nvSpPr>
        <p:spPr>
          <a:xfrm>
            <a:off x="599227" y="3906983"/>
            <a:ext cx="10993546" cy="2360027"/>
          </a:xfrm>
        </p:spPr>
        <p:txBody>
          <a:bodyPr>
            <a:normAutofit/>
          </a:bodyPr>
          <a:lstStyle/>
          <a:p>
            <a:r>
              <a:rPr lang="en-US" dirty="0">
                <a:solidFill>
                  <a:schemeClr val="bg1"/>
                </a:solidFill>
              </a:rPr>
              <a:t>Castle Talks 2023</a:t>
            </a:r>
          </a:p>
          <a:p>
            <a:r>
              <a:rPr lang="en-US" dirty="0">
                <a:solidFill>
                  <a:schemeClr val="bg1"/>
                </a:solidFill>
              </a:rPr>
              <a:t>15</a:t>
            </a:r>
            <a:r>
              <a:rPr lang="en-US" baseline="30000" dirty="0">
                <a:solidFill>
                  <a:schemeClr val="bg1"/>
                </a:solidFill>
              </a:rPr>
              <a:t>th</a:t>
            </a:r>
            <a:r>
              <a:rPr lang="en-US" dirty="0">
                <a:solidFill>
                  <a:schemeClr val="bg1"/>
                </a:solidFill>
              </a:rPr>
              <a:t> of November, 2023</a:t>
            </a:r>
          </a:p>
          <a:p>
            <a:endParaRPr lang="en-US" dirty="0">
              <a:solidFill>
                <a:schemeClr val="bg1"/>
              </a:solidFill>
            </a:endParaRPr>
          </a:p>
          <a:p>
            <a:endParaRPr lang="en-US" dirty="0">
              <a:solidFill>
                <a:schemeClr val="bg1"/>
              </a:solidFill>
            </a:endParaRPr>
          </a:p>
          <a:p>
            <a:r>
              <a:rPr lang="en-US" dirty="0">
                <a:solidFill>
                  <a:schemeClr val="bg1"/>
                </a:solidFill>
              </a:rPr>
              <a:t>Claude Beaupré</a:t>
            </a:r>
          </a:p>
          <a:p>
            <a:r>
              <a:rPr lang="en-US" dirty="0" err="1">
                <a:solidFill>
                  <a:schemeClr val="bg1"/>
                </a:solidFill>
              </a:rPr>
              <a:t>Ph.d.</a:t>
            </a:r>
            <a:r>
              <a:rPr lang="en-US" dirty="0">
                <a:solidFill>
                  <a:schemeClr val="bg1"/>
                </a:solidFill>
              </a:rPr>
              <a:t> Candidate</a:t>
            </a:r>
          </a:p>
          <a:p>
            <a:endParaRPr lang="en-US" dirty="0">
              <a:solidFill>
                <a:schemeClr val="bg1"/>
              </a:solidFill>
            </a:endParaRPr>
          </a:p>
        </p:txBody>
      </p:sp>
    </p:spTree>
    <p:extLst>
      <p:ext uri="{BB962C8B-B14F-4D97-AF65-F5344CB8AC3E}">
        <p14:creationId xmlns:p14="http://schemas.microsoft.com/office/powerpoint/2010/main" val="2364443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EDF37C-9F03-D27C-4900-0F461586095D}"/>
              </a:ext>
            </a:extLst>
          </p:cNvPr>
          <p:cNvSpPr txBox="1"/>
          <p:nvPr/>
        </p:nvSpPr>
        <p:spPr>
          <a:xfrm>
            <a:off x="8622891" y="2115826"/>
            <a:ext cx="2900515" cy="1785104"/>
          </a:xfrm>
          <a:prstGeom prst="rect">
            <a:avLst/>
          </a:prstGeom>
          <a:noFill/>
        </p:spPr>
        <p:txBody>
          <a:bodyPr wrap="square" rtlCol="0">
            <a:spAutoFit/>
          </a:bodyPr>
          <a:lstStyle/>
          <a:p>
            <a:pPr lvl="0"/>
            <a:r>
              <a:rPr lang="en-US" sz="1800" kern="0" dirty="0">
                <a:effectLst/>
                <a:latin typeface="Times New Roman" panose="02020603050405020304" pitchFamily="18" charset="0"/>
                <a:ea typeface="Calibri" panose="020F0502020204030204" pitchFamily="34" charset="0"/>
                <a:cs typeface="Times New Roman" panose="02020603050405020304" pitchFamily="18" charset="0"/>
              </a:rPr>
              <a:t>“It is easier to be relaxed about immigration when your only land border is protected by a wall the size of the United States.”</a:t>
            </a:r>
          </a:p>
          <a:p>
            <a:pPr lvl="0" algn="r"/>
            <a:r>
              <a:rPr lang="en-US" kern="0" dirty="0">
                <a:latin typeface="Times New Roman" panose="02020603050405020304" pitchFamily="18" charset="0"/>
                <a:ea typeface="Calibri" panose="020F0502020204030204" pitchFamily="34" charset="0"/>
                <a:cs typeface="Times New Roman" panose="02020603050405020304" pitchFamily="18" charset="0"/>
              </a:rPr>
              <a:t>- The Economist, 2016 </a:t>
            </a:r>
            <a:r>
              <a:rPr lang="en-US" sz="2000" kern="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32" name="Picture 8" descr="world map">
            <a:extLst>
              <a:ext uri="{FF2B5EF4-FFF2-40B4-BE49-F238E27FC236}">
                <a16:creationId xmlns:a16="http://schemas.microsoft.com/office/drawing/2014/main" id="{C8F5E233-611B-895F-6B58-21A4F5C5C5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468" y="1936954"/>
            <a:ext cx="7598663" cy="4527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368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2E482-1678-FDD6-165E-191956B81D1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F262A3B-2B3E-AF79-A2B8-2BB62A1BF538}"/>
              </a:ext>
            </a:extLst>
          </p:cNvPr>
          <p:cNvSpPr>
            <a:spLocks noGrp="1"/>
          </p:cNvSpPr>
          <p:nvPr>
            <p:ph idx="1"/>
          </p:nvPr>
        </p:nvSpPr>
        <p:spPr/>
        <p:txBody>
          <a:bodyPr/>
          <a:lstStyle/>
          <a:p>
            <a:pPr marL="342900" indent="-342900">
              <a:buFont typeface="+mj-lt"/>
              <a:buAutoNum type="arabicPeriod"/>
            </a:pPr>
            <a:endParaRPr lang="en-US" dirty="0"/>
          </a:p>
          <a:p>
            <a:pPr marL="342900" indent="-342900">
              <a:buFont typeface="+mj-lt"/>
              <a:buAutoNum type="arabicPeriod"/>
            </a:pPr>
            <a:r>
              <a:rPr lang="en-US" dirty="0"/>
              <a:t>There is a disconnect between myth &amp; reality when it comes to Canada’s Exceptionalism – how Canadians are viewed internationally and how they view themselves might not be as ‘benevolent’ and/or ‘open’ as imagined</a:t>
            </a:r>
          </a:p>
          <a:p>
            <a:pPr marL="342900" indent="-342900">
              <a:buFont typeface="+mj-lt"/>
              <a:buAutoNum type="arabicPeriod"/>
            </a:pPr>
            <a:endParaRPr lang="en-US" dirty="0"/>
          </a:p>
          <a:p>
            <a:pPr marL="342900" indent="-342900">
              <a:buFont typeface="+mj-lt"/>
              <a:buAutoNum type="arabicPeriod"/>
            </a:pPr>
            <a:r>
              <a:rPr lang="en-US" dirty="0"/>
              <a:t>Canada is not immune to the rise of racialized and xenophobic nativism in Western countries</a:t>
            </a:r>
          </a:p>
          <a:p>
            <a:pPr marL="342900" indent="-342900">
              <a:buFont typeface="+mj-lt"/>
              <a:buAutoNum type="arabicPeriod"/>
            </a:pPr>
            <a:endParaRPr lang="en-US" dirty="0"/>
          </a:p>
          <a:p>
            <a:pPr marL="0" indent="0">
              <a:buNone/>
            </a:pPr>
            <a:endParaRPr lang="en-US" dirty="0"/>
          </a:p>
          <a:p>
            <a:pPr marL="0" indent="0">
              <a:buNone/>
            </a:pPr>
            <a:r>
              <a:rPr lang="en-US" dirty="0"/>
              <a:t>It might be that Canadians are not pro-immigration per se as much as less anti-immigration as others</a:t>
            </a:r>
          </a:p>
          <a:p>
            <a:pPr marL="0" indent="0">
              <a:buNone/>
            </a:pPr>
            <a:endParaRPr lang="en-US" dirty="0"/>
          </a:p>
          <a:p>
            <a:pPr marL="0" indent="0">
              <a:buNone/>
            </a:pPr>
            <a:endParaRPr lang="en-US" dirty="0"/>
          </a:p>
        </p:txBody>
      </p:sp>
      <p:sp>
        <p:nvSpPr>
          <p:cNvPr id="4" name="Right Arrow 3">
            <a:extLst>
              <a:ext uri="{FF2B5EF4-FFF2-40B4-BE49-F238E27FC236}">
                <a16:creationId xmlns:a16="http://schemas.microsoft.com/office/drawing/2014/main" id="{61A78B63-5B4B-8B93-DAE6-9ADA90FD3594}"/>
              </a:ext>
            </a:extLst>
          </p:cNvPr>
          <p:cNvSpPr/>
          <p:nvPr/>
        </p:nvSpPr>
        <p:spPr>
          <a:xfrm>
            <a:off x="167148" y="4807974"/>
            <a:ext cx="414044" cy="33407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7623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75558B-61DF-1360-0EC7-EDEF68F636B2}"/>
              </a:ext>
            </a:extLst>
          </p:cNvPr>
          <p:cNvSpPr txBox="1"/>
          <p:nvPr/>
        </p:nvSpPr>
        <p:spPr>
          <a:xfrm>
            <a:off x="4492871" y="3036585"/>
            <a:ext cx="3206258" cy="784830"/>
          </a:xfrm>
          <a:prstGeom prst="rect">
            <a:avLst/>
          </a:prstGeom>
          <a:noFill/>
        </p:spPr>
        <p:txBody>
          <a:bodyPr wrap="square" rtlCol="0">
            <a:spAutoFit/>
          </a:bodyPr>
          <a:lstStyle/>
          <a:p>
            <a:r>
              <a:rPr lang="en-US" sz="4500" dirty="0"/>
              <a:t>Thank you!</a:t>
            </a:r>
          </a:p>
        </p:txBody>
      </p:sp>
      <p:sp>
        <p:nvSpPr>
          <p:cNvPr id="3" name="TextBox 2">
            <a:extLst>
              <a:ext uri="{FF2B5EF4-FFF2-40B4-BE49-F238E27FC236}">
                <a16:creationId xmlns:a16="http://schemas.microsoft.com/office/drawing/2014/main" id="{9CA42C0E-963D-898C-B932-10CEBF8C68DB}"/>
              </a:ext>
            </a:extLst>
          </p:cNvPr>
          <p:cNvSpPr txBox="1"/>
          <p:nvPr/>
        </p:nvSpPr>
        <p:spPr>
          <a:xfrm>
            <a:off x="4697741" y="3932904"/>
            <a:ext cx="2285241" cy="369332"/>
          </a:xfrm>
          <a:prstGeom prst="rect">
            <a:avLst/>
          </a:prstGeom>
          <a:noFill/>
        </p:spPr>
        <p:txBody>
          <a:bodyPr wrap="none" rtlCol="0">
            <a:spAutoFit/>
          </a:bodyPr>
          <a:lstStyle/>
          <a:p>
            <a:r>
              <a:rPr lang="en-US" dirty="0" err="1"/>
              <a:t>claudebeaupre@uvic.ca</a:t>
            </a:r>
            <a:endParaRPr lang="en-US" dirty="0"/>
          </a:p>
        </p:txBody>
      </p:sp>
    </p:spTree>
    <p:extLst>
      <p:ext uri="{BB962C8B-B14F-4D97-AF65-F5344CB8AC3E}">
        <p14:creationId xmlns:p14="http://schemas.microsoft.com/office/powerpoint/2010/main" val="72901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52AF5-0EC5-5060-9515-10FAEF6410E1}"/>
              </a:ext>
            </a:extLst>
          </p:cNvPr>
          <p:cNvSpPr>
            <a:spLocks noGrp="1"/>
          </p:cNvSpPr>
          <p:nvPr>
            <p:ph type="title"/>
          </p:nvPr>
        </p:nvSpPr>
        <p:spPr/>
        <p:txBody>
          <a:bodyPr/>
          <a:lstStyle/>
          <a:p>
            <a:r>
              <a:rPr lang="en-US" dirty="0"/>
              <a:t>Immigration &amp; Canadian Exceptionalism </a:t>
            </a:r>
          </a:p>
        </p:txBody>
      </p:sp>
      <p:sp>
        <p:nvSpPr>
          <p:cNvPr id="3" name="Content Placeholder 2">
            <a:extLst>
              <a:ext uri="{FF2B5EF4-FFF2-40B4-BE49-F238E27FC236}">
                <a16:creationId xmlns:a16="http://schemas.microsoft.com/office/drawing/2014/main" id="{35547354-BB91-409F-6820-F6D63AF5AD81}"/>
              </a:ext>
            </a:extLst>
          </p:cNvPr>
          <p:cNvSpPr>
            <a:spLocks noGrp="1"/>
          </p:cNvSpPr>
          <p:nvPr>
            <p:ph idx="1"/>
          </p:nvPr>
        </p:nvSpPr>
        <p:spPr>
          <a:xfrm>
            <a:off x="443541" y="1885528"/>
            <a:ext cx="11029615" cy="4820072"/>
          </a:xfrm>
        </p:spPr>
        <p:txBody>
          <a:bodyPr>
            <a:normAutofit/>
          </a:bodyPr>
          <a:lstStyle/>
          <a:p>
            <a:pPr marL="0" indent="0">
              <a:buNone/>
            </a:pPr>
            <a:r>
              <a:rPr lang="en-CA" sz="1700" dirty="0">
                <a:solidFill>
                  <a:schemeClr val="tx1"/>
                </a:solidFill>
                <a:effectLst/>
                <a:latin typeface="Times New Roman" panose="02020603050405020304" pitchFamily="18" charset="0"/>
                <a:ea typeface="Calibri" panose="020F0502020204030204" pitchFamily="34" charset="0"/>
              </a:rPr>
              <a:t>The Canadian approach to transnational human migration, has been labeled as a kind of Canadian exceptionalism, premised on the relative pro-immigration and pro-multicultural consensus across the political spectrum </a:t>
            </a:r>
          </a:p>
          <a:p>
            <a:pPr marL="0" indent="0">
              <a:buNone/>
            </a:pPr>
            <a:endParaRPr lang="en-CA" sz="1700" dirty="0">
              <a:solidFill>
                <a:schemeClr val="tx1"/>
              </a:solidFill>
              <a:latin typeface="Times New Roman" panose="02020603050405020304" pitchFamily="18" charset="0"/>
              <a:ea typeface="Times New Roman" panose="02020603050405020304" pitchFamily="18" charset="0"/>
            </a:endParaRPr>
          </a:p>
          <a:p>
            <a:pPr marL="0" indent="0">
              <a:buNone/>
            </a:pPr>
            <a:r>
              <a:rPr lang="en-CA" sz="1700" dirty="0">
                <a:solidFill>
                  <a:schemeClr val="tx1"/>
                </a:solidFill>
                <a:latin typeface="Times New Roman" panose="02020603050405020304" pitchFamily="18" charset="0"/>
                <a:ea typeface="Times New Roman" panose="02020603050405020304" pitchFamily="18" charset="0"/>
              </a:rPr>
              <a:t>Said Exceptionalism is premised upon – </a:t>
            </a:r>
          </a:p>
          <a:p>
            <a:pPr marL="742950" lvl="1" indent="-285750">
              <a:spcAft>
                <a:spcPts val="500"/>
              </a:spcAft>
              <a:buFont typeface="Courier New" panose="02070309020205020404" pitchFamily="49" charset="0"/>
              <a:buChar char="o"/>
              <a:tabLst>
                <a:tab pos="228600" algn="l"/>
              </a:tabLst>
            </a:pPr>
            <a:r>
              <a:rPr lang="en-CA" sz="1700" spc="-35" dirty="0">
                <a:solidFill>
                  <a:schemeClr val="tx1"/>
                </a:solidFill>
                <a:latin typeface="Times New Roman" panose="02020603050405020304" pitchFamily="18" charset="0"/>
                <a:ea typeface="Times New Roman" panose="02020603050405020304" pitchFamily="18" charset="0"/>
              </a:rPr>
              <a:t>H</a:t>
            </a:r>
            <a:r>
              <a:rPr lang="en-CA" sz="1700" spc="-35" dirty="0">
                <a:solidFill>
                  <a:schemeClr val="tx1"/>
                </a:solidFill>
                <a:effectLst/>
                <a:latin typeface="Times New Roman" panose="02020603050405020304" pitchFamily="18" charset="0"/>
                <a:ea typeface="Times New Roman" panose="02020603050405020304" pitchFamily="18" charset="0"/>
              </a:rPr>
              <a:t>istory</a:t>
            </a:r>
          </a:p>
          <a:p>
            <a:pPr marL="742950" lvl="1" indent="-285750">
              <a:spcAft>
                <a:spcPts val="500"/>
              </a:spcAft>
              <a:buFont typeface="Courier New" panose="02070309020205020404" pitchFamily="49" charset="0"/>
              <a:buChar char="o"/>
              <a:tabLst>
                <a:tab pos="228600" algn="l"/>
              </a:tabLst>
            </a:pPr>
            <a:r>
              <a:rPr lang="en-CA" sz="1700" spc="-35" dirty="0">
                <a:solidFill>
                  <a:schemeClr val="tx1"/>
                </a:solidFill>
                <a:effectLst/>
                <a:latin typeface="Times New Roman" panose="02020603050405020304" pitchFamily="18" charset="0"/>
                <a:ea typeface="Times New Roman" panose="02020603050405020304" pitchFamily="18" charset="0"/>
              </a:rPr>
              <a:t>Economic structure</a:t>
            </a:r>
          </a:p>
          <a:p>
            <a:pPr marL="742950" lvl="1" indent="-285750">
              <a:spcAft>
                <a:spcPts val="500"/>
              </a:spcAft>
              <a:buFont typeface="Courier New" panose="02070309020205020404" pitchFamily="49" charset="0"/>
              <a:buChar char="o"/>
              <a:tabLst>
                <a:tab pos="228600" algn="l"/>
              </a:tabLst>
            </a:pPr>
            <a:r>
              <a:rPr lang="en-CA" sz="1700" spc="-35" dirty="0">
                <a:solidFill>
                  <a:schemeClr val="tx1"/>
                </a:solidFill>
                <a:effectLst/>
                <a:latin typeface="Times New Roman" panose="02020603050405020304" pitchFamily="18" charset="0"/>
                <a:ea typeface="Times New Roman" panose="02020603050405020304" pitchFamily="18" charset="0"/>
              </a:rPr>
              <a:t>Cultural factors </a:t>
            </a:r>
          </a:p>
          <a:p>
            <a:pPr marL="742950" lvl="1" indent="-285750">
              <a:spcAft>
                <a:spcPts val="500"/>
              </a:spcAft>
              <a:buFont typeface="Courier New" panose="02070309020205020404" pitchFamily="49" charset="0"/>
              <a:buChar char="o"/>
              <a:tabLst>
                <a:tab pos="228600" algn="l"/>
              </a:tabLst>
            </a:pPr>
            <a:r>
              <a:rPr lang="en-CA" sz="1700" spc="-35" dirty="0">
                <a:solidFill>
                  <a:schemeClr val="tx1"/>
                </a:solidFill>
                <a:effectLst/>
                <a:latin typeface="Times New Roman" panose="02020603050405020304" pitchFamily="18" charset="0"/>
                <a:ea typeface="Times New Roman" panose="02020603050405020304" pitchFamily="18" charset="0"/>
              </a:rPr>
              <a:t>Institutional arrangements [internationally esteemed]</a:t>
            </a:r>
          </a:p>
          <a:p>
            <a:pPr marL="742950" lvl="1" indent="-285750">
              <a:spcAft>
                <a:spcPts val="500"/>
              </a:spcAft>
              <a:buFont typeface="Courier New" panose="02070309020205020404" pitchFamily="49" charset="0"/>
              <a:buChar char="o"/>
              <a:tabLst>
                <a:tab pos="228600" algn="l"/>
              </a:tabLst>
            </a:pPr>
            <a:r>
              <a:rPr lang="en-CA" sz="1700" spc="-35" dirty="0">
                <a:solidFill>
                  <a:schemeClr val="tx1"/>
                </a:solidFill>
                <a:latin typeface="Times New Roman" panose="02020603050405020304" pitchFamily="18" charset="0"/>
                <a:ea typeface="Times New Roman" panose="02020603050405020304" pitchFamily="18" charset="0"/>
              </a:rPr>
              <a:t>Geography</a:t>
            </a:r>
            <a:endParaRPr lang="en-CA" sz="1700" spc="-35"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5064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150 years of immigration in Canada">
            <a:extLst>
              <a:ext uri="{FF2B5EF4-FFF2-40B4-BE49-F238E27FC236}">
                <a16:creationId xmlns:a16="http://schemas.microsoft.com/office/drawing/2014/main" id="{FB6A1967-6EE6-745B-E258-F995A9A0C6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571" y="586294"/>
            <a:ext cx="7466454" cy="620051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C552A69-C943-8428-DEC9-B13CC216C20E}"/>
              </a:ext>
            </a:extLst>
          </p:cNvPr>
          <p:cNvSpPr txBox="1"/>
          <p:nvPr/>
        </p:nvSpPr>
        <p:spPr>
          <a:xfrm>
            <a:off x="7988025" y="979883"/>
            <a:ext cx="3814915" cy="5078313"/>
          </a:xfrm>
          <a:prstGeom prst="rect">
            <a:avLst/>
          </a:prstGeom>
          <a:noFill/>
          <a:ln w="19050">
            <a:solidFill>
              <a:schemeClr val="accent1"/>
            </a:solidFill>
          </a:ln>
        </p:spPr>
        <p:txBody>
          <a:bodyPr wrap="square" rtlCol="0">
            <a:spAutoFit/>
          </a:bodyPr>
          <a:lstStyle/>
          <a:p>
            <a:pPr marL="285750" indent="-285750">
              <a:buFont typeface="Arial" panose="020B0604020202020204" pitchFamily="34" charset="0"/>
              <a:buChar char="•"/>
            </a:pPr>
            <a:r>
              <a:rPr lang="en-CA" dirty="0"/>
              <a:t>Since the mid-80s, Canada has been granting PR to avg. 250k/year </a:t>
            </a:r>
            <a:br>
              <a:rPr lang="en-CA" dirty="0"/>
            </a:br>
            <a:r>
              <a:rPr lang="en-CA" dirty="0"/>
              <a:t>[0.8 percent of its population]</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a:t>Fertility is below the population replacement level; immigration is viewed as key to future social and economic development</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a:t>From 2016 to 2021, immigrants accounted for four-fifths of labour force growth</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a:t>In 2021, more than 8.3 million people, or almost one-quarter (23.0%) of the population, were, or had ever been, a landed immigrant or permanent resident in Canada</a:t>
            </a:r>
            <a:endParaRPr lang="en-US" dirty="0"/>
          </a:p>
        </p:txBody>
      </p:sp>
    </p:spTree>
    <p:extLst>
      <p:ext uri="{BB962C8B-B14F-4D97-AF65-F5344CB8AC3E}">
        <p14:creationId xmlns:p14="http://schemas.microsoft.com/office/powerpoint/2010/main" val="387130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5203-301E-2711-E72E-F02DDAD3085C}"/>
              </a:ext>
            </a:extLst>
          </p:cNvPr>
          <p:cNvSpPr>
            <a:spLocks noGrp="1"/>
          </p:cNvSpPr>
          <p:nvPr>
            <p:ph type="title"/>
          </p:nvPr>
        </p:nvSpPr>
        <p:spPr>
          <a:xfrm>
            <a:off x="581192" y="615590"/>
            <a:ext cx="11029616" cy="1013800"/>
          </a:xfrm>
        </p:spPr>
        <p:txBody>
          <a:bodyPr/>
          <a:lstStyle/>
          <a:p>
            <a:pPr algn="ctr"/>
            <a:r>
              <a:rPr lang="en-US" sz="2800" dirty="0"/>
              <a:t>Immigration Integration</a:t>
            </a:r>
            <a:endParaRPr lang="en-US" b="1" dirty="0"/>
          </a:p>
        </p:txBody>
      </p:sp>
      <p:sp>
        <p:nvSpPr>
          <p:cNvPr id="3" name="Content Placeholder 2">
            <a:extLst>
              <a:ext uri="{FF2B5EF4-FFF2-40B4-BE49-F238E27FC236}">
                <a16:creationId xmlns:a16="http://schemas.microsoft.com/office/drawing/2014/main" id="{72AA99D5-A569-F617-0C63-A6E6DE2376E6}"/>
              </a:ext>
            </a:extLst>
          </p:cNvPr>
          <p:cNvSpPr>
            <a:spLocks noGrp="1"/>
          </p:cNvSpPr>
          <p:nvPr>
            <p:ph idx="1"/>
          </p:nvPr>
        </p:nvSpPr>
        <p:spPr/>
        <p:txBody>
          <a:bodyPr/>
          <a:lstStyle/>
          <a:p>
            <a:pPr marL="0" indent="0">
              <a:buNone/>
            </a:pPr>
            <a:r>
              <a:rPr lang="en-CA" dirty="0"/>
              <a:t>According to Statistics Canada as of 2021, 41.8% of </a:t>
            </a:r>
            <a:r>
              <a:rPr lang="en-CA" dirty="0" err="1"/>
              <a:t>nonpermanent</a:t>
            </a:r>
            <a:r>
              <a:rPr lang="en-CA" dirty="0"/>
              <a:t> residents and 16.1% of immigrants who moved to Canada in the past five years lived in poverty.</a:t>
            </a:r>
          </a:p>
          <a:p>
            <a:pPr marL="0" indent="0">
              <a:buNone/>
            </a:pPr>
            <a:endParaRPr lang="en-CA" dirty="0"/>
          </a:p>
          <a:p>
            <a:pPr marL="0" indent="0">
              <a:buNone/>
            </a:pPr>
            <a:r>
              <a:rPr lang="en-CA" dirty="0"/>
              <a:t>Commonly-cited barriers to integration: </a:t>
            </a:r>
          </a:p>
          <a:p>
            <a:pPr lvl="1"/>
            <a:r>
              <a:rPr lang="en-CA" dirty="0"/>
              <a:t>Professional gatekeeping – ‘the sacrificed generation’</a:t>
            </a:r>
          </a:p>
          <a:p>
            <a:pPr lvl="1"/>
            <a:r>
              <a:rPr lang="en-CA" dirty="0"/>
              <a:t>Affordable Housing crisis esp. in urban centers, Toronto, Vancouver and Montréal</a:t>
            </a:r>
          </a:p>
          <a:p>
            <a:pPr lvl="1"/>
            <a:r>
              <a:rPr lang="en-CA" dirty="0"/>
              <a:t>Backlog of available support – services to newcomers [i.e., job training/transition, language courses, financial literacy, etc.]</a:t>
            </a:r>
          </a:p>
          <a:p>
            <a:endParaRPr lang="en-US" dirty="0"/>
          </a:p>
        </p:txBody>
      </p:sp>
    </p:spTree>
    <p:extLst>
      <p:ext uri="{BB962C8B-B14F-4D97-AF65-F5344CB8AC3E}">
        <p14:creationId xmlns:p14="http://schemas.microsoft.com/office/powerpoint/2010/main" val="267148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6C1D-565D-4923-B39B-7941A77CAB02}"/>
              </a:ext>
            </a:extLst>
          </p:cNvPr>
          <p:cNvSpPr>
            <a:spLocks noGrp="1"/>
          </p:cNvSpPr>
          <p:nvPr>
            <p:ph type="title"/>
          </p:nvPr>
        </p:nvSpPr>
        <p:spPr>
          <a:xfrm>
            <a:off x="524019" y="679007"/>
            <a:ext cx="11086788" cy="835162"/>
          </a:xfrm>
        </p:spPr>
        <p:txBody>
          <a:bodyPr>
            <a:noAutofit/>
          </a:bodyPr>
          <a:lstStyle/>
          <a:p>
            <a:pPr algn="ctr"/>
            <a:r>
              <a:rPr lang="en-US" sz="3400" dirty="0"/>
              <a:t>Perception of Immigration</a:t>
            </a:r>
          </a:p>
        </p:txBody>
      </p:sp>
      <p:sp>
        <p:nvSpPr>
          <p:cNvPr id="3" name="Content Placeholder 2">
            <a:extLst>
              <a:ext uri="{FF2B5EF4-FFF2-40B4-BE49-F238E27FC236}">
                <a16:creationId xmlns:a16="http://schemas.microsoft.com/office/drawing/2014/main" id="{3E2CC3DF-6142-77C9-C42D-0BEF5CD87439}"/>
              </a:ext>
            </a:extLst>
          </p:cNvPr>
          <p:cNvSpPr>
            <a:spLocks noGrp="1"/>
          </p:cNvSpPr>
          <p:nvPr>
            <p:ph idx="1"/>
          </p:nvPr>
        </p:nvSpPr>
        <p:spPr>
          <a:xfrm>
            <a:off x="581192" y="2180496"/>
            <a:ext cx="11029615" cy="4495607"/>
          </a:xfrm>
          <a:ln>
            <a:solidFill>
              <a:schemeClr val="accent1"/>
            </a:solidFill>
          </a:ln>
        </p:spPr>
        <p:txBody>
          <a:bodyPr>
            <a:normAutofit/>
          </a:bodyPr>
          <a:lstStyle/>
          <a:p>
            <a:pPr marL="0" indent="0">
              <a:buNone/>
            </a:pPr>
            <a:r>
              <a:rPr lang="en-CA" dirty="0"/>
              <a:t>Canada was the first country to adopt multiculturalism as an official policy in 1971, championing a pro-immigration stance reinforced by a set of policies, in particular the 1982 Canadian Charter of Rights and Freedoms and the 1988 Canadian Multiculturalism Act. </a:t>
            </a:r>
          </a:p>
          <a:p>
            <a:r>
              <a:rPr lang="en-CA" dirty="0"/>
              <a:t>Multiculturalism = the active role of the state in the preservation and promotion of different cultures, religions, and minority languages within the same territory </a:t>
            </a:r>
            <a:br>
              <a:rPr lang="en-CA" dirty="0"/>
            </a:br>
            <a:r>
              <a:rPr lang="en-CA" dirty="0"/>
              <a:t>[as opposed to assimilation-based immigration integration attitudes]</a:t>
            </a:r>
          </a:p>
          <a:p>
            <a:endParaRPr lang="en-CA" dirty="0"/>
          </a:p>
          <a:p>
            <a:pPr marL="0" indent="0">
              <a:buNone/>
            </a:pPr>
            <a:r>
              <a:rPr lang="en-CA" dirty="0"/>
              <a:t>Multiculturalism for </a:t>
            </a:r>
            <a:r>
              <a:rPr lang="en-CA" u="sng" dirty="0"/>
              <a:t>all</a:t>
            </a:r>
            <a:r>
              <a:rPr lang="en-CA" dirty="0"/>
              <a:t> is constitutionally protected – Singh v. Minister of Employment and Immigration [1985] = all individuals physically present in Canada are protected by Charter of Rights and Freedoms</a:t>
            </a:r>
          </a:p>
          <a:p>
            <a:pPr marL="0" indent="0">
              <a:buNone/>
            </a:pPr>
            <a:endParaRPr lang="en-CA" dirty="0"/>
          </a:p>
          <a:p>
            <a:pPr marL="0" indent="0">
              <a:buNone/>
            </a:pPr>
            <a:endParaRPr lang="en-CA" dirty="0"/>
          </a:p>
          <a:p>
            <a:pPr marL="0" indent="0" algn="ctr">
              <a:buNone/>
            </a:pPr>
            <a:r>
              <a:rPr lang="en-US" dirty="0"/>
              <a:t>USA’s “Melting Pot” vs Canada’s “Cultural Mosaic”</a:t>
            </a:r>
          </a:p>
          <a:p>
            <a:pPr marL="0" indent="0">
              <a:buNone/>
            </a:pPr>
            <a:endParaRPr lang="en-US" dirty="0"/>
          </a:p>
        </p:txBody>
      </p:sp>
    </p:spTree>
    <p:extLst>
      <p:ext uri="{BB962C8B-B14F-4D97-AF65-F5344CB8AC3E}">
        <p14:creationId xmlns:p14="http://schemas.microsoft.com/office/powerpoint/2010/main" val="116781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C81CE-63D8-23D6-9519-92A42ED814AC}"/>
              </a:ext>
            </a:extLst>
          </p:cNvPr>
          <p:cNvSpPr>
            <a:spLocks noGrp="1"/>
          </p:cNvSpPr>
          <p:nvPr>
            <p:ph type="title"/>
          </p:nvPr>
        </p:nvSpPr>
        <p:spPr/>
        <p:txBody>
          <a:bodyPr/>
          <a:lstStyle/>
          <a:p>
            <a:r>
              <a:rPr lang="en-US" dirty="0"/>
              <a:t>Pro-immigration?  - depends from where</a:t>
            </a:r>
          </a:p>
        </p:txBody>
      </p:sp>
      <p:sp>
        <p:nvSpPr>
          <p:cNvPr id="3" name="Content Placeholder 2">
            <a:extLst>
              <a:ext uri="{FF2B5EF4-FFF2-40B4-BE49-F238E27FC236}">
                <a16:creationId xmlns:a16="http://schemas.microsoft.com/office/drawing/2014/main" id="{4DA57DA9-BE0B-F46A-5531-B341E015B9E9}"/>
              </a:ext>
            </a:extLst>
          </p:cNvPr>
          <p:cNvSpPr>
            <a:spLocks noGrp="1"/>
          </p:cNvSpPr>
          <p:nvPr>
            <p:ph idx="1"/>
          </p:nvPr>
        </p:nvSpPr>
        <p:spPr>
          <a:xfrm>
            <a:off x="453372" y="2186610"/>
            <a:ext cx="11029615" cy="4572000"/>
          </a:xfrm>
        </p:spPr>
        <p:txBody>
          <a:bodyPr>
            <a:normAutofit fontScale="92500"/>
          </a:bodyPr>
          <a:lstStyle/>
          <a:p>
            <a:pPr marL="0" indent="0">
              <a:buNone/>
            </a:pPr>
            <a:r>
              <a:rPr lang="en-CA" dirty="0"/>
              <a:t>Canadian immigration policies have prioritised racialized/country-specific Immigration was the norm until the 1967 establishment of the points system</a:t>
            </a:r>
          </a:p>
          <a:p>
            <a:pPr lvl="1"/>
            <a:r>
              <a:rPr lang="en-CA" u="sng" dirty="0"/>
              <a:t>Notable precedent</a:t>
            </a:r>
            <a:r>
              <a:rPr lang="en-CA" dirty="0"/>
              <a:t>: from the late-19th-century Chinese head tax, which forced Chinese immigrants to pay a fee when entering the country</a:t>
            </a:r>
          </a:p>
          <a:p>
            <a:pPr marL="0" indent="0">
              <a:buNone/>
            </a:pPr>
            <a:endParaRPr lang="en-CA" dirty="0"/>
          </a:p>
          <a:p>
            <a:pPr marL="0" indent="0">
              <a:buNone/>
            </a:pPr>
            <a:r>
              <a:rPr lang="en-CA" dirty="0"/>
              <a:t>Literature shows that since the 1960’s Canada’s immigration perception turned towards issues of ‘</a:t>
            </a:r>
            <a:r>
              <a:rPr lang="en-CA" b="1" dirty="0"/>
              <a:t>diversity</a:t>
            </a:r>
            <a:r>
              <a:rPr lang="en-CA" dirty="0"/>
              <a:t>’ - while often outrightly mentioned as a national strength and indeed the central premise of the reigning multicultural model, it also signifies racially-assumed concerns for national unity and social cohesion. </a:t>
            </a:r>
          </a:p>
          <a:p>
            <a:pPr marL="0" indent="0">
              <a:buNone/>
            </a:pPr>
            <a:r>
              <a:rPr lang="en-CA" dirty="0"/>
              <a:t>For the majority of authors, “race,” “class,” “gender,” or “geography” (that is, country of origin), but also “skill level” and “entry class” combine with wider historical, and current structures of discrimination to shape the experiences of migrant workers and their migration experience today.</a:t>
            </a:r>
          </a:p>
          <a:p>
            <a:pPr marL="0" indent="0">
              <a:buNone/>
            </a:pPr>
            <a:r>
              <a:rPr lang="en-CA" dirty="0"/>
              <a:t>Recent examples:</a:t>
            </a:r>
          </a:p>
          <a:p>
            <a:pPr lvl="1"/>
            <a:r>
              <a:rPr lang="en-CA" dirty="0"/>
              <a:t>Quebec’s highly controversial Bill 21, a law passed in 2019 that prohibits the display of religious symbols from public servants’ attire, including crosses, turbans, kippahs, and hijabs. </a:t>
            </a:r>
          </a:p>
          <a:p>
            <a:pPr lvl="1"/>
            <a:r>
              <a:rPr lang="en-CA" dirty="0"/>
              <a:t>Perceivable rise in anti-Asian sentiment during the COVID-19 Pandemic throughout the country</a:t>
            </a:r>
            <a:endParaRPr lang="en-US" dirty="0"/>
          </a:p>
          <a:p>
            <a:endParaRPr lang="en-US" dirty="0"/>
          </a:p>
        </p:txBody>
      </p:sp>
      <p:sp>
        <p:nvSpPr>
          <p:cNvPr id="4" name="Right Arrow 3">
            <a:extLst>
              <a:ext uri="{FF2B5EF4-FFF2-40B4-BE49-F238E27FC236}">
                <a16:creationId xmlns:a16="http://schemas.microsoft.com/office/drawing/2014/main" id="{6E424838-EFA9-7685-F19D-E7AEAFAEE4D8}"/>
              </a:ext>
            </a:extLst>
          </p:cNvPr>
          <p:cNvSpPr/>
          <p:nvPr/>
        </p:nvSpPr>
        <p:spPr>
          <a:xfrm>
            <a:off x="121552" y="4333462"/>
            <a:ext cx="331820" cy="27829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4172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99249-59CB-9FED-8B30-A221650F9649}"/>
              </a:ext>
            </a:extLst>
          </p:cNvPr>
          <p:cNvSpPr>
            <a:spLocks noGrp="1"/>
          </p:cNvSpPr>
          <p:nvPr>
            <p:ph type="title"/>
          </p:nvPr>
        </p:nvSpPr>
        <p:spPr/>
        <p:txBody>
          <a:bodyPr/>
          <a:lstStyle/>
          <a:p>
            <a:r>
              <a:rPr lang="en-CA" dirty="0"/>
              <a:t>Public opinion on immigration targets in Canada from 2000 to 2021</a:t>
            </a:r>
            <a:endParaRPr lang="en-US" dirty="0"/>
          </a:p>
        </p:txBody>
      </p:sp>
      <p:pic>
        <p:nvPicPr>
          <p:cNvPr id="5" name="Content Placeholder 4">
            <a:extLst>
              <a:ext uri="{FF2B5EF4-FFF2-40B4-BE49-F238E27FC236}">
                <a16:creationId xmlns:a16="http://schemas.microsoft.com/office/drawing/2014/main" id="{8E298EF0-3109-7DED-164E-133A517F49DE}"/>
              </a:ext>
            </a:extLst>
          </p:cNvPr>
          <p:cNvPicPr>
            <a:picLocks noGrp="1" noChangeAspect="1"/>
          </p:cNvPicPr>
          <p:nvPr>
            <p:ph idx="1"/>
          </p:nvPr>
        </p:nvPicPr>
        <p:blipFill>
          <a:blip r:embed="rId2"/>
          <a:stretch>
            <a:fillRect/>
          </a:stretch>
        </p:blipFill>
        <p:spPr>
          <a:xfrm>
            <a:off x="734713" y="2536716"/>
            <a:ext cx="6182921" cy="3899216"/>
          </a:xfrm>
        </p:spPr>
      </p:pic>
      <p:sp>
        <p:nvSpPr>
          <p:cNvPr id="6" name="TextBox 5">
            <a:extLst>
              <a:ext uri="{FF2B5EF4-FFF2-40B4-BE49-F238E27FC236}">
                <a16:creationId xmlns:a16="http://schemas.microsoft.com/office/drawing/2014/main" id="{3A8967E8-7BCA-EE17-A93A-457545A05B4F}"/>
              </a:ext>
            </a:extLst>
          </p:cNvPr>
          <p:cNvSpPr txBox="1"/>
          <p:nvPr/>
        </p:nvSpPr>
        <p:spPr>
          <a:xfrm>
            <a:off x="874644" y="6435932"/>
            <a:ext cx="2089033" cy="369332"/>
          </a:xfrm>
          <a:prstGeom prst="rect">
            <a:avLst/>
          </a:prstGeom>
          <a:noFill/>
        </p:spPr>
        <p:txBody>
          <a:bodyPr wrap="none" rtlCol="0">
            <a:spAutoFit/>
          </a:bodyPr>
          <a:lstStyle/>
          <a:p>
            <a:r>
              <a:rPr lang="en-US" dirty="0"/>
              <a:t>Source: Statista, 2023</a:t>
            </a:r>
          </a:p>
        </p:txBody>
      </p:sp>
      <p:sp>
        <p:nvSpPr>
          <p:cNvPr id="7" name="TextBox 6">
            <a:extLst>
              <a:ext uri="{FF2B5EF4-FFF2-40B4-BE49-F238E27FC236}">
                <a16:creationId xmlns:a16="http://schemas.microsoft.com/office/drawing/2014/main" id="{A2A7329C-DAD2-545C-662F-E9F323015984}"/>
              </a:ext>
            </a:extLst>
          </p:cNvPr>
          <p:cNvSpPr txBox="1"/>
          <p:nvPr/>
        </p:nvSpPr>
        <p:spPr>
          <a:xfrm>
            <a:off x="6917634" y="2034456"/>
            <a:ext cx="5144227" cy="4247317"/>
          </a:xfrm>
          <a:prstGeom prst="rect">
            <a:avLst/>
          </a:prstGeom>
          <a:noFill/>
        </p:spPr>
        <p:txBody>
          <a:bodyPr wrap="square" rtlCol="0">
            <a:spAutoFit/>
          </a:bodyPr>
          <a:lstStyle/>
          <a:p>
            <a:endParaRPr lang="en-CA" dirty="0"/>
          </a:p>
          <a:p>
            <a:pPr marL="285750" indent="-285750">
              <a:buFont typeface="Arial" panose="020B0604020202020204" pitchFamily="34" charset="0"/>
              <a:buChar char="•"/>
            </a:pPr>
            <a:r>
              <a:rPr lang="en-CA" dirty="0"/>
              <a:t>The number of Canadian adults who think immigration levels are too high has increased [somewhat unsteadily] over the last two decades, rising from 33 percent in 2000 to 49 percent in 2018.</a:t>
            </a:r>
          </a:p>
          <a:p>
            <a:endParaRPr lang="en-CA" dirty="0"/>
          </a:p>
          <a:p>
            <a:pPr marL="285750" indent="-285750">
              <a:buFont typeface="Arial" panose="020B0604020202020204" pitchFamily="34" charset="0"/>
              <a:buChar char="•"/>
            </a:pPr>
            <a:endParaRPr lang="en-CA" dirty="0"/>
          </a:p>
          <a:p>
            <a:r>
              <a:rPr lang="en-CA" u="sng" dirty="0"/>
              <a:t>Notable recent developments</a:t>
            </a:r>
            <a:r>
              <a:rPr lang="en-CA" dirty="0"/>
              <a:t>:</a:t>
            </a:r>
          </a:p>
          <a:p>
            <a:pPr marL="285750" indent="-285750">
              <a:buFont typeface="Arial" panose="020B0604020202020204" pitchFamily="34" charset="0"/>
              <a:buChar char="•"/>
            </a:pPr>
            <a:r>
              <a:rPr lang="en-CA" dirty="0"/>
              <a:t>virtually through the sizeable on-line mobilization of Canadians on far-right sites and forums </a:t>
            </a:r>
            <a:br>
              <a:rPr lang="en-CA" dirty="0"/>
            </a:br>
            <a:r>
              <a:rPr lang="en-CA" dirty="0"/>
              <a:t>[on the rise since 2019]</a:t>
            </a:r>
          </a:p>
          <a:p>
            <a:pPr marL="285750" indent="-285750">
              <a:buFont typeface="Arial" panose="020B0604020202020204" pitchFamily="34" charset="0"/>
              <a:buChar char="•"/>
            </a:pPr>
            <a:r>
              <a:rPr lang="en-CA" dirty="0"/>
              <a:t>tangibly with the creation of the anti-immigration People’s Party of Canada [PPC] – received 3.6% in 2019 Federal election &amp; 5% in 2021</a:t>
            </a:r>
            <a:endParaRPr lang="en-US" dirty="0"/>
          </a:p>
        </p:txBody>
      </p:sp>
    </p:spTree>
    <p:extLst>
      <p:ext uri="{BB962C8B-B14F-4D97-AF65-F5344CB8AC3E}">
        <p14:creationId xmlns:p14="http://schemas.microsoft.com/office/powerpoint/2010/main" val="2074636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22587-CB57-41BE-94F3-D5578CC9E49F}"/>
              </a:ext>
            </a:extLst>
          </p:cNvPr>
          <p:cNvSpPr>
            <a:spLocks noGrp="1"/>
          </p:cNvSpPr>
          <p:nvPr>
            <p:ph type="title"/>
          </p:nvPr>
        </p:nvSpPr>
        <p:spPr/>
        <p:txBody>
          <a:bodyPr/>
          <a:lstStyle/>
          <a:p>
            <a:r>
              <a:rPr lang="en-US" dirty="0"/>
              <a:t>2023 Public Opinion on Immigration</a:t>
            </a:r>
          </a:p>
        </p:txBody>
      </p:sp>
      <p:sp>
        <p:nvSpPr>
          <p:cNvPr id="3" name="Content Placeholder 2">
            <a:extLst>
              <a:ext uri="{FF2B5EF4-FFF2-40B4-BE49-F238E27FC236}">
                <a16:creationId xmlns:a16="http://schemas.microsoft.com/office/drawing/2014/main" id="{BEF510C0-B2DD-C6C5-2E0E-A158A07ADC72}"/>
              </a:ext>
            </a:extLst>
          </p:cNvPr>
          <p:cNvSpPr>
            <a:spLocks noGrp="1"/>
          </p:cNvSpPr>
          <p:nvPr>
            <p:ph idx="1"/>
          </p:nvPr>
        </p:nvSpPr>
        <p:spPr>
          <a:xfrm>
            <a:off x="453372" y="2178121"/>
            <a:ext cx="11029615" cy="4332891"/>
          </a:xfrm>
        </p:spPr>
        <p:txBody>
          <a:bodyPr>
            <a:normAutofit fontScale="92500" lnSpcReduction="10000"/>
          </a:bodyPr>
          <a:lstStyle/>
          <a:p>
            <a:pPr marL="0" indent="0">
              <a:buNone/>
            </a:pPr>
            <a:endParaRPr lang="en-US" b="1" dirty="0"/>
          </a:p>
          <a:p>
            <a:pPr marL="0" indent="0">
              <a:buNone/>
            </a:pPr>
            <a:endParaRPr lang="en-US" b="1" dirty="0"/>
          </a:p>
          <a:p>
            <a:pPr marL="0" indent="0">
              <a:buNone/>
            </a:pPr>
            <a:r>
              <a:rPr lang="en-US" b="1" dirty="0"/>
              <a:t>Abacus data Poll </a:t>
            </a:r>
            <a:r>
              <a:rPr lang="en-US" dirty="0"/>
              <a:t>- fielded from June 23 to 27, 2023, sampled 1,500 Canadian adults online. The comparable margin of error is +/- 2.6%, 19 times out of 20.</a:t>
            </a:r>
          </a:p>
          <a:p>
            <a:r>
              <a:rPr lang="en-US" dirty="0"/>
              <a:t>11% of Canadians rank “immigration” as a top 3 issue. [first time immigration was included in list of response categories] </a:t>
            </a:r>
          </a:p>
          <a:p>
            <a:pPr lvl="1"/>
            <a:r>
              <a:rPr lang="en-US" dirty="0"/>
              <a:t>The rising cost of living remains a top issue to more people (71%), with healthcare (48%) and housing (43%) rounding out the top 3.</a:t>
            </a:r>
          </a:p>
          <a:p>
            <a:r>
              <a:rPr lang="en-US" dirty="0"/>
              <a:t>61% believe that Canada’s target to welcome 500,000 immigrants next year is too high, including 37% who feel it is “way too high”.</a:t>
            </a:r>
          </a:p>
          <a:p>
            <a:r>
              <a:rPr lang="en-US" dirty="0"/>
              <a:t>When asked whether the number of immigrants coming to Canada is having a positive or negative impact on several possible areas, 63% feel it is having a negative impact on housing, 49% feel this way about its impact on traffic and congestion, and 49% feel immigration is having a negative impact on healthcare.</a:t>
            </a:r>
          </a:p>
          <a:p>
            <a:r>
              <a:rPr lang="en-US" dirty="0"/>
              <a:t>Half think immigration is having a positive impact on the availability of workers while 43% think immigration is having a positive impact on economic growth.</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78117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AE954-BC8E-F065-EF37-DA2BB9704227}"/>
              </a:ext>
            </a:extLst>
          </p:cNvPr>
          <p:cNvSpPr>
            <a:spLocks noGrp="1"/>
          </p:cNvSpPr>
          <p:nvPr>
            <p:ph type="title"/>
          </p:nvPr>
        </p:nvSpPr>
        <p:spPr>
          <a:xfrm>
            <a:off x="581192" y="443739"/>
            <a:ext cx="11029616" cy="1013800"/>
          </a:xfrm>
        </p:spPr>
        <p:txBody>
          <a:bodyPr/>
          <a:lstStyle/>
          <a:p>
            <a:r>
              <a:rPr lang="en-US" dirty="0"/>
              <a:t>Exceptionalism   v   Crises</a:t>
            </a:r>
          </a:p>
        </p:txBody>
      </p:sp>
      <p:sp>
        <p:nvSpPr>
          <p:cNvPr id="3" name="Content Placeholder 2">
            <a:extLst>
              <a:ext uri="{FF2B5EF4-FFF2-40B4-BE49-F238E27FC236}">
                <a16:creationId xmlns:a16="http://schemas.microsoft.com/office/drawing/2014/main" id="{D391262A-07D8-CC69-2B0B-3E308EF3259B}"/>
              </a:ext>
            </a:extLst>
          </p:cNvPr>
          <p:cNvSpPr>
            <a:spLocks noGrp="1"/>
          </p:cNvSpPr>
          <p:nvPr>
            <p:ph idx="1"/>
          </p:nvPr>
        </p:nvSpPr>
        <p:spPr>
          <a:xfrm>
            <a:off x="463205" y="1931542"/>
            <a:ext cx="11029615" cy="4852716"/>
          </a:xfrm>
        </p:spPr>
        <p:txBody>
          <a:bodyPr>
            <a:normAutofit fontScale="62500" lnSpcReduction="20000"/>
          </a:bodyPr>
          <a:lstStyle/>
          <a:p>
            <a:pPr marL="0" indent="0">
              <a:buNone/>
            </a:pPr>
            <a:r>
              <a:rPr lang="en-CA" sz="1800" b="1" spc="-35" dirty="0">
                <a:solidFill>
                  <a:srgbClr val="000000"/>
                </a:solidFill>
                <a:effectLst/>
                <a:latin typeface="Times New Roman" panose="02020603050405020304" pitchFamily="18" charset="0"/>
                <a:ea typeface="Times New Roman" panose="02020603050405020304" pitchFamily="18" charset="0"/>
              </a:rPr>
              <a:t>Notable Crises-affiliated developments:</a:t>
            </a:r>
          </a:p>
          <a:p>
            <a:r>
              <a:rPr lang="en-CA" spc="-35" dirty="0">
                <a:solidFill>
                  <a:srgbClr val="000000"/>
                </a:solidFill>
                <a:latin typeface="Times New Roman" panose="02020603050405020304" pitchFamily="18" charset="0"/>
                <a:ea typeface="Times New Roman" panose="02020603050405020304" pitchFamily="18" charset="0"/>
              </a:rPr>
              <a:t>The number of PR permits have mirrored the booms and busts of the economy [labour migration is vast majority of PR- +75%/year]</a:t>
            </a:r>
            <a:endParaRPr lang="en-CA" sz="1800" b="0" spc="-35" dirty="0">
              <a:solidFill>
                <a:srgbClr val="000000"/>
              </a:solidFill>
              <a:effectLst/>
              <a:latin typeface="Times New Roman" panose="02020603050405020304" pitchFamily="18" charset="0"/>
              <a:ea typeface="Times New Roman" panose="02020603050405020304" pitchFamily="18" charset="0"/>
            </a:endParaRPr>
          </a:p>
          <a:p>
            <a:r>
              <a:rPr lang="en-CA" sz="1800" b="0" spc="-35" dirty="0">
                <a:solidFill>
                  <a:srgbClr val="000000"/>
                </a:solidFill>
                <a:effectLst/>
                <a:latin typeface="Times New Roman" panose="02020603050405020304" pitchFamily="18" charset="0"/>
                <a:ea typeface="Times New Roman" panose="02020603050405020304" pitchFamily="18" charset="0"/>
              </a:rPr>
              <a:t>9/11 is linked with a rise in islamophobia &amp; if did incite the country to boost border  security cooperation with the US, but did not result in a reduction immigration </a:t>
            </a:r>
            <a:br>
              <a:rPr lang="en-CA" sz="1800" b="0" spc="-35" dirty="0">
                <a:solidFill>
                  <a:srgbClr val="000000"/>
                </a:solidFill>
                <a:effectLst/>
                <a:latin typeface="Times New Roman" panose="02020603050405020304" pitchFamily="18" charset="0"/>
                <a:ea typeface="Times New Roman" panose="02020603050405020304" pitchFamily="18" charset="0"/>
              </a:rPr>
            </a:br>
            <a:r>
              <a:rPr lang="en-CA" sz="1800" b="0" spc="-35" dirty="0">
                <a:solidFill>
                  <a:srgbClr val="000000"/>
                </a:solidFill>
                <a:effectLst/>
                <a:latin typeface="Times New Roman" panose="02020603050405020304" pitchFamily="18" charset="0"/>
                <a:ea typeface="Times New Roman" panose="02020603050405020304" pitchFamily="18" charset="0"/>
              </a:rPr>
              <a:t>[not even from Muslim-majority countries]</a:t>
            </a:r>
          </a:p>
          <a:p>
            <a:r>
              <a:rPr lang="en-CA" sz="1800" b="0" spc="-35" dirty="0">
                <a:solidFill>
                  <a:srgbClr val="000000"/>
                </a:solidFill>
                <a:effectLst/>
                <a:latin typeface="Times New Roman" panose="02020603050405020304" pitchFamily="18" charset="0"/>
                <a:ea typeface="Times New Roman" panose="02020603050405020304" pitchFamily="18" charset="0"/>
              </a:rPr>
              <a:t>COVID-19 led to a stop in most migratory flows, but did result in Canada stopping to admit refugees unlike their southern neighbours</a:t>
            </a:r>
            <a:endParaRPr lang="en-CA" sz="1800" b="1" dirty="0">
              <a:effectLst/>
              <a:latin typeface="Times New Roman" panose="02020603050405020304" pitchFamily="18" charset="0"/>
              <a:ea typeface="Times New Roman" panose="02020603050405020304" pitchFamily="18" charset="0"/>
            </a:endParaRPr>
          </a:p>
          <a:p>
            <a:pPr marL="0" indent="0">
              <a:buNone/>
            </a:pPr>
            <a:endParaRPr lang="en-CA"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CA" b="1" kern="100" dirty="0">
                <a:latin typeface="Times New Roman" panose="02020603050405020304" pitchFamily="18" charset="0"/>
                <a:ea typeface="Calibri" panose="020F0502020204030204" pitchFamily="34" charset="0"/>
                <a:cs typeface="Times New Roman" panose="02020603050405020304" pitchFamily="18" charset="0"/>
              </a:rPr>
              <a:t>Humanitarian Migration – an interesting case: </a:t>
            </a:r>
            <a:r>
              <a:rPr lang="en-CA" sz="1800" kern="100" dirty="0">
                <a:effectLst/>
                <a:latin typeface="Times New Roman" panose="02020603050405020304" pitchFamily="18" charset="0"/>
                <a:ea typeface="Calibri" panose="020F0502020204030204" pitchFamily="34" charset="0"/>
                <a:cs typeface="Times New Roman" panose="02020603050405020304" pitchFamily="18" charset="0"/>
              </a:rPr>
              <a:t>Of the approx. 0.8% of immigrants arriving in Canada every year, approx. 15-25% come as refugees; refugees and asylum seekers differ in </a:t>
            </a:r>
            <a:r>
              <a:rPr lang="en-CA" sz="1800" u="sng" kern="100" dirty="0">
                <a:effectLst/>
                <a:latin typeface="Times New Roman" panose="02020603050405020304" pitchFamily="18" charset="0"/>
                <a:ea typeface="Calibri" panose="020F0502020204030204" pitchFamily="34" charset="0"/>
                <a:cs typeface="Times New Roman" panose="02020603050405020304" pitchFamily="18" charset="0"/>
              </a:rPr>
              <a:t>legal status</a:t>
            </a:r>
          </a:p>
          <a:p>
            <a:pPr marL="0" indent="0">
              <a:buNone/>
            </a:pPr>
            <a:r>
              <a:rPr lang="en-CA" kern="100" dirty="0">
                <a:latin typeface="Times New Roman" panose="02020603050405020304" pitchFamily="18" charset="0"/>
                <a:ea typeface="Calibri" panose="020F0502020204030204" pitchFamily="34" charset="0"/>
                <a:cs typeface="Times New Roman" panose="02020603050405020304" pitchFamily="18" charset="0"/>
              </a:rPr>
              <a:t>C</a:t>
            </a:r>
            <a:r>
              <a:rPr lang="en-CA" sz="1800" kern="100" dirty="0">
                <a:effectLst/>
                <a:latin typeface="Times New Roman" panose="02020603050405020304" pitchFamily="18" charset="0"/>
                <a:ea typeface="Calibri" panose="020F0502020204030204" pitchFamily="34" charset="0"/>
                <a:cs typeface="Times New Roman" panose="02020603050405020304" pitchFamily="18" charset="0"/>
              </a:rPr>
              <a:t>ontrary to the country’s image as a leader in refugee resettlement, there is evidence of refugees being vilified [e.g., “queue-jumpers,” resource-drains, and security threats, etc.] </a:t>
            </a:r>
          </a:p>
          <a:p>
            <a:pPr marL="0" indent="0">
              <a:buNone/>
            </a:pPr>
            <a:endParaRPr lang="en-CA" dirty="0"/>
          </a:p>
          <a:p>
            <a:pPr marL="0" indent="0">
              <a:buNone/>
            </a:pPr>
            <a:r>
              <a:rPr lang="en-CA" u="sng" dirty="0"/>
              <a:t>Notable events</a:t>
            </a:r>
            <a:endParaRPr lang="en-US" u="sng" dirty="0"/>
          </a:p>
          <a:p>
            <a:pPr>
              <a:lnSpc>
                <a:spcPct val="115000"/>
              </a:lnSpc>
            </a:pPr>
            <a:r>
              <a:rPr lang="en-GB" sz="1800" b="1" dirty="0">
                <a:effectLst/>
                <a:latin typeface="Times New Roman" panose="02020603050405020304" pitchFamily="18" charset="0"/>
                <a:ea typeface="Times New Roman" panose="02020603050405020304" pitchFamily="18" charset="0"/>
              </a:rPr>
              <a:t>1914 - The Komagata Maru: </a:t>
            </a:r>
            <a:r>
              <a:rPr lang="en-GB" sz="1800" dirty="0">
                <a:effectLst/>
                <a:latin typeface="Times New Roman" panose="02020603050405020304" pitchFamily="18" charset="0"/>
                <a:ea typeface="Times New Roman" panose="02020603050405020304" pitchFamily="18" charset="0"/>
              </a:rPr>
              <a:t>a vessel from India that docked in Vancouver with 376 passengers aboard of the Sikh diaspora</a:t>
            </a:r>
            <a:r>
              <a:rPr lang="en-CA" dirty="0">
                <a:effectLst/>
              </a:rPr>
              <a:t> </a:t>
            </a:r>
            <a:endParaRPr lang="en-CA" sz="1800" dirty="0">
              <a:effectLst/>
              <a:latin typeface="Arial" panose="020B0604020202020204" pitchFamily="34" charset="0"/>
              <a:ea typeface="Arial" panose="020B0604020202020204" pitchFamily="34" charset="0"/>
            </a:endParaRPr>
          </a:p>
          <a:p>
            <a:pPr>
              <a:lnSpc>
                <a:spcPct val="115000"/>
              </a:lnSpc>
            </a:pPr>
            <a:r>
              <a:rPr lang="en-GB" sz="1800" b="1" dirty="0">
                <a:effectLst/>
                <a:latin typeface="Times New Roman" panose="02020603050405020304" pitchFamily="18" charset="0"/>
                <a:ea typeface="Times New Roman" panose="02020603050405020304" pitchFamily="18" charset="0"/>
              </a:rPr>
              <a:t>1970-1980– The Vietnamese Boat People: </a:t>
            </a:r>
            <a:r>
              <a:rPr lang="en-GB" dirty="0">
                <a:latin typeface="Times New Roman" panose="02020603050405020304" pitchFamily="18" charset="0"/>
                <a:ea typeface="Times New Roman" panose="02020603050405020304" pitchFamily="18" charset="0"/>
              </a:rPr>
              <a:t>media coverage of events in the region led to </a:t>
            </a:r>
            <a:r>
              <a:rPr lang="en-GB" sz="1800" dirty="0">
                <a:effectLst/>
                <a:latin typeface="Times New Roman" panose="02020603050405020304" pitchFamily="18" charset="0"/>
                <a:ea typeface="Times New Roman" panose="02020603050405020304" pitchFamily="18" charset="0"/>
              </a:rPr>
              <a:t>the </a:t>
            </a:r>
            <a:r>
              <a:rPr lang="en-GB" dirty="0">
                <a:latin typeface="Times New Roman" panose="02020603050405020304" pitchFamily="18" charset="0"/>
                <a:ea typeface="Times New Roman" panose="02020603050405020304" pitchFamily="18" charset="0"/>
              </a:rPr>
              <a:t>birth of private refugee sponsorship, </a:t>
            </a:r>
            <a:br>
              <a:rPr lang="en-GB" dirty="0">
                <a:latin typeface="Times New Roman" panose="02020603050405020304" pitchFamily="18" charset="0"/>
                <a:ea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rPr>
              <a:t>Canada resettled 60,000 Indochinese refugees between 1979 and 1980, approximately 26,000 of whom were government assisted and 34,000 of whom were privately sponsored</a:t>
            </a:r>
            <a:br>
              <a:rPr lang="en-GB" sz="1800" dirty="0">
                <a:effectLst/>
                <a:latin typeface="Times New Roman" panose="02020603050405020304" pitchFamily="18" charset="0"/>
                <a:ea typeface="Times New Roman" panose="02020603050405020304" pitchFamily="18" charset="0"/>
              </a:rPr>
            </a:br>
            <a:r>
              <a:rPr lang="en-CA" dirty="0">
                <a:solidFill>
                  <a:schemeClr val="tx1"/>
                </a:solidFill>
                <a:latin typeface="Times New Roman" panose="02020603050405020304" pitchFamily="18" charset="0"/>
                <a:cs typeface="Times New Roman" panose="02020603050405020304" pitchFamily="18" charset="0"/>
              </a:rPr>
              <a:t>1986 Canada received highly regarded UNHCR </a:t>
            </a:r>
            <a:r>
              <a:rPr lang="en-CA" dirty="0" err="1">
                <a:solidFill>
                  <a:schemeClr val="tx1"/>
                </a:solidFill>
                <a:latin typeface="Times New Roman" panose="02020603050405020304" pitchFamily="18" charset="0"/>
                <a:cs typeface="Times New Roman" panose="02020603050405020304" pitchFamily="18" charset="0"/>
              </a:rPr>
              <a:t>Fridtjof</a:t>
            </a:r>
            <a:r>
              <a:rPr lang="en-CA" dirty="0">
                <a:solidFill>
                  <a:schemeClr val="tx1"/>
                </a:solidFill>
                <a:latin typeface="Times New Roman" panose="02020603050405020304" pitchFamily="18" charset="0"/>
                <a:cs typeface="Times New Roman" panose="02020603050405020304" pitchFamily="18" charset="0"/>
              </a:rPr>
              <a:t> Nansen Medal for its contribution to the cause of refugees following the Vietnam War</a:t>
            </a:r>
            <a:r>
              <a:rPr lang="en-CA" dirty="0">
                <a:effectLst/>
              </a:rPr>
              <a:t> </a:t>
            </a:r>
            <a:endParaRPr lang="en-CA" sz="1800" dirty="0">
              <a:effectLst/>
              <a:latin typeface="Arial" panose="020B0604020202020204" pitchFamily="34" charset="0"/>
              <a:ea typeface="Arial" panose="020B0604020202020204" pitchFamily="34" charset="0"/>
            </a:endParaRPr>
          </a:p>
          <a:p>
            <a:r>
              <a:rPr lang="en-US" b="1" dirty="0"/>
              <a:t>1999 – the ‘Chinese Boat People’: </a:t>
            </a:r>
            <a:r>
              <a:rPr lang="en-GB" sz="1800" dirty="0">
                <a:effectLst/>
                <a:latin typeface="Times New Roman" panose="02020603050405020304" pitchFamily="18" charset="0"/>
                <a:ea typeface="Times New Roman" panose="02020603050405020304" pitchFamily="18" charset="0"/>
              </a:rPr>
              <a:t>599 Chinese migrants arrived in Canada in four different vessels off the coast of British Columbia. Also colloquially </a:t>
            </a:r>
            <a:r>
              <a:rPr lang="en-GB" sz="1800" dirty="0" err="1">
                <a:effectLst/>
                <a:latin typeface="Times New Roman" panose="02020603050405020304" pitchFamily="18" charset="0"/>
                <a:ea typeface="Times New Roman" panose="02020603050405020304" pitchFamily="18" charset="0"/>
              </a:rPr>
              <a:t>labeled</a:t>
            </a:r>
            <a:r>
              <a:rPr lang="en-GB" sz="1800" dirty="0">
                <a:effectLst/>
                <a:latin typeface="Times New Roman" panose="02020603050405020304" pitchFamily="18" charset="0"/>
                <a:ea typeface="Times New Roman" panose="02020603050405020304" pitchFamily="18" charset="0"/>
              </a:rPr>
              <a:t> “boat people,” this time around the Canadian population was less than welcoming</a:t>
            </a:r>
            <a:r>
              <a:rPr lang="en-CA" dirty="0">
                <a:effectLst/>
              </a:rPr>
              <a:t> </a:t>
            </a:r>
            <a:endParaRPr lang="en-US" dirty="0"/>
          </a:p>
          <a:p>
            <a:pPr>
              <a:lnSpc>
                <a:spcPct val="115000"/>
              </a:lnSpc>
            </a:pPr>
            <a:r>
              <a:rPr lang="en-GB" sz="1800" b="1" dirty="0">
                <a:effectLst/>
                <a:latin typeface="Times New Roman" panose="02020603050405020304" pitchFamily="18" charset="0"/>
                <a:ea typeface="Times New Roman" panose="02020603050405020304" pitchFamily="18" charset="0"/>
              </a:rPr>
              <a:t>2007 - The Mexican Refugee Crisis: </a:t>
            </a:r>
            <a:r>
              <a:rPr lang="en-GB" sz="1800" dirty="0">
                <a:effectLst/>
                <a:latin typeface="Times New Roman" panose="02020603050405020304" pitchFamily="18" charset="0"/>
                <a:ea typeface="Times New Roman" panose="02020603050405020304" pitchFamily="18" charset="0"/>
              </a:rPr>
              <a:t>300 irregular entry influx in Windsor Ontario, perceived as crisis by media coverage</a:t>
            </a:r>
            <a:endParaRPr lang="en-CA" sz="1800" dirty="0">
              <a:effectLst/>
              <a:latin typeface="Arial" panose="020B0604020202020204" pitchFamily="34" charset="0"/>
              <a:ea typeface="Arial" panose="020B0604020202020204" pitchFamily="34" charset="0"/>
            </a:endParaRPr>
          </a:p>
          <a:p>
            <a:pPr>
              <a:lnSpc>
                <a:spcPct val="115000"/>
              </a:lnSpc>
            </a:pPr>
            <a:r>
              <a:rPr lang="en-GB" sz="1800" b="1" dirty="0">
                <a:effectLst/>
                <a:latin typeface="Times New Roman" panose="02020603050405020304" pitchFamily="18" charset="0"/>
                <a:ea typeface="Times New Roman" panose="02020603050405020304" pitchFamily="18" charset="0"/>
              </a:rPr>
              <a:t>2010 - The Sri Lankan Tamil Refugee Crises: </a:t>
            </a:r>
            <a:r>
              <a:rPr lang="en-GB" sz="1800" dirty="0">
                <a:effectLst/>
                <a:latin typeface="Times New Roman" panose="02020603050405020304" pitchFamily="18" charset="0"/>
                <a:ea typeface="Times New Roman" panose="02020603050405020304" pitchFamily="18" charset="0"/>
              </a:rPr>
              <a:t>MV Sun Sea, a cargo ship carrying 492 Tamils seeking asylum from civil war in Sri Lanka docked in Esquimalt on Vancouver Island. Ten years later, some are still seeking relief.</a:t>
            </a:r>
          </a:p>
          <a:p>
            <a:pPr>
              <a:lnSpc>
                <a:spcPct val="115000"/>
              </a:lnSpc>
            </a:pPr>
            <a:r>
              <a:rPr lang="en-GB" b="1" dirty="0">
                <a:latin typeface="Times New Roman" panose="02020603050405020304" pitchFamily="18" charset="0"/>
                <a:ea typeface="Times New Roman" panose="02020603050405020304" pitchFamily="18" charset="0"/>
              </a:rPr>
              <a:t>2015 </a:t>
            </a:r>
            <a:r>
              <a:rPr lang="en-GB" dirty="0">
                <a:latin typeface="Times New Roman" panose="02020603050405020304" pitchFamily="18" charset="0"/>
                <a:ea typeface="Times New Roman" panose="02020603050405020304" pitchFamily="18" charset="0"/>
              </a:rPr>
              <a:t>– ‘</a:t>
            </a:r>
            <a:r>
              <a:rPr lang="en-GB" dirty="0" err="1">
                <a:latin typeface="Times New Roman" panose="02020603050405020304" pitchFamily="18" charset="0"/>
                <a:ea typeface="Times New Roman" panose="02020603050405020304" pitchFamily="18" charset="0"/>
              </a:rPr>
              <a:t>Roxam</a:t>
            </a:r>
            <a:r>
              <a:rPr lang="en-GB" dirty="0">
                <a:latin typeface="Times New Roman" panose="02020603050405020304" pitchFamily="18" charset="0"/>
                <a:ea typeface="Times New Roman" panose="02020603050405020304" pitchFamily="18" charset="0"/>
              </a:rPr>
              <a:t> Road crisis’ vs Syrian resettlement program</a:t>
            </a:r>
            <a:endParaRPr lang="en-GB" sz="1800" dirty="0">
              <a:effectLst/>
              <a:latin typeface="Times New Roman" panose="02020603050405020304" pitchFamily="18" charset="0"/>
              <a:ea typeface="Times New Roman" panose="02020603050405020304" pitchFamily="18" charset="0"/>
            </a:endParaRPr>
          </a:p>
        </p:txBody>
      </p:sp>
      <p:sp>
        <p:nvSpPr>
          <p:cNvPr id="4" name="Right Arrow 3">
            <a:extLst>
              <a:ext uri="{FF2B5EF4-FFF2-40B4-BE49-F238E27FC236}">
                <a16:creationId xmlns:a16="http://schemas.microsoft.com/office/drawing/2014/main" id="{6316E2E6-2C47-BE99-5549-60172E2F8934}"/>
              </a:ext>
            </a:extLst>
          </p:cNvPr>
          <p:cNvSpPr/>
          <p:nvPr/>
        </p:nvSpPr>
        <p:spPr>
          <a:xfrm>
            <a:off x="463205" y="5578867"/>
            <a:ext cx="318499"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433658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{7D1DEB77-F928-C644-9251-F4D5E419D064}tf10001123</Template>
  <TotalTime>6017</TotalTime>
  <Words>1394</Words>
  <Application>Microsoft Macintosh PowerPoint</Application>
  <PresentationFormat>Widescreen</PresentationFormat>
  <Paragraphs>94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Courier New</vt:lpstr>
      <vt:lpstr>Garamond</vt:lpstr>
      <vt:lpstr>Times New Roman</vt:lpstr>
      <vt:lpstr>Wingdings 2</vt:lpstr>
      <vt:lpstr>Dividend</vt:lpstr>
      <vt:lpstr>Revisiting resilient Border Narratives:  the case of Canadian “Exceptionalism”</vt:lpstr>
      <vt:lpstr>Immigration &amp; Canadian Exceptionalism </vt:lpstr>
      <vt:lpstr>PowerPoint Presentation</vt:lpstr>
      <vt:lpstr>Immigration Integration</vt:lpstr>
      <vt:lpstr>Perception of Immigration</vt:lpstr>
      <vt:lpstr>Pro-immigration?  - depends from where</vt:lpstr>
      <vt:lpstr>Public opinion on immigration targets in Canada from 2000 to 2021</vt:lpstr>
      <vt:lpstr>2023 Public Opinion on Immigration</vt:lpstr>
      <vt:lpstr>Exceptionalism   v   Crises</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CastleTalks 2023</dc:title>
  <dc:creator>Claude Beaupre</dc:creator>
  <cp:lastModifiedBy>Claude Beaupre</cp:lastModifiedBy>
  <cp:revision>4</cp:revision>
  <dcterms:created xsi:type="dcterms:W3CDTF">2023-10-26T20:08:27Z</dcterms:created>
  <dcterms:modified xsi:type="dcterms:W3CDTF">2023-11-15T06:10:21Z</dcterms:modified>
</cp:coreProperties>
</file>