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265" r:id="rId1"/>
  </p:sldMasterIdLst>
  <p:notesMasterIdLst>
    <p:notesMasterId r:id="rId14"/>
  </p:notesMasterIdLst>
  <p:handoutMasterIdLst>
    <p:handoutMasterId r:id="rId15"/>
  </p:handoutMasterIdLst>
  <p:sldIdLst>
    <p:sldId id="256" r:id="rId2"/>
    <p:sldId id="424" r:id="rId3"/>
    <p:sldId id="425" r:id="rId4"/>
    <p:sldId id="432" r:id="rId5"/>
    <p:sldId id="426" r:id="rId6"/>
    <p:sldId id="435" r:id="rId7"/>
    <p:sldId id="430" r:id="rId8"/>
    <p:sldId id="431" r:id="rId9"/>
    <p:sldId id="433" r:id="rId10"/>
    <p:sldId id="434" r:id="rId11"/>
    <p:sldId id="429" r:id="rId12"/>
    <p:sldId id="420" r:id="rId13"/>
  </p:sldIdLst>
  <p:sldSz cx="9144000" cy="5143500" type="screen16x9"/>
  <p:notesSz cx="6669088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/>
    <p:restoredTop sz="94674"/>
  </p:normalViewPr>
  <p:slideViewPr>
    <p:cSldViewPr>
      <p:cViewPr>
        <p:scale>
          <a:sx n="160" d="100"/>
          <a:sy n="160" d="100"/>
        </p:scale>
        <p:origin x="792" y="2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66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D116B69-B396-4904-96FD-BB88F5FB948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9238" y="868363"/>
            <a:ext cx="6172200" cy="34718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06FDDC1-68B8-FE26-A07D-6AB7053939C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510" tIns="44953" rIns="91510" bIns="44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EFCA0BD-3579-BFD5-2B57-E42A89C45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2D89227-9E05-BBA6-2157-56A693B54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0" tIns="44953" rIns="91510" bIns="44953" anchor="b"/>
          <a:lstStyle>
            <a:lvl1pPr defTabSz="9255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defTabSz="9255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fr-FR" altLang="fr-FR" sz="12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98D2916F-A77A-02CD-B8EB-08D867526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272CF972-1F91-D2A4-342F-20794AC7B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97528A91-0BFB-F608-31A7-13FF37F9CE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9238" y="868363"/>
            <a:ext cx="6172200" cy="3471862"/>
          </a:xfrm>
          <a:ln cap="flat"/>
        </p:spPr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B7508FED-CE47-56BC-7F86-F40A3199D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9E83640-1605-44C5-B797-574BDDB77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C44AFF3-95BE-5E58-C161-F256436D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0" tIns="44953" rIns="91510" bIns="44953" anchor="b"/>
          <a:lstStyle>
            <a:lvl1pPr defTabSz="9255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defTabSz="9255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fr-FR" altLang="fr-FR" sz="12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82CB456A-210E-E992-8025-6A70615A7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BD24F971-6BF1-71DB-8B24-89A81151B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5CDA0DC0-3767-D2E9-493E-0132DE7B5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9238" y="868363"/>
            <a:ext cx="6172200" cy="3471862"/>
          </a:xfrm>
          <a:ln cap="flat"/>
        </p:spPr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AFF2EF4D-FA14-6B1E-410A-07D2057EB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4631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9E83640-1605-44C5-B797-574BDDB77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C44AFF3-95BE-5E58-C161-F256436D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0" tIns="44953" rIns="91510" bIns="44953" anchor="b"/>
          <a:lstStyle>
            <a:lvl1pPr defTabSz="9255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defTabSz="9255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fr-FR" altLang="fr-FR" sz="12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82CB456A-210E-E992-8025-6A70615A7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BD24F971-6BF1-71DB-8B24-89A81151B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5CDA0DC0-3767-D2E9-493E-0132DE7B5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9238" y="868363"/>
            <a:ext cx="6172200" cy="3471862"/>
          </a:xfrm>
          <a:ln cap="flat"/>
        </p:spPr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AFF2EF4D-FA14-6B1E-410A-07D2057EB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0013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49238" y="868363"/>
            <a:ext cx="6172200" cy="34718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529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6DE09D8-634F-BC62-42FD-F75481276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93B08A2-E843-39A2-5986-46004DA31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0" tIns="44953" rIns="91510" bIns="44953" anchor="b"/>
          <a:lstStyle>
            <a:lvl1pPr defTabSz="9255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defTabSz="9255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fr-FR" altLang="fr-FR" sz="12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81A29473-A0CE-FDA4-C788-0744ECB73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26E3B5D7-E260-99D8-A71D-69D0CE67F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7217BE04-E447-8A4C-CD48-819B68AFAF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9238" y="868363"/>
            <a:ext cx="6172200" cy="3471862"/>
          </a:xfrm>
          <a:ln cap="flat"/>
        </p:spPr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02E764BE-688E-909A-DD4C-21BD501E8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9E83640-1605-44C5-B797-574BDDB77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C44AFF3-95BE-5E58-C161-F256436D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0" tIns="44953" rIns="91510" bIns="44953" anchor="b"/>
          <a:lstStyle>
            <a:lvl1pPr defTabSz="9255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defTabSz="9255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fr-FR" altLang="fr-FR" sz="12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82CB456A-210E-E992-8025-6A70615A7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BD24F971-6BF1-71DB-8B24-89A81151B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5CDA0DC0-3767-D2E9-493E-0132DE7B5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9238" y="868363"/>
            <a:ext cx="6172200" cy="3471862"/>
          </a:xfrm>
          <a:ln cap="flat"/>
        </p:spPr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AFF2EF4D-FA14-6B1E-410A-07D2057EB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9E83640-1605-44C5-B797-574BDDB77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C44AFF3-95BE-5E58-C161-F256436D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0" tIns="44953" rIns="91510" bIns="44953" anchor="b"/>
          <a:lstStyle>
            <a:lvl1pPr defTabSz="9255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defTabSz="9255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fr-FR" altLang="fr-FR" sz="12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82CB456A-210E-E992-8025-6A70615A7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BD24F971-6BF1-71DB-8B24-89A81151B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5CDA0DC0-3767-D2E9-493E-0132DE7B5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9238" y="868363"/>
            <a:ext cx="6172200" cy="3471862"/>
          </a:xfrm>
          <a:ln cap="flat"/>
        </p:spPr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AFF2EF4D-FA14-6B1E-410A-07D2057EB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4011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9E83640-1605-44C5-B797-574BDDB77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C44AFF3-95BE-5E58-C161-F256436D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0" tIns="44953" rIns="91510" bIns="44953" anchor="b"/>
          <a:lstStyle>
            <a:lvl1pPr defTabSz="9255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defTabSz="9255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fr-FR" altLang="fr-FR" sz="12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82CB456A-210E-E992-8025-6A70615A7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BD24F971-6BF1-71DB-8B24-89A81151B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5CDA0DC0-3767-D2E9-493E-0132DE7B5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9238" y="868363"/>
            <a:ext cx="6172200" cy="3471862"/>
          </a:xfrm>
          <a:ln cap="flat"/>
        </p:spPr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AFF2EF4D-FA14-6B1E-410A-07D2057EB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3058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9E83640-1605-44C5-B797-574BDDB77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C44AFF3-95BE-5E58-C161-F256436D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0" tIns="44953" rIns="91510" bIns="44953" anchor="b"/>
          <a:lstStyle>
            <a:lvl1pPr defTabSz="9255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defTabSz="9255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fr-FR" altLang="fr-FR" sz="12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82CB456A-210E-E992-8025-6A70615A7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BD24F971-6BF1-71DB-8B24-89A81151B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5CDA0DC0-3767-D2E9-493E-0132DE7B5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9238" y="868363"/>
            <a:ext cx="6172200" cy="3471862"/>
          </a:xfrm>
          <a:ln cap="flat"/>
        </p:spPr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AFF2EF4D-FA14-6B1E-410A-07D2057EB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6130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9E83640-1605-44C5-B797-574BDDB77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C44AFF3-95BE-5E58-C161-F256436D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0" tIns="44953" rIns="91510" bIns="44953" anchor="b"/>
          <a:lstStyle>
            <a:lvl1pPr defTabSz="9255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defTabSz="9255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fr-FR" altLang="fr-FR" sz="12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82CB456A-210E-E992-8025-6A70615A7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BD24F971-6BF1-71DB-8B24-89A81151B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5CDA0DC0-3767-D2E9-493E-0132DE7B5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9238" y="868363"/>
            <a:ext cx="6172200" cy="3471862"/>
          </a:xfrm>
          <a:ln cap="flat"/>
        </p:spPr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AFF2EF4D-FA14-6B1E-410A-07D2057EB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8365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9E83640-1605-44C5-B797-574BDDB77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C44AFF3-95BE-5E58-C161-F256436D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0" tIns="44953" rIns="91510" bIns="44953" anchor="b"/>
          <a:lstStyle>
            <a:lvl1pPr defTabSz="9255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defTabSz="9255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fr-FR" altLang="fr-FR" sz="12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82CB456A-210E-E992-8025-6A70615A7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BD24F971-6BF1-71DB-8B24-89A81151B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5CDA0DC0-3767-D2E9-493E-0132DE7B5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9238" y="868363"/>
            <a:ext cx="6172200" cy="3471862"/>
          </a:xfrm>
          <a:ln cap="flat"/>
        </p:spPr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AFF2EF4D-FA14-6B1E-410A-07D2057EB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4532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9E83640-1605-44C5-B797-574BDDB77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C44AFF3-95BE-5E58-C161-F256436D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0" tIns="44953" rIns="91510" bIns="44953" anchor="b"/>
          <a:lstStyle>
            <a:lvl1pPr defTabSz="9255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defTabSz="9255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fr-FR" altLang="fr-FR" sz="12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82CB456A-210E-E992-8025-6A70615A7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BD24F971-6BF1-71DB-8B24-89A81151B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5CDA0DC0-3767-D2E9-493E-0132DE7B5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9238" y="868363"/>
            <a:ext cx="6172200" cy="3471862"/>
          </a:xfrm>
          <a:ln cap="flat"/>
        </p:spPr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AFF2EF4D-FA14-6B1E-410A-07D2057EB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1699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FBF4F5-8E93-D70D-46D0-2762834CEB51}"/>
              </a:ext>
            </a:extLst>
          </p:cNvPr>
          <p:cNvSpPr/>
          <p:nvPr/>
        </p:nvSpPr>
        <p:spPr>
          <a:xfrm>
            <a:off x="1328739" y="971551"/>
            <a:ext cx="6486525" cy="2364581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6FB7D7"/>
              </a:buClr>
              <a:buSzPct val="110000"/>
              <a:buFont typeface="Wingdings 2" pitchFamily="2" charset="2"/>
              <a:buNone/>
            </a:pPr>
            <a:endParaRPr lang="fr-FR" altLang="fr-FR" sz="2400">
              <a:solidFill>
                <a:srgbClr val="595959"/>
              </a:solidFill>
              <a:latin typeface="News Gothic MT" panose="020B0503020103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143000"/>
            <a:ext cx="6498158" cy="1293650"/>
          </a:xfrm>
        </p:spPr>
        <p:txBody>
          <a:bodyPr rtlCol="0">
            <a:noAutofit/>
          </a:bodyPr>
          <a:lstStyle>
            <a:lvl1pPr marL="0" indent="0" algn="ctr" defTabSz="6858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4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2474259"/>
            <a:ext cx="6498159" cy="687481"/>
          </a:xfrm>
        </p:spPr>
        <p:txBody>
          <a:bodyPr rtlCol="0">
            <a:normAutofit/>
          </a:bodyPr>
          <a:lstStyle>
            <a:lvl1pPr marL="0" indent="0" algn="ctr" defTabSz="685800" rtl="0" eaLnBrk="1" latinLnBrk="0" hangingPunct="1">
              <a:spcBef>
                <a:spcPts val="225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DBEDC6-662A-01EA-5B85-D28D8D72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03957F-35E9-F5E1-A275-1D0EC798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Castle Talks - November 13th, 2023 - Strasbourg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6A4DCD-59A5-3985-5A29-EF354A59F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18514-98D4-A541-AE7B-B380B5C833F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059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58904"/>
            <a:ext cx="4079545" cy="871538"/>
          </a:xfrm>
        </p:spPr>
        <p:txBody>
          <a:bodyPr/>
          <a:lstStyle>
            <a:lvl1pPr algn="ctr">
              <a:defRPr sz="27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340892"/>
            <a:ext cx="4079545" cy="2790114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269544"/>
            <a:ext cx="3657600" cy="3988558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685800" rtl="0" eaLnBrk="1" latinLnBrk="0" hangingPunct="1">
              <a:spcBef>
                <a:spcPts val="15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noProof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D69A0F-5700-1175-8DF5-6F8A344E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05EC1-E024-E356-B6A6-9774D5C6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Castle Talks - November 13th, 2023 - Strasbourg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1198A-7E7B-5FA1-8B35-45191773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B55F2-1E07-3247-AAC8-2A8C42F1C25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851340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2204A-8426-B577-DC36-E95454619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DCE1D-1B19-CD2A-E579-82CA4D8B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Castle Talks - November 13th, 2023 - Strasbourg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CB057-2906-9AE8-6B4F-4BA429A3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59DBD-325B-7841-9928-3FBBD6690EB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378464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276226"/>
            <a:ext cx="1524000" cy="418147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276226"/>
            <a:ext cx="6689726" cy="4181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0B013-E6F7-B29A-3D5D-E95635F4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CD71C-3026-B235-3F1D-D0B96087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Castle Talks - November 13th, 2023 - Strasbourg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E3660-3687-D466-F44F-B8562385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437CC-0EC9-2746-A3E0-EC5CC3A3173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6160777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1_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02870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30861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485900"/>
            <a:ext cx="4038600" cy="30861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5737F2-218F-66E6-6CC2-78A6D5BCB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660B0F-DBDC-EAE7-1633-E8257268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Castle Talks - November 13th, 2023 - Strasbourg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6E0971-BD6E-BB53-A8D4-3118F10C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D3177-5CF3-F648-A972-714998FD8AB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456136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11265-0014-8D6A-B4D7-F171A6ED3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AA5BC-2B6E-A529-7CC1-9AA976034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Castle Talks - November 13th, 2023 - Strasbourg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DB543-70EF-325F-AA5B-7486BE1A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E6B99-E318-0348-874F-69C758E3045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278517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9" y="2514601"/>
            <a:ext cx="8416925" cy="1102519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9" y="3578272"/>
            <a:ext cx="8416925" cy="729503"/>
          </a:xfrm>
        </p:spPr>
        <p:txBody>
          <a:bodyPr>
            <a:normAutofit/>
          </a:bodyPr>
          <a:lstStyle>
            <a:lvl1pPr marL="0" indent="0" algn="ctr">
              <a:spcBef>
                <a:spcPts val="225"/>
              </a:spcBef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272653"/>
            <a:ext cx="8402040" cy="212764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2C5AD-E4D2-5BF3-8456-F3A9E15A602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C1E18-1E5B-3D97-9169-BB3836CAB1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Castle Talks - November 13th, 2023 - Strasbourg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94B5D-9B85-A88A-0AD7-0724918AEB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EE5CC4B-6F92-5A41-8120-8710708D73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504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1802359"/>
            <a:ext cx="8056563" cy="1021556"/>
          </a:xfrm>
        </p:spPr>
        <p:txBody>
          <a:bodyPr/>
          <a:lstStyle>
            <a:lvl1pPr algn="ctr">
              <a:defRPr sz="3450" b="0" cap="none" baseline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2802004"/>
            <a:ext cx="8056563" cy="1125140"/>
          </a:xfrm>
        </p:spPr>
        <p:txBody>
          <a:bodyPr>
            <a:normAutofit/>
          </a:bodyPr>
          <a:lstStyle>
            <a:lvl1pPr marL="0" indent="0" algn="ctr">
              <a:spcBef>
                <a:spcPts val="225"/>
              </a:spcBef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93904-EF6E-5D10-A213-8CDA8128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95A34-14C8-8599-455B-93D42BC8D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Castle Talks - November 13th, 2023 - Strasbourg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04C14-415B-6CF2-10DC-A27D83FE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9BC6C-2AA1-D54F-8D95-7442F30C520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565618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0682"/>
            <a:ext cx="8042276" cy="1002717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200151"/>
            <a:ext cx="3840480" cy="325755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200151"/>
            <a:ext cx="3840480" cy="325755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F8E2F3-222B-DCF4-2492-3F0EB205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892172-6F8F-5932-98A2-790258497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Castle Talks - November 13th, 2023 - Strasbourg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9C2F96-1B08-B3F5-5BCF-C1473B67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A165D-6F80-8D40-9928-D683F6453B5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769918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80682"/>
            <a:ext cx="8042276" cy="100271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089919"/>
            <a:ext cx="3840480" cy="563165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760562"/>
            <a:ext cx="3840480" cy="2697139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089919"/>
            <a:ext cx="3840480" cy="563165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760562"/>
            <a:ext cx="3840480" cy="2697139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2D6A0EB-A2EE-B8A8-BFC8-66511C3F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369DB4-2AD0-5288-1C0B-559A88E1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Castle Talks - November 13th, 2023 - Strasbourg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6D1F0B-E1D4-2F2B-3904-279A0347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D5AB6-449A-8440-93F9-B08AA680F26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084336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FACF26D-1524-A1AE-6281-CE186254A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DE193FF-25A1-FB35-F30B-D6D63F132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Castle Talks - November 13th, 2023 - Strasbourg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FED9B9-DD92-9D66-0124-B22B28DC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0C431-4A83-D64C-98A3-0638FBE5941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3927601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510800B-DEED-977C-674D-B62ACFF5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C6E3A6-A9D3-A0F3-AD64-630F723C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Castle Talks - November 13th, 2023 - Strasbourg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20BF053-7560-B778-DD03-F5DB22289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EF37F-BF60-E44F-8B6A-A686CEBDE61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59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58904"/>
            <a:ext cx="3840480" cy="871538"/>
          </a:xfrm>
        </p:spPr>
        <p:txBody>
          <a:bodyPr/>
          <a:lstStyle>
            <a:lvl1pPr algn="ctr">
              <a:defRPr sz="27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276225"/>
            <a:ext cx="3840480" cy="4181475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340892"/>
            <a:ext cx="3840480" cy="2790114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F3C50E-FC99-88DB-77BC-27DC80D8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92B9A6-DA36-495A-CEF7-245A4773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Castle Talks - November 13th, 2023 - Strasbourg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127477-1BB3-C033-6BAA-7BF9A940B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88E0E-667A-FD41-B692-DD537F5097B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3422431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DF507-979E-ED49-344A-F454347696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6" y="80963"/>
            <a:ext cx="8042275" cy="100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A3FFE-DE98-4E58-60C4-5CE4349049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6" y="1200150"/>
            <a:ext cx="80422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73637-B289-8D9E-3727-806462244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470654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Tahoma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079CA-2CB4-CA0B-155F-C5E4DAE28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4" y="4706541"/>
            <a:ext cx="4840287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 altLang="fr-FR"/>
              <a:t>Castle Talks - November 13th, 2023 - Strasbourg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16B4D-39F3-3E8F-799D-89C626C94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4706541"/>
            <a:ext cx="990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fld id="{7CEDE388-2A7A-1D4D-A5BE-A35A5AFDD0A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  <p:sldLayoutId id="2147484388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5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5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5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5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5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45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sz="345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sz="345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sz="345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9pPr>
    </p:titleStyle>
    <p:bodyStyle>
      <a:lvl1pPr marL="261938" indent="-261938" algn="l" rtl="0" eaLnBrk="0" fontAlgn="base" hangingPunct="0">
        <a:spcBef>
          <a:spcPts val="15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sz="18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514350" indent="-252413" algn="l" rtl="0" eaLnBrk="0" fontAlgn="base" hangingPunct="0">
        <a:spcBef>
          <a:spcPts val="450"/>
        </a:spcBef>
        <a:spcAft>
          <a:spcPct val="0"/>
        </a:spcAft>
        <a:buClr>
          <a:srgbClr val="215D77"/>
        </a:buClr>
        <a:buSzPct val="110000"/>
        <a:buFont typeface="Wingdings 2" pitchFamily="2" charset="2"/>
        <a:buChar char=""/>
        <a:defRPr sz="1650"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726281" indent="-211931" algn="l" rtl="0" eaLnBrk="0" fontAlgn="base" hangingPunct="0">
        <a:spcBef>
          <a:spcPts val="45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sz="1500"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947738" indent="-221456" algn="l" rtl="0" eaLnBrk="0" fontAlgn="base" hangingPunct="0">
        <a:spcBef>
          <a:spcPts val="450"/>
        </a:spcBef>
        <a:spcAft>
          <a:spcPct val="0"/>
        </a:spcAft>
        <a:buClr>
          <a:srgbClr val="215D77"/>
        </a:buClr>
        <a:buSzPct val="110000"/>
        <a:buFont typeface="Wingdings 2" pitchFamily="2" charset="2"/>
        <a:buChar char="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159669" indent="-211931" algn="l" rtl="0" eaLnBrk="0" fontAlgn="base" hangingPunct="0">
        <a:spcBef>
          <a:spcPts val="45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qYCwnTrPg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E1AF6EE7-F54F-46E5-3F88-1B54606B5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350">
              <a:cs typeface="Tahoma" panose="020B0604030504040204" pitchFamily="34" charset="0"/>
            </a:endParaRPr>
          </a:p>
        </p:txBody>
      </p:sp>
      <p:sp>
        <p:nvSpPr>
          <p:cNvPr id="17411" name="Espace réservé du pied de page 8">
            <a:extLst>
              <a:ext uri="{FF2B5EF4-FFF2-40B4-BE49-F238E27FC236}">
                <a16:creationId xmlns:a16="http://schemas.microsoft.com/office/drawing/2014/main" id="{4968C1A1-656C-D940-DA92-C7574E23D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900">
                <a:cs typeface="Tahoma" panose="020B0604030504040204" pitchFamily="34" charset="0"/>
              </a:rPr>
              <a:t>Castle Talks - November 13th, 2023 - Strasbourg</a:t>
            </a:r>
          </a:p>
        </p:txBody>
      </p:sp>
      <p:sp>
        <p:nvSpPr>
          <p:cNvPr id="17412" name="Espace réservé du numéro de diapositive 7">
            <a:extLst>
              <a:ext uri="{FF2B5EF4-FFF2-40B4-BE49-F238E27FC236}">
                <a16:creationId xmlns:a16="http://schemas.microsoft.com/office/drawing/2014/main" id="{732D6116-914B-D2A8-A4A6-179A871F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CD2BE27-1788-7F4B-820D-430E5BEE2CEE}" type="slidenum">
              <a:rPr lang="fr-FR" altLang="fr-FR" sz="1200">
                <a:solidFill>
                  <a:srgbClr val="000000"/>
                </a:solidFill>
                <a:cs typeface="Tahoma" panose="020B0604030504040204" pitchFamily="34" charset="0"/>
              </a:rPr>
              <a:pPr eaLnBrk="1" hangingPunct="1"/>
              <a:t>1</a:t>
            </a:fld>
            <a:endParaRPr lang="fr-FR" altLang="fr-FR" sz="1200">
              <a:solidFill>
                <a:srgbClr val="000000"/>
              </a:solidFill>
              <a:cs typeface="Tahoma" panose="020B0604030504040204" pitchFamily="34" charset="0"/>
            </a:endParaRPr>
          </a:p>
        </p:txBody>
      </p:sp>
      <p:pic>
        <p:nvPicPr>
          <p:cNvPr id="17413" name="Image 10">
            <a:extLst>
              <a:ext uri="{FF2B5EF4-FFF2-40B4-BE49-F238E27FC236}">
                <a16:creationId xmlns:a16="http://schemas.microsoft.com/office/drawing/2014/main" id="{96BD9E85-AADB-1AA1-E6FC-7F69666CA8B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257675"/>
            <a:ext cx="1158479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itre 3">
            <a:extLst>
              <a:ext uri="{FF2B5EF4-FFF2-40B4-BE49-F238E27FC236}">
                <a16:creationId xmlns:a16="http://schemas.microsoft.com/office/drawing/2014/main" id="{984587F0-0C72-312A-A4EF-1948C66DC45A}"/>
              </a:ext>
            </a:extLst>
          </p:cNvPr>
          <p:cNvSpPr txBox="1">
            <a:spLocks/>
          </p:cNvSpPr>
          <p:nvPr/>
        </p:nvSpPr>
        <p:spPr bwMode="auto">
          <a:xfrm>
            <a:off x="1771650" y="914400"/>
            <a:ext cx="5486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>
                <a:srgbClr val="6FB7D7"/>
              </a:buClr>
              <a:buSzPct val="110000"/>
            </a:pPr>
            <a:r>
              <a:rPr lang="fr-FR" altLang="fr-FR" dirty="0">
                <a:solidFill>
                  <a:srgbClr val="5BA2BC"/>
                </a:solidFill>
                <a:cs typeface="Tahoma" panose="020B0604030504040204" pitchFamily="34" charset="0"/>
              </a:rPr>
              <a:t>Border, borderline?</a:t>
            </a:r>
          </a:p>
        </p:txBody>
      </p:sp>
      <p:sp>
        <p:nvSpPr>
          <p:cNvPr id="17415" name="ZoneTexte 13">
            <a:extLst>
              <a:ext uri="{FF2B5EF4-FFF2-40B4-BE49-F238E27FC236}">
                <a16:creationId xmlns:a16="http://schemas.microsoft.com/office/drawing/2014/main" id="{48CFD12C-345F-6661-19A9-9A42DB519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2400300"/>
            <a:ext cx="6192688" cy="160556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Aft>
                <a:spcPts val="450"/>
              </a:spcAft>
            </a:pPr>
            <a:r>
              <a:rPr lang="fr-FR" altLang="fr-FR" sz="1800" dirty="0" err="1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Birte</a:t>
            </a:r>
            <a:r>
              <a:rPr lang="fr-FR" altLang="fr-FR" sz="18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fr-FR" altLang="fr-FR" sz="1800" dirty="0" err="1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Wassenberg</a:t>
            </a:r>
            <a:r>
              <a:rPr lang="fr-FR" altLang="fr-FR" sz="18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, Professor in </a:t>
            </a:r>
            <a:r>
              <a:rPr lang="fr-FR" altLang="fr-FR" sz="1800" dirty="0" err="1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contemporary</a:t>
            </a:r>
            <a:r>
              <a:rPr lang="fr-FR" altLang="fr-FR" sz="18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fr-FR" altLang="fr-FR" sz="1800" dirty="0" err="1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History</a:t>
            </a:r>
            <a:r>
              <a:rPr lang="fr-FR" altLang="fr-FR" sz="18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, Science Po, </a:t>
            </a:r>
            <a:r>
              <a:rPr lang="fr-FR" altLang="fr-FR" sz="1800" dirty="0" err="1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University</a:t>
            </a:r>
            <a:r>
              <a:rPr lang="fr-FR" altLang="fr-FR" sz="18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 of Strasbourg</a:t>
            </a:r>
          </a:p>
          <a:p>
            <a:pPr algn="just" eaLnBrk="1" hangingPunct="1">
              <a:spcAft>
                <a:spcPts val="450"/>
              </a:spcAft>
            </a:pPr>
            <a:r>
              <a:rPr lang="fr-FR" altLang="fr-FR" sz="18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Bernard Reitel, Professeur in </a:t>
            </a:r>
            <a:r>
              <a:rPr lang="fr-FR" altLang="fr-FR" sz="1800" dirty="0" err="1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political</a:t>
            </a:r>
            <a:r>
              <a:rPr lang="fr-FR" altLang="fr-FR" sz="18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 and </a:t>
            </a:r>
            <a:r>
              <a:rPr lang="fr-FR" altLang="fr-FR" sz="1800" dirty="0" err="1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urban</a:t>
            </a:r>
            <a:r>
              <a:rPr lang="fr-FR" altLang="fr-FR" sz="18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fr-FR" altLang="fr-FR" sz="1800" dirty="0" err="1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geography</a:t>
            </a:r>
            <a:r>
              <a:rPr lang="fr-FR" altLang="fr-FR" sz="18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, Artois </a:t>
            </a:r>
            <a:r>
              <a:rPr lang="fr-FR" altLang="fr-FR" sz="1800" dirty="0" err="1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University</a:t>
            </a:r>
            <a:r>
              <a:rPr lang="fr-FR" altLang="fr-FR" sz="18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, Arras</a:t>
            </a:r>
          </a:p>
          <a:p>
            <a:pPr algn="just" eaLnBrk="1" hangingPunct="1"/>
            <a:endParaRPr lang="fr-FR" altLang="fr-FR" sz="1800" i="1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pic>
        <p:nvPicPr>
          <p:cNvPr id="17416" name="Image 8" descr="Unistra-logo.jpg">
            <a:extLst>
              <a:ext uri="{FF2B5EF4-FFF2-40B4-BE49-F238E27FC236}">
                <a16:creationId xmlns:a16="http://schemas.microsoft.com/office/drawing/2014/main" id="{83985397-0393-AFFA-5B0E-37152400EC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101" y="4229101"/>
            <a:ext cx="1240631" cy="63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8">
            <a:extLst>
              <a:ext uri="{FF2B5EF4-FFF2-40B4-BE49-F238E27FC236}">
                <a16:creationId xmlns:a16="http://schemas.microsoft.com/office/drawing/2014/main" id="{9AD8BEEE-E93C-3B4F-6C92-50AABA625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2433637"/>
            <a:ext cx="28405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350"/>
              <a:t>»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34290E83-62D6-863A-9966-658247BA2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350">
              <a:cs typeface="Tahoma" panose="020B060403050404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BD291F0-1A7D-C177-9197-A6646A48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/>
              <a:t>The </a:t>
            </a:r>
            <a:r>
              <a:rPr lang="fr-FR" sz="1800" dirty="0" err="1"/>
              <a:t>linear</a:t>
            </a:r>
            <a:r>
              <a:rPr lang="fr-FR" sz="1800" dirty="0"/>
              <a:t> border as an </a:t>
            </a:r>
            <a:r>
              <a:rPr lang="fr-FR" sz="1800" dirty="0" err="1"/>
              <a:t>object</a:t>
            </a:r>
            <a:r>
              <a:rPr lang="fr-FR" sz="1800" dirty="0"/>
              <a:t> of articulation?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C68AA98-23E6-FE9B-CBEA-8C3A18AC8C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z="1600" dirty="0"/>
              <a:t>Cross-border </a:t>
            </a:r>
            <a:r>
              <a:rPr lang="fr-FR" sz="1600" dirty="0" err="1"/>
              <a:t>cooperation</a:t>
            </a:r>
            <a:endParaRPr lang="fr-FR" sz="1600" dirty="0"/>
          </a:p>
          <a:p>
            <a:pPr lvl="1"/>
            <a:r>
              <a:rPr lang="fr-FR" sz="1400" dirty="0" err="1"/>
              <a:t>Landborders</a:t>
            </a:r>
            <a:r>
              <a:rPr lang="fr-FR" sz="1400" dirty="0"/>
              <a:t> in the EU</a:t>
            </a:r>
          </a:p>
          <a:p>
            <a:pPr lvl="1"/>
            <a:r>
              <a:rPr lang="fr-FR" sz="1400" dirty="0"/>
              <a:t>Maritime </a:t>
            </a:r>
            <a:r>
              <a:rPr lang="fr-FR" sz="1400" dirty="0" err="1"/>
              <a:t>borders</a:t>
            </a:r>
            <a:r>
              <a:rPr lang="fr-FR" sz="1400" dirty="0"/>
              <a:t> </a:t>
            </a:r>
          </a:p>
          <a:p>
            <a:pPr lvl="2"/>
            <a:r>
              <a:rPr lang="fr-FR" sz="1400" dirty="0"/>
              <a:t>The Channel and the North </a:t>
            </a:r>
            <a:r>
              <a:rPr lang="fr-FR" sz="1400" dirty="0" err="1"/>
              <a:t>Sea</a:t>
            </a:r>
            <a:endParaRPr lang="fr-FR" sz="1400" dirty="0"/>
          </a:p>
          <a:p>
            <a:pPr lvl="2"/>
            <a:r>
              <a:rPr lang="fr-FR" sz="1400" dirty="0"/>
              <a:t>Common </a:t>
            </a:r>
            <a:r>
              <a:rPr lang="fr-FR" sz="1400" dirty="0" err="1"/>
              <a:t>Devlopment</a:t>
            </a:r>
            <a:r>
              <a:rPr lang="fr-FR" sz="1400" dirty="0"/>
              <a:t> areas in South-</a:t>
            </a:r>
            <a:r>
              <a:rPr lang="fr-FR" sz="1400" dirty="0" err="1"/>
              <a:t>east</a:t>
            </a:r>
            <a:r>
              <a:rPr lang="fr-FR" sz="1400" dirty="0"/>
              <a:t> Asia</a:t>
            </a:r>
          </a:p>
        </p:txBody>
      </p:sp>
      <p:sp>
        <p:nvSpPr>
          <p:cNvPr id="21509" name="Espace réservé du pied de page 8">
            <a:extLst>
              <a:ext uri="{FF2B5EF4-FFF2-40B4-BE49-F238E27FC236}">
                <a16:creationId xmlns:a16="http://schemas.microsoft.com/office/drawing/2014/main" id="{5E2B5C3E-99FC-8DC6-95A7-28484398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900">
                <a:cs typeface="Tahoma" panose="020B0604030504040204" pitchFamily="34" charset="0"/>
              </a:rPr>
              <a:t>Castle Talks - November 13th, 2023 - Strasbourg</a:t>
            </a:r>
          </a:p>
        </p:txBody>
      </p:sp>
      <p:sp>
        <p:nvSpPr>
          <p:cNvPr id="21510" name="Espace réservé du numéro de diapositive 7">
            <a:extLst>
              <a:ext uri="{FF2B5EF4-FFF2-40B4-BE49-F238E27FC236}">
                <a16:creationId xmlns:a16="http://schemas.microsoft.com/office/drawing/2014/main" id="{DA75508F-5A09-90FF-D718-064C5DC5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1F8776-3B79-8445-8C64-30407BDDE77E}" type="slidenum">
              <a:rPr lang="fr-FR" altLang="fr-FR" sz="1200">
                <a:solidFill>
                  <a:srgbClr val="000000"/>
                </a:solidFill>
                <a:cs typeface="Tahoma" panose="020B0604030504040204" pitchFamily="34" charset="0"/>
              </a:rPr>
              <a:pPr eaLnBrk="1" hangingPunct="1"/>
              <a:t>10</a:t>
            </a:fld>
            <a:endParaRPr lang="fr-FR" altLang="fr-FR" sz="1200">
              <a:solidFill>
                <a:srgbClr val="000000"/>
              </a:solidFill>
              <a:cs typeface="Tahoma" panose="020B0604030504040204" pitchFamily="34" charset="0"/>
            </a:endParaRPr>
          </a:p>
        </p:txBody>
      </p:sp>
      <p:pic>
        <p:nvPicPr>
          <p:cNvPr id="21511" name="Image 10">
            <a:extLst>
              <a:ext uri="{FF2B5EF4-FFF2-40B4-BE49-F238E27FC236}">
                <a16:creationId xmlns:a16="http://schemas.microsoft.com/office/drawing/2014/main" id="{F7B3903C-53CF-CCCB-BDB2-CEEB5A1881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1" y="4521994"/>
            <a:ext cx="869156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 8" descr="Unistra-logo.jpg">
            <a:extLst>
              <a:ext uri="{FF2B5EF4-FFF2-40B4-BE49-F238E27FC236}">
                <a16:creationId xmlns:a16="http://schemas.microsoft.com/office/drawing/2014/main" id="{FA7B1D70-D102-AB1B-8402-863770DC7E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100" y="4514850"/>
            <a:ext cx="902494" cy="45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79637C84-D033-CA42-D1AB-8596889A56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839112" y="1200150"/>
            <a:ext cx="2614980" cy="3257550"/>
          </a:xfrm>
        </p:spPr>
      </p:pic>
    </p:spTree>
    <p:extLst>
      <p:ext uri="{BB962C8B-B14F-4D97-AF65-F5344CB8AC3E}">
        <p14:creationId xmlns:p14="http://schemas.microsoft.com/office/powerpoint/2010/main" val="103236724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34290E83-62D6-863A-9966-658247BA2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350">
              <a:cs typeface="Tahoma" panose="020B0604030504040204" pitchFamily="34" charset="0"/>
            </a:endParaRPr>
          </a:p>
        </p:txBody>
      </p:sp>
      <p:sp>
        <p:nvSpPr>
          <p:cNvPr id="21507" name="Titre 8">
            <a:extLst>
              <a:ext uri="{FF2B5EF4-FFF2-40B4-BE49-F238E27FC236}">
                <a16:creationId xmlns:a16="http://schemas.microsoft.com/office/drawing/2014/main" id="{558F27F1-1C83-FB12-33C9-5BCA96EB2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100">
                <a:ea typeface="ＭＳ Ｐゴシック" panose="020B0600070205080204" pitchFamily="34" charset="-128"/>
              </a:rPr>
              <a:t>Conclusion</a:t>
            </a:r>
            <a:endParaRPr lang="fr-FR" altLang="fr-FR" sz="2100" dirty="0">
              <a:ea typeface="ＭＳ Ｐゴシック" panose="020B0600070205080204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FAB481-27E9-8A07-9EBC-7C69C3FE3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Diversity of </a:t>
            </a:r>
            <a:r>
              <a:rPr lang="fr-FR" dirty="0" err="1"/>
              <a:t>borders</a:t>
            </a:r>
            <a:endParaRPr lang="fr-FR" dirty="0"/>
          </a:p>
          <a:p>
            <a:r>
              <a:rPr lang="fr-FR" dirty="0"/>
              <a:t>The State border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complex</a:t>
            </a:r>
            <a:endParaRPr lang="fr-FR" dirty="0"/>
          </a:p>
          <a:p>
            <a:r>
              <a:rPr lang="fr-FR" dirty="0"/>
              <a:t>The border as a </a:t>
            </a:r>
            <a:r>
              <a:rPr lang="fr-FR" dirty="0" err="1"/>
              <a:t>legal</a:t>
            </a:r>
            <a:r>
              <a:rPr lang="fr-FR" dirty="0"/>
              <a:t> </a:t>
            </a:r>
            <a:r>
              <a:rPr lang="fr-FR" dirty="0" err="1"/>
              <a:t>object</a:t>
            </a:r>
            <a:endParaRPr lang="fr-FR" dirty="0"/>
          </a:p>
          <a:p>
            <a:pPr lvl="1"/>
            <a:r>
              <a:rPr lang="fr-FR" dirty="0"/>
              <a:t> A non-</a:t>
            </a:r>
            <a:r>
              <a:rPr lang="fr-FR" dirty="0" err="1"/>
              <a:t>contested</a:t>
            </a:r>
            <a:r>
              <a:rPr lang="fr-FR" dirty="0"/>
              <a:t> </a:t>
            </a:r>
            <a:r>
              <a:rPr lang="fr-FR" dirty="0" err="1"/>
              <a:t>linear</a:t>
            </a:r>
            <a:r>
              <a:rPr lang="fr-FR" dirty="0"/>
              <a:t> border </a:t>
            </a:r>
            <a:r>
              <a:rPr lang="fr-FR" dirty="0" err="1"/>
              <a:t>facilitates</a:t>
            </a:r>
            <a:r>
              <a:rPr lang="fr-FR" dirty="0"/>
              <a:t> </a:t>
            </a:r>
            <a:r>
              <a:rPr lang="fr-FR" dirty="0" err="1"/>
              <a:t>cooperation</a:t>
            </a:r>
            <a:endParaRPr lang="fr-FR" dirty="0"/>
          </a:p>
          <a:p>
            <a:pPr lvl="1"/>
            <a:r>
              <a:rPr lang="fr-FR" dirty="0" err="1"/>
              <a:t>Difficulty</a:t>
            </a:r>
            <a:r>
              <a:rPr lang="fr-FR" dirty="0"/>
              <a:t> to </a:t>
            </a:r>
            <a:r>
              <a:rPr lang="fr-FR" dirty="0" err="1"/>
              <a:t>create</a:t>
            </a:r>
            <a:r>
              <a:rPr lang="fr-FR" dirty="0"/>
              <a:t> </a:t>
            </a:r>
            <a:r>
              <a:rPr lang="fr-FR" dirty="0" err="1"/>
              <a:t>hybridity</a:t>
            </a:r>
            <a:endParaRPr lang="fr-FR" dirty="0"/>
          </a:p>
          <a:p>
            <a:pPr lvl="1"/>
            <a:r>
              <a:rPr lang="fr-FR" dirty="0"/>
              <a:t>The return of the </a:t>
            </a:r>
            <a:r>
              <a:rPr lang="fr-FR" dirty="0" err="1"/>
              <a:t>military</a:t>
            </a:r>
            <a:r>
              <a:rPr lang="fr-FR" dirty="0"/>
              <a:t> border?</a:t>
            </a:r>
          </a:p>
        </p:txBody>
      </p:sp>
      <p:sp>
        <p:nvSpPr>
          <p:cNvPr id="21509" name="Espace réservé du pied de page 8">
            <a:extLst>
              <a:ext uri="{FF2B5EF4-FFF2-40B4-BE49-F238E27FC236}">
                <a16:creationId xmlns:a16="http://schemas.microsoft.com/office/drawing/2014/main" id="{5E2B5C3E-99FC-8DC6-95A7-28484398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900">
                <a:cs typeface="Tahoma" panose="020B0604030504040204" pitchFamily="34" charset="0"/>
              </a:rPr>
              <a:t>Castle Talks - November 13th, 2023 - Strasbourg</a:t>
            </a:r>
          </a:p>
        </p:txBody>
      </p:sp>
      <p:sp>
        <p:nvSpPr>
          <p:cNvPr id="21510" name="Espace réservé du numéro de diapositive 7">
            <a:extLst>
              <a:ext uri="{FF2B5EF4-FFF2-40B4-BE49-F238E27FC236}">
                <a16:creationId xmlns:a16="http://schemas.microsoft.com/office/drawing/2014/main" id="{DA75508F-5A09-90FF-D718-064C5DC5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1F8776-3B79-8445-8C64-30407BDDE77E}" type="slidenum">
              <a:rPr lang="fr-FR" altLang="fr-FR" sz="1200">
                <a:solidFill>
                  <a:srgbClr val="000000"/>
                </a:solidFill>
                <a:cs typeface="Tahoma" panose="020B0604030504040204" pitchFamily="34" charset="0"/>
              </a:rPr>
              <a:pPr eaLnBrk="1" hangingPunct="1"/>
              <a:t>11</a:t>
            </a:fld>
            <a:endParaRPr lang="fr-FR" altLang="fr-FR" sz="1200">
              <a:solidFill>
                <a:srgbClr val="000000"/>
              </a:solidFill>
              <a:cs typeface="Tahoma" panose="020B0604030504040204" pitchFamily="34" charset="0"/>
            </a:endParaRPr>
          </a:p>
        </p:txBody>
      </p:sp>
      <p:pic>
        <p:nvPicPr>
          <p:cNvPr id="21511" name="Image 10">
            <a:extLst>
              <a:ext uri="{FF2B5EF4-FFF2-40B4-BE49-F238E27FC236}">
                <a16:creationId xmlns:a16="http://schemas.microsoft.com/office/drawing/2014/main" id="{F7B3903C-53CF-CCCB-BDB2-CEEB5A1881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1" y="4521994"/>
            <a:ext cx="869156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 8" descr="Unistra-logo.jpg">
            <a:extLst>
              <a:ext uri="{FF2B5EF4-FFF2-40B4-BE49-F238E27FC236}">
                <a16:creationId xmlns:a16="http://schemas.microsoft.com/office/drawing/2014/main" id="{FA7B1D70-D102-AB1B-8402-863770DC7E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100" y="4514850"/>
            <a:ext cx="902494" cy="45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45845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8">
            <a:extLst>
              <a:ext uri="{FF2B5EF4-FFF2-40B4-BE49-F238E27FC236}">
                <a16:creationId xmlns:a16="http://schemas.microsoft.com/office/drawing/2014/main" id="{E1CCC6A9-6780-3D30-BC95-DBC9A0D99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957" y="3005138"/>
            <a:ext cx="6031706" cy="731044"/>
          </a:xfrm>
        </p:spPr>
        <p:txBody>
          <a:bodyPr/>
          <a:lstStyle/>
          <a:p>
            <a:pPr eaLnBrk="1" hangingPunct="1"/>
            <a:r>
              <a:rPr lang="fr-FR" altLang="fr-FR" sz="27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Thank</a:t>
            </a:r>
            <a:r>
              <a:rPr lang="fr-FR" altLang="fr-FR" sz="270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fr-FR" altLang="fr-FR" sz="27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you</a:t>
            </a:r>
            <a:r>
              <a:rPr lang="fr-FR" altLang="fr-FR" sz="270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for </a:t>
            </a:r>
            <a:r>
              <a:rPr lang="fr-FR" altLang="fr-FR" sz="27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your</a:t>
            </a:r>
            <a:r>
              <a:rPr lang="fr-FR" altLang="fr-FR" sz="270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attention!</a:t>
            </a:r>
          </a:p>
        </p:txBody>
      </p:sp>
      <p:sp>
        <p:nvSpPr>
          <p:cNvPr id="54275" name="Espace réservé du pied de page 7">
            <a:extLst>
              <a:ext uri="{FF2B5EF4-FFF2-40B4-BE49-F238E27FC236}">
                <a16:creationId xmlns:a16="http://schemas.microsoft.com/office/drawing/2014/main" id="{A207C792-DF14-2786-9B76-97A58D1B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050">
                <a:latin typeface="Calibri" panose="020F0502020204030204" pitchFamily="34" charset="0"/>
                <a:cs typeface="Calibri" panose="020F0502020204030204" pitchFamily="34" charset="0"/>
              </a:rPr>
              <a:t>Castle Talks - November 13th, 2023 - Strasbourg</a:t>
            </a:r>
          </a:p>
        </p:txBody>
      </p:sp>
      <p:sp>
        <p:nvSpPr>
          <p:cNvPr id="54276" name="Espace réservé du numéro de diapositive 6">
            <a:extLst>
              <a:ext uri="{FF2B5EF4-FFF2-40B4-BE49-F238E27FC236}">
                <a16:creationId xmlns:a16="http://schemas.microsoft.com/office/drawing/2014/main" id="{76C75398-D9E7-4BE1-0928-40720D748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A5214C-98C2-B443-A53A-90693FFADCB1}" type="slidenum">
              <a:rPr lang="fr-FR" altLang="fr-FR" sz="15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12</a:t>
            </a:fld>
            <a:endParaRPr lang="fr-FR" altLang="fr-F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277" name="Image 10">
            <a:extLst>
              <a:ext uri="{FF2B5EF4-FFF2-40B4-BE49-F238E27FC236}">
                <a16:creationId xmlns:a16="http://schemas.microsoft.com/office/drawing/2014/main" id="{FBC116F5-E3F5-AD89-6E3D-99D79BA028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080" y="4464506"/>
            <a:ext cx="902495" cy="46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8" descr="0502_berlin_mit_plattenb 058">
            <a:extLst>
              <a:ext uri="{FF2B5EF4-FFF2-40B4-BE49-F238E27FC236}">
                <a16:creationId xmlns:a16="http://schemas.microsoft.com/office/drawing/2014/main" id="{1F982C8D-4CB0-1D33-1680-4B1EEA79C44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66" r="-15366"/>
          <a:stretch>
            <a:fillRect/>
          </a:stretch>
        </p:blipFill>
        <p:spPr>
          <a:xfrm>
            <a:off x="2925366" y="1195388"/>
            <a:ext cx="3293269" cy="1778794"/>
          </a:xfrm>
        </p:spPr>
      </p:pic>
      <p:pic>
        <p:nvPicPr>
          <p:cNvPr id="2" name="Image 8" descr="Unistra-logo.jpg">
            <a:extLst>
              <a:ext uri="{FF2B5EF4-FFF2-40B4-BE49-F238E27FC236}">
                <a16:creationId xmlns:a16="http://schemas.microsoft.com/office/drawing/2014/main" id="{ACD9C97B-6464-6D4D-6575-44A44D8665A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0803" y="4464506"/>
            <a:ext cx="902494" cy="45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8C7314EB-4D0E-DD03-7331-511B371DB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350">
              <a:cs typeface="Tahoma" panose="020B0604030504040204" pitchFamily="34" charset="0"/>
            </a:endParaRPr>
          </a:p>
        </p:txBody>
      </p:sp>
      <p:sp>
        <p:nvSpPr>
          <p:cNvPr id="19459" name="Titre 8">
            <a:extLst>
              <a:ext uri="{FF2B5EF4-FFF2-40B4-BE49-F238E27FC236}">
                <a16:creationId xmlns:a16="http://schemas.microsoft.com/office/drawing/2014/main" id="{2ED2F680-1ECF-E570-B1CA-EB5598B90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957" y="80963"/>
            <a:ext cx="6031706" cy="1002506"/>
          </a:xfrm>
        </p:spPr>
        <p:txBody>
          <a:bodyPr/>
          <a:lstStyle/>
          <a:p>
            <a:r>
              <a:rPr lang="fr-FR" altLang="fr-FR" sz="2100" dirty="0"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19460" name="Espace réservé du contenu 9">
            <a:extLst>
              <a:ext uri="{FF2B5EF4-FFF2-40B4-BE49-F238E27FC236}">
                <a16:creationId xmlns:a16="http://schemas.microsoft.com/office/drawing/2014/main" id="{FDCECF8E-47D6-9AFC-7656-E1A7B940D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568" y="1200149"/>
            <a:ext cx="7776863" cy="1178769"/>
          </a:xfrm>
        </p:spPr>
        <p:txBody>
          <a:bodyPr>
            <a:noAutofit/>
          </a:bodyPr>
          <a:lstStyle/>
          <a:p>
            <a:r>
              <a:rPr lang="fr-FR" altLang="fr-FR" sz="1600" dirty="0" err="1">
                <a:ea typeface="ＭＳ Ｐゴシック" panose="020B0600070205080204" pitchFamily="34" charset="-128"/>
              </a:rPr>
              <a:t>Borders</a:t>
            </a:r>
            <a:r>
              <a:rPr lang="fr-FR" altLang="fr-FR" sz="1600" dirty="0">
                <a:ea typeface="ＭＳ Ｐゴシック" panose="020B0600070205080204" pitchFamily="34" charset="-128"/>
              </a:rPr>
              <a:t>: </a:t>
            </a:r>
            <a:r>
              <a:rPr lang="fr-FR" altLang="fr-FR" sz="1600" dirty="0" err="1">
                <a:ea typeface="ＭＳ Ｐゴシック" panose="020B0600070205080204" pitchFamily="34" charset="-128"/>
              </a:rPr>
              <a:t>only</a:t>
            </a:r>
            <a:r>
              <a:rPr lang="fr-FR" altLang="fr-FR" sz="1600" dirty="0">
                <a:ea typeface="ＭＳ Ｐゴシック" panose="020B0600070205080204" pitchFamily="34" charset="-128"/>
              </a:rPr>
              <a:t> </a:t>
            </a:r>
            <a:r>
              <a:rPr lang="fr-FR" altLang="fr-FR" sz="1600" dirty="0" err="1">
                <a:ea typeface="ＭＳ Ｐゴシック" panose="020B0600070205080204" pitchFamily="34" charset="-128"/>
              </a:rPr>
              <a:t>lines</a:t>
            </a:r>
            <a:r>
              <a:rPr lang="fr-FR" altLang="fr-FR" sz="1600" dirty="0">
                <a:ea typeface="ＭＳ Ｐゴシック" panose="020B0600070205080204" pitchFamily="34" charset="-128"/>
              </a:rPr>
              <a:t> on </a:t>
            </a:r>
            <a:r>
              <a:rPr lang="fr-FR" altLang="fr-FR" sz="1600" dirty="0" err="1">
                <a:ea typeface="ＭＳ Ｐゴシック" panose="020B0600070205080204" pitchFamily="34" charset="-128"/>
              </a:rPr>
              <a:t>maps</a:t>
            </a:r>
            <a:r>
              <a:rPr lang="fr-FR" altLang="fr-FR" sz="1600" dirty="0">
                <a:ea typeface="ＭＳ Ｐゴシック" panose="020B0600070205080204" pitchFamily="34" charset="-128"/>
              </a:rPr>
              <a:t> (Van </a:t>
            </a:r>
            <a:r>
              <a:rPr lang="fr-FR" altLang="fr-FR" sz="1600" dirty="0" err="1">
                <a:ea typeface="ＭＳ Ｐゴシック" panose="020B0600070205080204" pitchFamily="34" charset="-128"/>
              </a:rPr>
              <a:t>Houtum</a:t>
            </a:r>
            <a:r>
              <a:rPr lang="fr-FR" altLang="fr-FR" sz="1600" dirty="0">
                <a:ea typeface="ＭＳ Ｐゴシック" panose="020B0600070205080204" pitchFamily="34" charset="-128"/>
              </a:rPr>
              <a:t>, 2016)</a:t>
            </a:r>
          </a:p>
          <a:p>
            <a:r>
              <a:rPr lang="fr-FR" altLang="fr-FR" sz="1600" dirty="0">
                <a:ea typeface="ＭＳ Ｐゴシック" panose="020B0600070205080204" pitchFamily="34" charset="-128"/>
              </a:rPr>
              <a:t>A visible line </a:t>
            </a:r>
            <a:r>
              <a:rPr lang="fr-FR" altLang="fr-FR" sz="1600" dirty="0" err="1">
                <a:ea typeface="ＭＳ Ｐゴシック" panose="020B0600070205080204" pitchFamily="34" charset="-128"/>
              </a:rPr>
              <a:t>between</a:t>
            </a:r>
            <a:r>
              <a:rPr lang="fr-FR" altLang="fr-FR" sz="1600" dirty="0">
                <a:ea typeface="ＭＳ Ｐゴシック" panose="020B0600070205080204" pitchFamily="34" charset="-128"/>
              </a:rPr>
              <a:t> </a:t>
            </a:r>
            <a:r>
              <a:rPr lang="fr-FR" altLang="fr-FR" sz="1600" dirty="0" err="1">
                <a:ea typeface="ＭＳ Ｐゴシック" panose="020B0600070205080204" pitchFamily="34" charset="-128"/>
              </a:rPr>
              <a:t>political</a:t>
            </a:r>
            <a:r>
              <a:rPr lang="fr-FR" altLang="fr-FR" sz="1600" dirty="0">
                <a:ea typeface="ＭＳ Ｐゴシック" panose="020B0600070205080204" pitchFamily="34" charset="-128"/>
              </a:rPr>
              <a:t> </a:t>
            </a:r>
            <a:r>
              <a:rPr lang="fr-FR" altLang="fr-FR" sz="1600" dirty="0" err="1">
                <a:ea typeface="ＭＳ Ｐゴシック" panose="020B0600070205080204" pitchFamily="34" charset="-128"/>
              </a:rPr>
              <a:t>systems</a:t>
            </a:r>
            <a:r>
              <a:rPr lang="fr-FR" altLang="fr-FR" sz="1600" dirty="0">
                <a:ea typeface="ＭＳ Ｐゴシック" panose="020B0600070205080204" pitchFamily="34" charset="-128"/>
              </a:rPr>
              <a:t> and </a:t>
            </a:r>
            <a:r>
              <a:rPr lang="fr-FR" altLang="fr-FR" sz="1600" dirty="0" err="1">
                <a:ea typeface="ＭＳ Ｐゴシック" panose="020B0600070205080204" pitchFamily="34" charset="-128"/>
              </a:rPr>
              <a:t>their</a:t>
            </a:r>
            <a:r>
              <a:rPr lang="fr-FR" altLang="fr-FR" sz="1600" dirty="0">
                <a:ea typeface="ＭＳ Ｐゴシック" panose="020B0600070205080204" pitchFamily="34" charset="-128"/>
              </a:rPr>
              <a:t> </a:t>
            </a:r>
            <a:r>
              <a:rPr lang="fr-FR" altLang="fr-FR" sz="1600" dirty="0" err="1">
                <a:ea typeface="ＭＳ Ｐゴシック" panose="020B0600070205080204" pitchFamily="34" charset="-128"/>
              </a:rPr>
              <a:t>territories</a:t>
            </a:r>
            <a:r>
              <a:rPr lang="fr-FR" altLang="fr-FR" sz="1600" dirty="0">
                <a:ea typeface="ＭＳ Ｐゴシック" panose="020B0600070205080204" pitchFamily="34" charset="-128"/>
              </a:rPr>
              <a:t> (Newman, 2006)</a:t>
            </a:r>
          </a:p>
          <a:p>
            <a:r>
              <a:rPr lang="fr-FR" altLang="fr-FR" sz="1600" dirty="0">
                <a:ea typeface="ＭＳ Ｐゴシック" panose="020B0600070205080204" pitchFamily="34" charset="-128"/>
              </a:rPr>
              <a:t>The </a:t>
            </a:r>
            <a:r>
              <a:rPr lang="fr-FR" altLang="fr-FR" sz="1600" dirty="0" err="1">
                <a:ea typeface="ＭＳ Ｐゴシック" panose="020B0600070205080204" pitchFamily="34" charset="-128"/>
              </a:rPr>
              <a:t>Westphalian</a:t>
            </a:r>
            <a:r>
              <a:rPr lang="fr-FR" altLang="fr-FR" sz="1600" dirty="0">
                <a:ea typeface="ＭＳ Ｐゴシック" panose="020B0600070205080204" pitchFamily="34" charset="-128"/>
              </a:rPr>
              <a:t> border, a territorial construction (Groupe Frontière, 2004) </a:t>
            </a:r>
          </a:p>
        </p:txBody>
      </p:sp>
      <p:sp>
        <p:nvSpPr>
          <p:cNvPr id="19461" name="Espace réservé du pied de page 8">
            <a:extLst>
              <a:ext uri="{FF2B5EF4-FFF2-40B4-BE49-F238E27FC236}">
                <a16:creationId xmlns:a16="http://schemas.microsoft.com/office/drawing/2014/main" id="{8F0B4945-2EE0-90E9-CAB9-20AAE519E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900">
                <a:cs typeface="Tahoma" panose="020B0604030504040204" pitchFamily="34" charset="0"/>
              </a:rPr>
              <a:t>Castle Talks - November 13th, 2023 - Strasbourg</a:t>
            </a:r>
          </a:p>
        </p:txBody>
      </p:sp>
      <p:sp>
        <p:nvSpPr>
          <p:cNvPr id="19462" name="Espace réservé du numéro de diapositive 7">
            <a:extLst>
              <a:ext uri="{FF2B5EF4-FFF2-40B4-BE49-F238E27FC236}">
                <a16:creationId xmlns:a16="http://schemas.microsoft.com/office/drawing/2014/main" id="{C1329E5A-FD22-1B97-A422-E7C4895F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893ECD8-677E-6B43-8BA5-29E868A07FAC}" type="slidenum">
              <a:rPr lang="fr-FR" altLang="fr-FR" sz="1200">
                <a:solidFill>
                  <a:srgbClr val="000000"/>
                </a:solidFill>
                <a:cs typeface="Tahoma" panose="020B0604030504040204" pitchFamily="34" charset="0"/>
              </a:rPr>
              <a:pPr eaLnBrk="1" hangingPunct="1"/>
              <a:t>2</a:t>
            </a:fld>
            <a:endParaRPr lang="fr-FR" altLang="fr-FR" sz="1200">
              <a:solidFill>
                <a:srgbClr val="000000"/>
              </a:solidFill>
              <a:cs typeface="Tahoma" panose="020B0604030504040204" pitchFamily="34" charset="0"/>
            </a:endParaRPr>
          </a:p>
        </p:txBody>
      </p:sp>
      <p:pic>
        <p:nvPicPr>
          <p:cNvPr id="19463" name="Image 10">
            <a:extLst>
              <a:ext uri="{FF2B5EF4-FFF2-40B4-BE49-F238E27FC236}">
                <a16:creationId xmlns:a16="http://schemas.microsoft.com/office/drawing/2014/main" id="{215A407D-CA4A-E8AB-6F0B-5F6491291B7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1" y="4350544"/>
            <a:ext cx="869156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Image 8" descr="Unistra-logo.jpg">
            <a:extLst>
              <a:ext uri="{FF2B5EF4-FFF2-40B4-BE49-F238E27FC236}">
                <a16:creationId xmlns:a16="http://schemas.microsoft.com/office/drawing/2014/main" id="{506B66A2-CA0F-0B17-51D6-2A7BA500DA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100" y="4342210"/>
            <a:ext cx="902494" cy="45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space réservé du contenu 7" descr="monde-politique.gif">
            <a:extLst>
              <a:ext uri="{FF2B5EF4-FFF2-40B4-BE49-F238E27FC236}">
                <a16:creationId xmlns:a16="http://schemas.microsoft.com/office/drawing/2014/main" id="{529070D5-6C6A-B570-411E-D26B0FFBB7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736" r="-24736"/>
          <a:stretch>
            <a:fillRect/>
          </a:stretch>
        </p:blipFill>
        <p:spPr bwMode="auto">
          <a:xfrm>
            <a:off x="2195117" y="2427734"/>
            <a:ext cx="4992534" cy="16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34290E83-62D6-863A-9966-658247BA2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350">
              <a:cs typeface="Tahoma" panose="020B0604030504040204" pitchFamily="34" charset="0"/>
            </a:endParaRPr>
          </a:p>
        </p:txBody>
      </p:sp>
      <p:sp>
        <p:nvSpPr>
          <p:cNvPr id="21507" name="Titre 8">
            <a:extLst>
              <a:ext uri="{FF2B5EF4-FFF2-40B4-BE49-F238E27FC236}">
                <a16:creationId xmlns:a16="http://schemas.microsoft.com/office/drawing/2014/main" id="{558F27F1-1C83-FB12-33C9-5BCA96EB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957" y="80963"/>
            <a:ext cx="6031706" cy="1002506"/>
          </a:xfrm>
        </p:spPr>
        <p:txBody>
          <a:bodyPr/>
          <a:lstStyle/>
          <a:p>
            <a:r>
              <a:rPr lang="fr-FR" altLang="fr-FR" sz="2100" dirty="0"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21508" name="Espace réservé du contenu 9">
            <a:extLst>
              <a:ext uri="{FF2B5EF4-FFF2-40B4-BE49-F238E27FC236}">
                <a16:creationId xmlns:a16="http://schemas.microsoft.com/office/drawing/2014/main" id="{3181718E-183B-CA2A-5047-C3DAA2D91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9592" y="1200150"/>
            <a:ext cx="3535487" cy="2937774"/>
          </a:xfrm>
        </p:spPr>
        <p:txBody>
          <a:bodyPr>
            <a:normAutofit/>
          </a:bodyPr>
          <a:lstStyle/>
          <a:p>
            <a:pPr algn="just"/>
            <a:r>
              <a:rPr lang="fr-FR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world of </a:t>
            </a:r>
            <a:r>
              <a:rPr lang="fr-FR" sz="16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borders</a:t>
            </a:r>
            <a:r>
              <a:rPr lang="fr-FR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16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lines</a:t>
            </a:r>
            <a:r>
              <a:rPr lang="fr-FR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fr-FR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fr-FR" sz="16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postmodern</a:t>
            </a:r>
            <a:r>
              <a:rPr lang="fr-FR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r>
              <a:rPr lang="fr-FR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‘</a:t>
            </a:r>
            <a:r>
              <a:rPr lang="fr-FR" sz="16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borderities</a:t>
            </a:r>
            <a:r>
              <a:rPr lang="fr-FR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’ (</a:t>
            </a:r>
            <a:r>
              <a:rPr lang="fr-FR" sz="16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Amilhat-Szary</a:t>
            </a:r>
            <a:r>
              <a:rPr lang="fr-FR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Giraut</a:t>
            </a:r>
            <a:r>
              <a:rPr lang="fr-FR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2015)</a:t>
            </a:r>
            <a:endParaRPr lang="fr-FR" sz="1600" kern="10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600" u="sng" kern="100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https://www.youtube.com/watch?v=kqYCwnTrPgo</a:t>
            </a:r>
            <a:endParaRPr lang="fr-FR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9" name="Espace réservé du pied de page 8">
            <a:extLst>
              <a:ext uri="{FF2B5EF4-FFF2-40B4-BE49-F238E27FC236}">
                <a16:creationId xmlns:a16="http://schemas.microsoft.com/office/drawing/2014/main" id="{5E2B5C3E-99FC-8DC6-95A7-28484398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900">
                <a:cs typeface="Tahoma" panose="020B0604030504040204" pitchFamily="34" charset="0"/>
              </a:rPr>
              <a:t>Castle Talks - November 13th, 2023 - Strasbourg</a:t>
            </a:r>
          </a:p>
        </p:txBody>
      </p:sp>
      <p:sp>
        <p:nvSpPr>
          <p:cNvPr id="21510" name="Espace réservé du numéro de diapositive 7">
            <a:extLst>
              <a:ext uri="{FF2B5EF4-FFF2-40B4-BE49-F238E27FC236}">
                <a16:creationId xmlns:a16="http://schemas.microsoft.com/office/drawing/2014/main" id="{DA75508F-5A09-90FF-D718-064C5DC5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1F8776-3B79-8445-8C64-30407BDDE77E}" type="slidenum">
              <a:rPr lang="fr-FR" altLang="fr-FR" sz="1200">
                <a:solidFill>
                  <a:srgbClr val="000000"/>
                </a:solidFill>
                <a:cs typeface="Tahoma" panose="020B0604030504040204" pitchFamily="34" charset="0"/>
              </a:rPr>
              <a:pPr eaLnBrk="1" hangingPunct="1"/>
              <a:t>3</a:t>
            </a:fld>
            <a:endParaRPr lang="fr-FR" altLang="fr-FR" sz="1200">
              <a:solidFill>
                <a:srgbClr val="000000"/>
              </a:solidFill>
              <a:cs typeface="Tahoma" panose="020B0604030504040204" pitchFamily="34" charset="0"/>
            </a:endParaRPr>
          </a:p>
        </p:txBody>
      </p:sp>
      <p:pic>
        <p:nvPicPr>
          <p:cNvPr id="21511" name="Image 10">
            <a:extLst>
              <a:ext uri="{FF2B5EF4-FFF2-40B4-BE49-F238E27FC236}">
                <a16:creationId xmlns:a16="http://schemas.microsoft.com/office/drawing/2014/main" id="{F7B3903C-53CF-CCCB-BDB2-CEEB5A1881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1" y="4521994"/>
            <a:ext cx="869156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 8" descr="Unistra-logo.jpg">
            <a:extLst>
              <a:ext uri="{FF2B5EF4-FFF2-40B4-BE49-F238E27FC236}">
                <a16:creationId xmlns:a16="http://schemas.microsoft.com/office/drawing/2014/main" id="{FA7B1D70-D102-AB1B-8402-863770DC7E1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100" y="4514850"/>
            <a:ext cx="902494" cy="45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space réservé du contenu 13" descr="9781137468840.jpg">
            <a:extLst>
              <a:ext uri="{FF2B5EF4-FFF2-40B4-BE49-F238E27FC236}">
                <a16:creationId xmlns:a16="http://schemas.microsoft.com/office/drawing/2014/main" id="{163BB36D-5A97-02AE-8F6C-942DA8C1CD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055" r="-19055"/>
          <a:stretch>
            <a:fillRect/>
          </a:stretch>
        </p:blipFill>
        <p:spPr>
          <a:xfrm>
            <a:off x="4725862" y="1329612"/>
            <a:ext cx="2546438" cy="2919309"/>
          </a:xfr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34290E83-62D6-863A-9966-658247BA2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350">
              <a:cs typeface="Tahoma" panose="020B0604030504040204" pitchFamily="34" charset="0"/>
            </a:endParaRPr>
          </a:p>
        </p:txBody>
      </p:sp>
      <p:sp>
        <p:nvSpPr>
          <p:cNvPr id="21507" name="Titre 8">
            <a:extLst>
              <a:ext uri="{FF2B5EF4-FFF2-40B4-BE49-F238E27FC236}">
                <a16:creationId xmlns:a16="http://schemas.microsoft.com/office/drawing/2014/main" id="{558F27F1-1C83-FB12-33C9-5BCA96EB2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100" dirty="0"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21508" name="Espace réservé du contenu 9">
            <a:extLst>
              <a:ext uri="{FF2B5EF4-FFF2-40B4-BE49-F238E27FC236}">
                <a16:creationId xmlns:a16="http://schemas.microsoft.com/office/drawing/2014/main" id="{3181718E-183B-CA2A-5047-C3DAA2D91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16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fr-FR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the border as a line </a:t>
            </a:r>
            <a:r>
              <a:rPr lang="fr-FR" sz="16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still</a:t>
            </a:r>
            <a:r>
              <a:rPr lang="fr-FR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exist</a:t>
            </a:r>
            <a:r>
              <a:rPr lang="fr-FR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today</a:t>
            </a:r>
            <a:r>
              <a:rPr lang="fr-FR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fr-FR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 the </a:t>
            </a:r>
            <a:r>
              <a:rPr lang="fr-FR" sz="16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linear</a:t>
            </a:r>
            <a:r>
              <a:rPr lang="fr-FR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border an instrument </a:t>
            </a:r>
            <a:r>
              <a:rPr lang="fr-FR" sz="16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fr-FR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fr-FR" sz="16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fr-FR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sz="16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build</a:t>
            </a:r>
            <a:r>
              <a:rPr lang="fr-FR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common</a:t>
            </a:r>
            <a:r>
              <a:rPr lang="fr-FR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governance</a:t>
            </a:r>
            <a:r>
              <a:rPr lang="fr-FR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509" name="Espace réservé du pied de page 8">
            <a:extLst>
              <a:ext uri="{FF2B5EF4-FFF2-40B4-BE49-F238E27FC236}">
                <a16:creationId xmlns:a16="http://schemas.microsoft.com/office/drawing/2014/main" id="{5E2B5C3E-99FC-8DC6-95A7-28484398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900">
                <a:cs typeface="Tahoma" panose="020B0604030504040204" pitchFamily="34" charset="0"/>
              </a:rPr>
              <a:t>Castle Talks - November 13th, 2023 - Strasbourg</a:t>
            </a:r>
          </a:p>
        </p:txBody>
      </p:sp>
      <p:sp>
        <p:nvSpPr>
          <p:cNvPr id="21510" name="Espace réservé du numéro de diapositive 7">
            <a:extLst>
              <a:ext uri="{FF2B5EF4-FFF2-40B4-BE49-F238E27FC236}">
                <a16:creationId xmlns:a16="http://schemas.microsoft.com/office/drawing/2014/main" id="{DA75508F-5A09-90FF-D718-064C5DC5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1F8776-3B79-8445-8C64-30407BDDE77E}" type="slidenum">
              <a:rPr lang="fr-FR" altLang="fr-FR" sz="1200">
                <a:solidFill>
                  <a:srgbClr val="000000"/>
                </a:solidFill>
                <a:cs typeface="Tahoma" panose="020B0604030504040204" pitchFamily="34" charset="0"/>
              </a:rPr>
              <a:pPr eaLnBrk="1" hangingPunct="1"/>
              <a:t>4</a:t>
            </a:fld>
            <a:endParaRPr lang="fr-FR" altLang="fr-FR" sz="1200">
              <a:solidFill>
                <a:srgbClr val="000000"/>
              </a:solidFill>
              <a:cs typeface="Tahoma" panose="020B0604030504040204" pitchFamily="34" charset="0"/>
            </a:endParaRPr>
          </a:p>
        </p:txBody>
      </p:sp>
      <p:pic>
        <p:nvPicPr>
          <p:cNvPr id="21511" name="Image 10">
            <a:extLst>
              <a:ext uri="{FF2B5EF4-FFF2-40B4-BE49-F238E27FC236}">
                <a16:creationId xmlns:a16="http://schemas.microsoft.com/office/drawing/2014/main" id="{F7B3903C-53CF-CCCB-BDB2-CEEB5A1881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1" y="4521994"/>
            <a:ext cx="869156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 8" descr="Unistra-logo.jpg">
            <a:extLst>
              <a:ext uri="{FF2B5EF4-FFF2-40B4-BE49-F238E27FC236}">
                <a16:creationId xmlns:a16="http://schemas.microsoft.com/office/drawing/2014/main" id="{FA7B1D70-D102-AB1B-8402-863770DC7E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100" y="4514850"/>
            <a:ext cx="902494" cy="45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5577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34290E83-62D6-863A-9966-658247BA2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350">
              <a:cs typeface="Tahoma" panose="020B060403050404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BD291F0-1A7D-C177-9197-A6646A48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/>
              <a:t>The </a:t>
            </a:r>
            <a:r>
              <a:rPr lang="fr-FR" sz="1800" dirty="0" err="1"/>
              <a:t>linear</a:t>
            </a:r>
            <a:r>
              <a:rPr lang="fr-FR" sz="1800" dirty="0"/>
              <a:t> border as a visible </a:t>
            </a:r>
            <a:r>
              <a:rPr lang="fr-FR" sz="1800" dirty="0" err="1"/>
              <a:t>dividing</a:t>
            </a:r>
            <a:r>
              <a:rPr lang="fr-FR" sz="1800" dirty="0"/>
              <a:t> line </a:t>
            </a:r>
            <a:r>
              <a:rPr lang="fr-FR" sz="1800" dirty="0" err="1"/>
              <a:t>between</a:t>
            </a:r>
            <a:r>
              <a:rPr lang="fr-FR" sz="1800" dirty="0"/>
              <a:t> </a:t>
            </a:r>
            <a:r>
              <a:rPr lang="fr-FR" sz="1800" dirty="0" err="1"/>
              <a:t>two</a:t>
            </a:r>
            <a:r>
              <a:rPr lang="fr-FR" sz="1800" dirty="0"/>
              <a:t> territorial </a:t>
            </a:r>
            <a:r>
              <a:rPr lang="fr-FR" sz="1800" dirty="0" err="1"/>
              <a:t>systems</a:t>
            </a:r>
            <a:r>
              <a:rPr lang="fr-FR" sz="1800" dirty="0"/>
              <a:t>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C68AA98-23E6-FE9B-CBEA-8C3A18AC8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classical</a:t>
            </a:r>
            <a:r>
              <a:rPr lang="fr-FR" dirty="0"/>
              <a:t> dimensions</a:t>
            </a:r>
          </a:p>
          <a:p>
            <a:pPr lvl="1"/>
            <a:r>
              <a:rPr lang="fr-FR" dirty="0"/>
              <a:t>Inscription in the </a:t>
            </a:r>
            <a:r>
              <a:rPr lang="fr-FR" dirty="0" err="1"/>
              <a:t>ground</a:t>
            </a:r>
            <a:r>
              <a:rPr lang="fr-FR" dirty="0"/>
              <a:t> (</a:t>
            </a:r>
            <a:r>
              <a:rPr lang="fr-FR" dirty="0" err="1"/>
              <a:t>Vallaux</a:t>
            </a:r>
            <a:r>
              <a:rPr lang="fr-FR" dirty="0"/>
              <a:t>, 1911); </a:t>
            </a:r>
          </a:p>
          <a:p>
            <a:pPr lvl="1"/>
            <a:r>
              <a:rPr lang="fr-FR" dirty="0"/>
              <a:t>a </a:t>
            </a:r>
            <a:r>
              <a:rPr lang="fr-FR" dirty="0" err="1"/>
              <a:t>fluctuating</a:t>
            </a:r>
            <a:r>
              <a:rPr lang="fr-FR" dirty="0"/>
              <a:t> line </a:t>
            </a:r>
            <a:r>
              <a:rPr lang="fr-FR" dirty="0" err="1"/>
              <a:t>according</a:t>
            </a:r>
            <a:r>
              <a:rPr lang="fr-FR" dirty="0"/>
              <a:t> the power relations (Ratzel, 1900; Ancel, 1938)</a:t>
            </a:r>
          </a:p>
          <a:p>
            <a:r>
              <a:rPr lang="fr-FR" dirty="0"/>
              <a:t>The line: a question of </a:t>
            </a:r>
            <a:r>
              <a:rPr lang="fr-FR" dirty="0" err="1"/>
              <a:t>scale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An horizontal dimension: extension and check-points</a:t>
            </a:r>
          </a:p>
          <a:p>
            <a:r>
              <a:rPr lang="fr-FR" dirty="0"/>
              <a:t>The line and </a:t>
            </a:r>
            <a:r>
              <a:rPr lang="fr-FR" dirty="0" err="1"/>
              <a:t>its</a:t>
            </a:r>
            <a:r>
              <a:rPr lang="fr-FR" dirty="0"/>
              <a:t> vertical dimension: the Wall (Rosière, Baillif, 2009; Vallet, 2014)</a:t>
            </a:r>
          </a:p>
        </p:txBody>
      </p:sp>
      <p:sp>
        <p:nvSpPr>
          <p:cNvPr id="21509" name="Espace réservé du pied de page 8">
            <a:extLst>
              <a:ext uri="{FF2B5EF4-FFF2-40B4-BE49-F238E27FC236}">
                <a16:creationId xmlns:a16="http://schemas.microsoft.com/office/drawing/2014/main" id="{5E2B5C3E-99FC-8DC6-95A7-28484398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900">
                <a:cs typeface="Tahoma" panose="020B0604030504040204" pitchFamily="34" charset="0"/>
              </a:rPr>
              <a:t>Castle Talks - November 13th, 2023 - Strasbourg</a:t>
            </a:r>
          </a:p>
        </p:txBody>
      </p:sp>
      <p:sp>
        <p:nvSpPr>
          <p:cNvPr id="21510" name="Espace réservé du numéro de diapositive 7">
            <a:extLst>
              <a:ext uri="{FF2B5EF4-FFF2-40B4-BE49-F238E27FC236}">
                <a16:creationId xmlns:a16="http://schemas.microsoft.com/office/drawing/2014/main" id="{DA75508F-5A09-90FF-D718-064C5DC5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1F8776-3B79-8445-8C64-30407BDDE77E}" type="slidenum">
              <a:rPr lang="fr-FR" altLang="fr-FR" sz="1200">
                <a:solidFill>
                  <a:srgbClr val="000000"/>
                </a:solidFill>
                <a:cs typeface="Tahoma" panose="020B0604030504040204" pitchFamily="34" charset="0"/>
              </a:rPr>
              <a:pPr eaLnBrk="1" hangingPunct="1"/>
              <a:t>5</a:t>
            </a:fld>
            <a:endParaRPr lang="fr-FR" altLang="fr-FR" sz="1200">
              <a:solidFill>
                <a:srgbClr val="000000"/>
              </a:solidFill>
              <a:cs typeface="Tahoma" panose="020B0604030504040204" pitchFamily="34" charset="0"/>
            </a:endParaRPr>
          </a:p>
        </p:txBody>
      </p:sp>
      <p:pic>
        <p:nvPicPr>
          <p:cNvPr id="21511" name="Image 10">
            <a:extLst>
              <a:ext uri="{FF2B5EF4-FFF2-40B4-BE49-F238E27FC236}">
                <a16:creationId xmlns:a16="http://schemas.microsoft.com/office/drawing/2014/main" id="{F7B3903C-53CF-CCCB-BDB2-CEEB5A1881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1" y="4521994"/>
            <a:ext cx="869156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 8" descr="Unistra-logo.jpg">
            <a:extLst>
              <a:ext uri="{FF2B5EF4-FFF2-40B4-BE49-F238E27FC236}">
                <a16:creationId xmlns:a16="http://schemas.microsoft.com/office/drawing/2014/main" id="{FA7B1D70-D102-AB1B-8402-863770DC7E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100" y="4514850"/>
            <a:ext cx="902494" cy="45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4644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34290E83-62D6-863A-9966-658247BA2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350">
              <a:cs typeface="Tahoma" panose="020B060403050404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BD291F0-1A7D-C177-9197-A6646A48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/>
              <a:t>The </a:t>
            </a:r>
            <a:r>
              <a:rPr lang="fr-FR" sz="1800" dirty="0" err="1"/>
              <a:t>linear</a:t>
            </a:r>
            <a:r>
              <a:rPr lang="fr-FR" sz="1800" dirty="0"/>
              <a:t> border as a visible </a:t>
            </a:r>
            <a:r>
              <a:rPr lang="fr-FR" sz="1800" dirty="0" err="1"/>
              <a:t>dividing</a:t>
            </a:r>
            <a:r>
              <a:rPr lang="fr-FR" sz="1800" dirty="0"/>
              <a:t> line </a:t>
            </a:r>
            <a:r>
              <a:rPr lang="fr-FR" sz="1800" dirty="0" err="1"/>
              <a:t>between</a:t>
            </a:r>
            <a:r>
              <a:rPr lang="fr-FR" sz="1800" dirty="0"/>
              <a:t> </a:t>
            </a:r>
            <a:r>
              <a:rPr lang="fr-FR" sz="1800" dirty="0" err="1"/>
              <a:t>two</a:t>
            </a:r>
            <a:r>
              <a:rPr lang="fr-FR" sz="1800" dirty="0"/>
              <a:t> territorial </a:t>
            </a:r>
            <a:r>
              <a:rPr lang="fr-FR" sz="1800" dirty="0" err="1"/>
              <a:t>systems</a:t>
            </a:r>
            <a:endParaRPr lang="fr-FR" sz="18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C68AA98-23E6-FE9B-CBEA-8C3A18AC8C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1600" dirty="0"/>
              <a:t>The maritime line: EEZ and exploitation of </a:t>
            </a:r>
            <a:r>
              <a:rPr lang="fr-FR" sz="1600" dirty="0" err="1"/>
              <a:t>seabed</a:t>
            </a:r>
            <a:r>
              <a:rPr lang="fr-FR" sz="1600" dirty="0"/>
              <a:t> (Fau, 2020)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71CDADC-8FF6-C53E-3EBF-A64EE432C6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1388" y="1345716"/>
            <a:ext cx="3840162" cy="2966417"/>
          </a:xfrm>
        </p:spPr>
      </p:pic>
      <p:sp>
        <p:nvSpPr>
          <p:cNvPr id="21509" name="Espace réservé du pied de page 8">
            <a:extLst>
              <a:ext uri="{FF2B5EF4-FFF2-40B4-BE49-F238E27FC236}">
                <a16:creationId xmlns:a16="http://schemas.microsoft.com/office/drawing/2014/main" id="{5E2B5C3E-99FC-8DC6-95A7-28484398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900">
                <a:cs typeface="Tahoma" panose="020B0604030504040204" pitchFamily="34" charset="0"/>
              </a:rPr>
              <a:t>Castle Talks - November 13th, 2023 - Strasbourg</a:t>
            </a:r>
          </a:p>
        </p:txBody>
      </p:sp>
      <p:sp>
        <p:nvSpPr>
          <p:cNvPr id="21510" name="Espace réservé du numéro de diapositive 7">
            <a:extLst>
              <a:ext uri="{FF2B5EF4-FFF2-40B4-BE49-F238E27FC236}">
                <a16:creationId xmlns:a16="http://schemas.microsoft.com/office/drawing/2014/main" id="{DA75508F-5A09-90FF-D718-064C5DC5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1F8776-3B79-8445-8C64-30407BDDE77E}" type="slidenum">
              <a:rPr lang="fr-FR" altLang="fr-FR" sz="1200">
                <a:solidFill>
                  <a:srgbClr val="000000"/>
                </a:solidFill>
                <a:cs typeface="Tahoma" panose="020B0604030504040204" pitchFamily="34" charset="0"/>
              </a:rPr>
              <a:pPr eaLnBrk="1" hangingPunct="1"/>
              <a:t>6</a:t>
            </a:fld>
            <a:endParaRPr lang="fr-FR" altLang="fr-FR" sz="1200">
              <a:solidFill>
                <a:srgbClr val="000000"/>
              </a:solidFill>
              <a:cs typeface="Tahoma" panose="020B0604030504040204" pitchFamily="34" charset="0"/>
            </a:endParaRPr>
          </a:p>
        </p:txBody>
      </p:sp>
      <p:pic>
        <p:nvPicPr>
          <p:cNvPr id="21511" name="Image 10">
            <a:extLst>
              <a:ext uri="{FF2B5EF4-FFF2-40B4-BE49-F238E27FC236}">
                <a16:creationId xmlns:a16="http://schemas.microsoft.com/office/drawing/2014/main" id="{F7B3903C-53CF-CCCB-BDB2-CEEB5A1881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1" y="4521994"/>
            <a:ext cx="869156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 8" descr="Unistra-logo.jpg">
            <a:extLst>
              <a:ext uri="{FF2B5EF4-FFF2-40B4-BE49-F238E27FC236}">
                <a16:creationId xmlns:a16="http://schemas.microsoft.com/office/drawing/2014/main" id="{FA7B1D70-D102-AB1B-8402-863770DC7E1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100" y="4514850"/>
            <a:ext cx="902494" cy="45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3850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34290E83-62D6-863A-9966-658247BA2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350">
              <a:cs typeface="Tahoma" panose="020B060403050404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BD291F0-1A7D-C177-9197-A6646A48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/>
              <a:t>The </a:t>
            </a:r>
            <a:r>
              <a:rPr lang="fr-FR" sz="1800" dirty="0" err="1"/>
              <a:t>linear</a:t>
            </a:r>
            <a:r>
              <a:rPr lang="fr-FR" sz="1800" dirty="0"/>
              <a:t> border as an issue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C68AA98-23E6-FE9B-CBEA-8C3A18AC8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Border disputes (Brunet-Jailly, 2016)</a:t>
            </a:r>
          </a:p>
          <a:p>
            <a:r>
              <a:rPr lang="fr-FR" dirty="0" err="1"/>
              <a:t>Extra-territoriality</a:t>
            </a:r>
            <a:r>
              <a:rPr lang="fr-FR" dirty="0"/>
              <a:t>: enclaves, exclaves and </a:t>
            </a:r>
            <a:r>
              <a:rPr lang="fr-FR" dirty="0" err="1"/>
              <a:t>special</a:t>
            </a:r>
            <a:r>
              <a:rPr lang="fr-FR" dirty="0"/>
              <a:t> </a:t>
            </a:r>
            <a:r>
              <a:rPr lang="fr-FR" dirty="0" err="1"/>
              <a:t>economic</a:t>
            </a:r>
            <a:r>
              <a:rPr lang="fr-FR" dirty="0"/>
              <a:t> zones (Perrier, 2020; </a:t>
            </a:r>
            <a:r>
              <a:rPr lang="fr-FR" dirty="0" err="1"/>
              <a:t>Thame</a:t>
            </a:r>
            <a:r>
              <a:rPr lang="fr-FR" dirty="0"/>
              <a:t>, 2020; Hong, 2021)</a:t>
            </a:r>
          </a:p>
          <a:p>
            <a:r>
              <a:rPr lang="fr-FR" dirty="0"/>
              <a:t>Administrative and </a:t>
            </a:r>
            <a:r>
              <a:rPr lang="fr-FR" dirty="0" err="1"/>
              <a:t>legal</a:t>
            </a:r>
            <a:r>
              <a:rPr lang="fr-FR" dirty="0"/>
              <a:t> </a:t>
            </a:r>
            <a:r>
              <a:rPr lang="fr-FR" dirty="0" err="1"/>
              <a:t>limits</a:t>
            </a:r>
            <a:r>
              <a:rPr lang="fr-FR" dirty="0"/>
              <a:t>: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become</a:t>
            </a:r>
            <a:r>
              <a:rPr lang="fr-FR" dirty="0"/>
              <a:t> a border? (Beck, </a:t>
            </a:r>
            <a:r>
              <a:rPr lang="fr-FR" dirty="0" err="1"/>
              <a:t>Thedieck</a:t>
            </a:r>
            <a:r>
              <a:rPr lang="fr-FR" dirty="0"/>
              <a:t>, 2008)</a:t>
            </a:r>
          </a:p>
        </p:txBody>
      </p:sp>
      <p:sp>
        <p:nvSpPr>
          <p:cNvPr id="21509" name="Espace réservé du pied de page 8">
            <a:extLst>
              <a:ext uri="{FF2B5EF4-FFF2-40B4-BE49-F238E27FC236}">
                <a16:creationId xmlns:a16="http://schemas.microsoft.com/office/drawing/2014/main" id="{5E2B5C3E-99FC-8DC6-95A7-28484398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900">
                <a:cs typeface="Tahoma" panose="020B0604030504040204" pitchFamily="34" charset="0"/>
              </a:rPr>
              <a:t>Castle Talks - November 13th, 2023 - Strasbourg</a:t>
            </a:r>
          </a:p>
        </p:txBody>
      </p:sp>
      <p:sp>
        <p:nvSpPr>
          <p:cNvPr id="21510" name="Espace réservé du numéro de diapositive 7">
            <a:extLst>
              <a:ext uri="{FF2B5EF4-FFF2-40B4-BE49-F238E27FC236}">
                <a16:creationId xmlns:a16="http://schemas.microsoft.com/office/drawing/2014/main" id="{DA75508F-5A09-90FF-D718-064C5DC5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1F8776-3B79-8445-8C64-30407BDDE77E}" type="slidenum">
              <a:rPr lang="fr-FR" altLang="fr-FR" sz="1200">
                <a:solidFill>
                  <a:srgbClr val="000000"/>
                </a:solidFill>
                <a:cs typeface="Tahoma" panose="020B0604030504040204" pitchFamily="34" charset="0"/>
              </a:rPr>
              <a:pPr eaLnBrk="1" hangingPunct="1"/>
              <a:t>7</a:t>
            </a:fld>
            <a:endParaRPr lang="fr-FR" altLang="fr-FR" sz="1200">
              <a:solidFill>
                <a:srgbClr val="000000"/>
              </a:solidFill>
              <a:cs typeface="Tahoma" panose="020B0604030504040204" pitchFamily="34" charset="0"/>
            </a:endParaRPr>
          </a:p>
        </p:txBody>
      </p:sp>
      <p:pic>
        <p:nvPicPr>
          <p:cNvPr id="21511" name="Image 10">
            <a:extLst>
              <a:ext uri="{FF2B5EF4-FFF2-40B4-BE49-F238E27FC236}">
                <a16:creationId xmlns:a16="http://schemas.microsoft.com/office/drawing/2014/main" id="{F7B3903C-53CF-CCCB-BDB2-CEEB5A1881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1" y="4521994"/>
            <a:ext cx="869156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 8" descr="Unistra-logo.jpg">
            <a:extLst>
              <a:ext uri="{FF2B5EF4-FFF2-40B4-BE49-F238E27FC236}">
                <a16:creationId xmlns:a16="http://schemas.microsoft.com/office/drawing/2014/main" id="{FA7B1D70-D102-AB1B-8402-863770DC7E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100" y="4514850"/>
            <a:ext cx="902494" cy="45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89814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34290E83-62D6-863A-9966-658247BA2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350">
              <a:cs typeface="Tahoma" panose="020B060403050404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BD291F0-1A7D-C177-9197-A6646A48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/>
              <a:t>The </a:t>
            </a:r>
            <a:r>
              <a:rPr lang="fr-FR" sz="1800" dirty="0" err="1"/>
              <a:t>linear</a:t>
            </a:r>
            <a:r>
              <a:rPr lang="fr-FR" sz="1800" dirty="0"/>
              <a:t> border as an </a:t>
            </a:r>
            <a:r>
              <a:rPr lang="fr-FR" sz="1800" dirty="0" err="1"/>
              <a:t>object</a:t>
            </a:r>
            <a:r>
              <a:rPr lang="fr-FR" sz="1800" dirty="0"/>
              <a:t> of articulation?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C68AA98-23E6-FE9B-CBEA-8C3A18AC8C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z="1600" dirty="0"/>
              <a:t>Cross-border living areas</a:t>
            </a:r>
          </a:p>
          <a:p>
            <a:pPr lvl="1"/>
            <a:r>
              <a:rPr lang="fr-FR" sz="1400" dirty="0"/>
              <a:t>The </a:t>
            </a:r>
            <a:r>
              <a:rPr lang="fr-FR" sz="1400" dirty="0" err="1"/>
              <a:t>example</a:t>
            </a:r>
            <a:r>
              <a:rPr lang="fr-FR" sz="1400" dirty="0"/>
              <a:t> of the Franco-</a:t>
            </a:r>
            <a:r>
              <a:rPr lang="fr-FR" sz="1400" dirty="0" err="1"/>
              <a:t>belgian</a:t>
            </a:r>
            <a:r>
              <a:rPr lang="fr-FR" sz="1400" dirty="0"/>
              <a:t> border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CF42045-5062-48E5-FBFB-B19293CB7F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541" y="1388864"/>
            <a:ext cx="2880122" cy="2880122"/>
          </a:xfrm>
        </p:spPr>
      </p:pic>
      <p:sp>
        <p:nvSpPr>
          <p:cNvPr id="21509" name="Espace réservé du pied de page 8">
            <a:extLst>
              <a:ext uri="{FF2B5EF4-FFF2-40B4-BE49-F238E27FC236}">
                <a16:creationId xmlns:a16="http://schemas.microsoft.com/office/drawing/2014/main" id="{5E2B5C3E-99FC-8DC6-95A7-28484398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900">
                <a:cs typeface="Tahoma" panose="020B0604030504040204" pitchFamily="34" charset="0"/>
              </a:rPr>
              <a:t>Castle Talks - November 13th, 2023 - Strasbourg</a:t>
            </a:r>
          </a:p>
        </p:txBody>
      </p:sp>
      <p:sp>
        <p:nvSpPr>
          <p:cNvPr id="21510" name="Espace réservé du numéro de diapositive 7">
            <a:extLst>
              <a:ext uri="{FF2B5EF4-FFF2-40B4-BE49-F238E27FC236}">
                <a16:creationId xmlns:a16="http://schemas.microsoft.com/office/drawing/2014/main" id="{DA75508F-5A09-90FF-D718-064C5DC5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1F8776-3B79-8445-8C64-30407BDDE77E}" type="slidenum">
              <a:rPr lang="fr-FR" altLang="fr-FR" sz="1200">
                <a:solidFill>
                  <a:srgbClr val="000000"/>
                </a:solidFill>
                <a:cs typeface="Tahoma" panose="020B0604030504040204" pitchFamily="34" charset="0"/>
              </a:rPr>
              <a:pPr eaLnBrk="1" hangingPunct="1"/>
              <a:t>8</a:t>
            </a:fld>
            <a:endParaRPr lang="fr-FR" altLang="fr-FR" sz="1200">
              <a:solidFill>
                <a:srgbClr val="000000"/>
              </a:solidFill>
              <a:cs typeface="Tahoma" panose="020B0604030504040204" pitchFamily="34" charset="0"/>
            </a:endParaRPr>
          </a:p>
        </p:txBody>
      </p:sp>
      <p:pic>
        <p:nvPicPr>
          <p:cNvPr id="21511" name="Image 10">
            <a:extLst>
              <a:ext uri="{FF2B5EF4-FFF2-40B4-BE49-F238E27FC236}">
                <a16:creationId xmlns:a16="http://schemas.microsoft.com/office/drawing/2014/main" id="{F7B3903C-53CF-CCCB-BDB2-CEEB5A1881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1" y="4521994"/>
            <a:ext cx="869156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 8" descr="Unistra-logo.jpg">
            <a:extLst>
              <a:ext uri="{FF2B5EF4-FFF2-40B4-BE49-F238E27FC236}">
                <a16:creationId xmlns:a16="http://schemas.microsoft.com/office/drawing/2014/main" id="{FA7B1D70-D102-AB1B-8402-863770DC7E1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100" y="4514850"/>
            <a:ext cx="902494" cy="45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6587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34290E83-62D6-863A-9966-658247BA2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350">
              <a:cs typeface="Tahoma" panose="020B060403050404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BD291F0-1A7D-C177-9197-A6646A48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/>
              <a:t>The </a:t>
            </a:r>
            <a:r>
              <a:rPr lang="fr-FR" sz="1800" dirty="0" err="1"/>
              <a:t>linear</a:t>
            </a:r>
            <a:r>
              <a:rPr lang="fr-FR" sz="1800" dirty="0"/>
              <a:t> border as an </a:t>
            </a:r>
            <a:r>
              <a:rPr lang="fr-FR" sz="1800" dirty="0" err="1"/>
              <a:t>object</a:t>
            </a:r>
            <a:r>
              <a:rPr lang="fr-FR" sz="1800" dirty="0"/>
              <a:t> of articulation?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C68AA98-23E6-FE9B-CBEA-8C3A18AC8C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z="1600" dirty="0"/>
              <a:t>Cross-border </a:t>
            </a:r>
            <a:r>
              <a:rPr lang="fr-FR" sz="1600" dirty="0" err="1"/>
              <a:t>cooperation</a:t>
            </a:r>
            <a:endParaRPr lang="fr-FR" sz="1600" dirty="0"/>
          </a:p>
          <a:p>
            <a:pPr lvl="1"/>
            <a:r>
              <a:rPr lang="fr-FR" sz="1400" dirty="0" err="1"/>
              <a:t>Landborders</a:t>
            </a:r>
            <a:r>
              <a:rPr lang="fr-FR" sz="1400" dirty="0"/>
              <a:t> in the EU</a:t>
            </a:r>
          </a:p>
          <a:p>
            <a:pPr lvl="1"/>
            <a:r>
              <a:rPr lang="fr-FR" sz="1400" dirty="0"/>
              <a:t>Maritime </a:t>
            </a:r>
            <a:r>
              <a:rPr lang="fr-FR" sz="1400" dirty="0" err="1"/>
              <a:t>borders</a:t>
            </a:r>
            <a:r>
              <a:rPr lang="fr-FR" sz="1400" dirty="0"/>
              <a:t> </a:t>
            </a:r>
          </a:p>
          <a:p>
            <a:pPr lvl="2"/>
            <a:r>
              <a:rPr lang="fr-FR" sz="1400" dirty="0"/>
              <a:t>The Channel and the North </a:t>
            </a:r>
            <a:r>
              <a:rPr lang="fr-FR" sz="1400" dirty="0" err="1"/>
              <a:t>Sea</a:t>
            </a:r>
            <a:endParaRPr lang="fr-FR" sz="1400" dirty="0"/>
          </a:p>
          <a:p>
            <a:pPr lvl="2"/>
            <a:r>
              <a:rPr lang="fr-FR" sz="1400" dirty="0"/>
              <a:t>Common </a:t>
            </a:r>
            <a:r>
              <a:rPr lang="fr-FR" sz="1400" dirty="0" err="1"/>
              <a:t>Devlopment</a:t>
            </a:r>
            <a:r>
              <a:rPr lang="fr-FR" sz="1400" dirty="0"/>
              <a:t> areas in South-</a:t>
            </a:r>
            <a:r>
              <a:rPr lang="fr-FR" sz="1400" dirty="0" err="1"/>
              <a:t>east</a:t>
            </a:r>
            <a:r>
              <a:rPr lang="fr-FR" sz="1400" dirty="0"/>
              <a:t> Asia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179CC87-303C-22EC-DF26-8935CEF6D8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541" y="2140877"/>
            <a:ext cx="2880122" cy="1376096"/>
          </a:xfrm>
        </p:spPr>
      </p:pic>
      <p:sp>
        <p:nvSpPr>
          <p:cNvPr id="21509" name="Espace réservé du pied de page 8">
            <a:extLst>
              <a:ext uri="{FF2B5EF4-FFF2-40B4-BE49-F238E27FC236}">
                <a16:creationId xmlns:a16="http://schemas.microsoft.com/office/drawing/2014/main" id="{5E2B5C3E-99FC-8DC6-95A7-28484398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900">
                <a:cs typeface="Tahoma" panose="020B0604030504040204" pitchFamily="34" charset="0"/>
              </a:rPr>
              <a:t>Castle Talks - November 13th, 2023 - Strasbourg</a:t>
            </a:r>
          </a:p>
        </p:txBody>
      </p:sp>
      <p:sp>
        <p:nvSpPr>
          <p:cNvPr id="21510" name="Espace réservé du numéro de diapositive 7">
            <a:extLst>
              <a:ext uri="{FF2B5EF4-FFF2-40B4-BE49-F238E27FC236}">
                <a16:creationId xmlns:a16="http://schemas.microsoft.com/office/drawing/2014/main" id="{DA75508F-5A09-90FF-D718-064C5DC5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28448794" indent="-28105894"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1F8776-3B79-8445-8C64-30407BDDE77E}" type="slidenum">
              <a:rPr lang="fr-FR" altLang="fr-FR" sz="1200">
                <a:solidFill>
                  <a:srgbClr val="000000"/>
                </a:solidFill>
                <a:cs typeface="Tahoma" panose="020B0604030504040204" pitchFamily="34" charset="0"/>
              </a:rPr>
              <a:pPr eaLnBrk="1" hangingPunct="1"/>
              <a:t>9</a:t>
            </a:fld>
            <a:endParaRPr lang="fr-FR" altLang="fr-FR" sz="1200">
              <a:solidFill>
                <a:srgbClr val="000000"/>
              </a:solidFill>
              <a:cs typeface="Tahoma" panose="020B0604030504040204" pitchFamily="34" charset="0"/>
            </a:endParaRPr>
          </a:p>
        </p:txBody>
      </p:sp>
      <p:pic>
        <p:nvPicPr>
          <p:cNvPr id="21511" name="Image 10">
            <a:extLst>
              <a:ext uri="{FF2B5EF4-FFF2-40B4-BE49-F238E27FC236}">
                <a16:creationId xmlns:a16="http://schemas.microsoft.com/office/drawing/2014/main" id="{F7B3903C-53CF-CCCB-BDB2-CEEB5A1881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1" y="4521994"/>
            <a:ext cx="869156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 8" descr="Unistra-logo.jpg">
            <a:extLst>
              <a:ext uri="{FF2B5EF4-FFF2-40B4-BE49-F238E27FC236}">
                <a16:creationId xmlns:a16="http://schemas.microsoft.com/office/drawing/2014/main" id="{FA7B1D70-D102-AB1B-8402-863770DC7E1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100" y="4514850"/>
            <a:ext cx="902494" cy="45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02299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2926</TotalTime>
  <Words>534</Words>
  <Application>Microsoft Macintosh PowerPoint</Application>
  <PresentationFormat>Affichage à l'écran (16:9)</PresentationFormat>
  <Paragraphs>86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News Gothic MT</vt:lpstr>
      <vt:lpstr>Tahoma</vt:lpstr>
      <vt:lpstr>Times New Roman</vt:lpstr>
      <vt:lpstr>Wingdings 2</vt:lpstr>
      <vt:lpstr>Brise</vt:lpstr>
      <vt:lpstr>Présentation PowerPoint</vt:lpstr>
      <vt:lpstr>Introduction</vt:lpstr>
      <vt:lpstr>Introduction</vt:lpstr>
      <vt:lpstr>Introduction</vt:lpstr>
      <vt:lpstr>The linear border as a visible dividing line between two territorial systems </vt:lpstr>
      <vt:lpstr>The linear border as a visible dividing line between two territorial systems</vt:lpstr>
      <vt:lpstr>The linear border as an issue</vt:lpstr>
      <vt:lpstr>The linear border as an object of articulation? </vt:lpstr>
      <vt:lpstr>The linear border as an object of articulation? </vt:lpstr>
      <vt:lpstr>The linear border as an object of articulation? </vt:lpstr>
      <vt:lpstr>Conclusion</vt:lpstr>
      <vt:lpstr>Thank you for your attention!</vt:lpstr>
    </vt:vector>
  </TitlesOfParts>
  <Company>Reitel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 D ’OBJETS GÉOGRAPHIQUES SINGULIERS : LES AGGLOMÉRATIONS TRANSFRONTALIÈRES</dc:title>
  <dc:creator>Bernard</dc:creator>
  <cp:lastModifiedBy>anonyme</cp:lastModifiedBy>
  <cp:revision>297</cp:revision>
  <cp:lastPrinted>2019-03-04T10:19:45Z</cp:lastPrinted>
  <dcterms:created xsi:type="dcterms:W3CDTF">2019-03-21T08:18:08Z</dcterms:created>
  <dcterms:modified xsi:type="dcterms:W3CDTF">2023-11-13T08:21:09Z</dcterms:modified>
</cp:coreProperties>
</file>