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748" r:id="rId3"/>
    <p:sldId id="729" r:id="rId4"/>
    <p:sldId id="695" r:id="rId5"/>
    <p:sldId id="853" r:id="rId6"/>
    <p:sldId id="740" r:id="rId7"/>
    <p:sldId id="855" r:id="rId8"/>
    <p:sldId id="854" r:id="rId9"/>
    <p:sldId id="856" r:id="rId10"/>
    <p:sldId id="85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879" autoAdjust="0"/>
  </p:normalViewPr>
  <p:slideViewPr>
    <p:cSldViewPr snapToGrid="0">
      <p:cViewPr varScale="1">
        <p:scale>
          <a:sx n="47" d="100"/>
          <a:sy n="47" d="100"/>
        </p:scale>
        <p:origin x="13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296A2-026D-4CD6-991C-8C26F2642F76}" type="doc">
      <dgm:prSet loTypeId="urn:microsoft.com/office/officeart/2008/layout/HexagonCluster" loCatId="picture" qsTypeId="urn:microsoft.com/office/officeart/2005/8/quickstyle/simple1" qsCatId="simple" csTypeId="urn:microsoft.com/office/officeart/2005/8/colors/accent2_3" csCatId="accent2" phldr="1"/>
      <dgm:spPr/>
    </dgm:pt>
    <dgm:pt modelId="{6DAA1499-9C1C-4175-9515-CD65EF8FB746}">
      <dgm:prSet phldrT="[Text]" custT="1"/>
      <dgm:spPr/>
      <dgm:t>
        <a:bodyPr/>
        <a:lstStyle/>
        <a:p>
          <a:r>
            <a:rPr lang="en-US" sz="1600" b="0" i="0" dirty="0"/>
            <a:t>Advanced </a:t>
          </a:r>
          <a:r>
            <a:rPr lang="en-US" sz="1600" b="0" i="0" dirty="0" err="1"/>
            <a:t>Mateirals</a:t>
          </a:r>
          <a:r>
            <a:rPr lang="en-US" sz="1600" b="0" i="0" dirty="0"/>
            <a:t> Science and Engineering </a:t>
          </a:r>
          <a:endParaRPr lang="de-DE" sz="1600" b="0" dirty="0"/>
        </a:p>
      </dgm:t>
    </dgm:pt>
    <dgm:pt modelId="{B9FBE4A2-087E-4D2A-AD53-A39435B0936A}" type="parTrans" cxnId="{56393C74-BB39-45AA-8AE9-A4DFBAA7E319}">
      <dgm:prSet/>
      <dgm:spPr/>
      <dgm:t>
        <a:bodyPr/>
        <a:lstStyle/>
        <a:p>
          <a:endParaRPr lang="de-DE" b="1"/>
        </a:p>
      </dgm:t>
    </dgm:pt>
    <dgm:pt modelId="{4E762C91-8535-4526-9812-437BADD62200}" type="sibTrans" cxnId="{56393C74-BB39-45AA-8AE9-A4DFBAA7E319}">
      <dgm:prSet/>
      <dgm:spPr/>
      <dgm:t>
        <a:bodyPr/>
        <a:lstStyle/>
        <a:p>
          <a:endParaRPr lang="de-DE" sz="1400" b="0"/>
        </a:p>
      </dgm:t>
    </dgm:pt>
    <dgm:pt modelId="{ECBC2816-13F0-4CA5-A16D-2ED8BF10B7B7}">
      <dgm:prSet phldrT="[Text]" custT="1"/>
      <dgm:spPr/>
      <dgm:t>
        <a:bodyPr/>
        <a:lstStyle/>
        <a:p>
          <a:r>
            <a:rPr lang="en-US" sz="1400" b="0" dirty="0"/>
            <a:t>Franco-German studies: cross-border </a:t>
          </a:r>
          <a:r>
            <a:rPr lang="en-US" sz="1400" b="0" dirty="0" err="1"/>
            <a:t>communi</a:t>
          </a:r>
          <a:r>
            <a:rPr lang="en-US" sz="1400" b="0" dirty="0"/>
            <a:t>-cation and cooperation</a:t>
          </a:r>
          <a:endParaRPr lang="de-DE" sz="1400" b="0" dirty="0"/>
        </a:p>
      </dgm:t>
    </dgm:pt>
    <dgm:pt modelId="{DB9A01F5-9BD2-4614-BA71-5B6D29339AAE}" type="parTrans" cxnId="{ED55E35A-9FBA-4042-AF95-4053A24D2A57}">
      <dgm:prSet/>
      <dgm:spPr/>
      <dgm:t>
        <a:bodyPr/>
        <a:lstStyle/>
        <a:p>
          <a:endParaRPr lang="de-DE" b="1"/>
        </a:p>
      </dgm:t>
    </dgm:pt>
    <dgm:pt modelId="{B8DDA720-0B99-48FB-A001-F6480B2235CC}" type="sibTrans" cxnId="{ED55E35A-9FBA-4042-AF95-4053A24D2A57}">
      <dgm:prSet/>
      <dgm:spPr/>
      <dgm:t>
        <a:bodyPr/>
        <a:lstStyle/>
        <a:p>
          <a:endParaRPr lang="de-DE" sz="1400" b="0"/>
        </a:p>
      </dgm:t>
    </dgm:pt>
    <dgm:pt modelId="{2995A743-7DE2-48D0-983C-50458A1FDBEE}">
      <dgm:prSet phldrT="[Text]" custT="1"/>
      <dgm:spPr/>
      <dgm:t>
        <a:bodyPr/>
        <a:lstStyle/>
        <a:p>
          <a:r>
            <a:rPr lang="de-DE" sz="1600" b="0" dirty="0"/>
            <a:t>Border Studies</a:t>
          </a:r>
        </a:p>
      </dgm:t>
    </dgm:pt>
    <dgm:pt modelId="{F72DBCC3-C82C-48CF-A750-D5679FA34859}" type="parTrans" cxnId="{F95FAF6F-D12A-4541-8261-928840B0CDBC}">
      <dgm:prSet/>
      <dgm:spPr/>
      <dgm:t>
        <a:bodyPr/>
        <a:lstStyle/>
        <a:p>
          <a:endParaRPr lang="de-DE" b="1"/>
        </a:p>
      </dgm:t>
    </dgm:pt>
    <dgm:pt modelId="{E2A3A648-95A5-4686-A0C4-A3537E8C9C6E}" type="sibTrans" cxnId="{F95FAF6F-D12A-4541-8261-928840B0CDBC}">
      <dgm:prSet/>
      <dgm:spPr/>
      <dgm:t>
        <a:bodyPr/>
        <a:lstStyle/>
        <a:p>
          <a:endParaRPr lang="de-DE" sz="1400" b="0"/>
        </a:p>
      </dgm:t>
    </dgm:pt>
    <dgm:pt modelId="{EFED222D-4BCD-482B-A1CE-FB238D0EDDBC}">
      <dgm:prSet phldrT="[Text]" custT="1"/>
      <dgm:spPr/>
      <dgm:t>
        <a:bodyPr/>
        <a:lstStyle/>
        <a:p>
          <a:r>
            <a:rPr lang="de-DE" sz="1600" b="0" dirty="0" err="1"/>
            <a:t>Développe-ment</a:t>
          </a:r>
          <a:r>
            <a:rPr lang="de-DE" sz="1600" b="0" dirty="0"/>
            <a:t> durable</a:t>
          </a:r>
        </a:p>
      </dgm:t>
    </dgm:pt>
    <dgm:pt modelId="{123B9E7A-23AF-4A5C-8B5D-BC5493D4775C}" type="parTrans" cxnId="{B0B44FED-3B9C-440A-AF0E-4184C4FA1742}">
      <dgm:prSet/>
      <dgm:spPr/>
      <dgm:t>
        <a:bodyPr/>
        <a:lstStyle/>
        <a:p>
          <a:endParaRPr lang="de-DE" b="1"/>
        </a:p>
      </dgm:t>
    </dgm:pt>
    <dgm:pt modelId="{13C07325-545A-4AA5-B3F3-30CD31E88D1C}" type="sibTrans" cxnId="{B0B44FED-3B9C-440A-AF0E-4184C4FA1742}">
      <dgm:prSet/>
      <dgm:spPr/>
      <dgm:t>
        <a:bodyPr/>
        <a:lstStyle/>
        <a:p>
          <a:endParaRPr lang="de-DE" sz="1400" b="0"/>
        </a:p>
      </dgm:t>
    </dgm:pt>
    <dgm:pt modelId="{877EEDC7-8426-4398-BC1F-1B4C835F4E32}">
      <dgm:prSet phldrT="[Text]" custT="1"/>
      <dgm:spPr/>
      <dgm:t>
        <a:bodyPr/>
        <a:lstStyle/>
        <a:p>
          <a:r>
            <a:rPr lang="de-DE" sz="1600" b="0" dirty="0"/>
            <a:t>German and French Law</a:t>
          </a:r>
        </a:p>
      </dgm:t>
    </dgm:pt>
    <dgm:pt modelId="{393EAEE3-BC51-4AF0-BEBE-4CE049321DDA}" type="parTrans" cxnId="{5F2CFA9B-03AA-475E-8D8B-CA982A4C6EF2}">
      <dgm:prSet/>
      <dgm:spPr/>
      <dgm:t>
        <a:bodyPr/>
        <a:lstStyle/>
        <a:p>
          <a:endParaRPr lang="de-DE" b="1"/>
        </a:p>
      </dgm:t>
    </dgm:pt>
    <dgm:pt modelId="{94FDF914-3014-4C09-939B-34C40A330658}" type="sibTrans" cxnId="{5F2CFA9B-03AA-475E-8D8B-CA982A4C6EF2}">
      <dgm:prSet/>
      <dgm:spPr/>
      <dgm:t>
        <a:bodyPr/>
        <a:lstStyle/>
        <a:p>
          <a:endParaRPr lang="de-DE" sz="1400" b="0"/>
        </a:p>
      </dgm:t>
    </dgm:pt>
    <dgm:pt modelId="{4DFDC4E4-7FF3-4854-A522-064AA89277B1}">
      <dgm:prSet phldrT="[Text]" custT="1"/>
      <dgm:spPr/>
      <dgm:t>
        <a:bodyPr/>
        <a:lstStyle/>
        <a:p>
          <a:r>
            <a:rPr lang="de-DE" sz="1600" b="0" dirty="0"/>
            <a:t>Physics</a:t>
          </a:r>
        </a:p>
      </dgm:t>
    </dgm:pt>
    <dgm:pt modelId="{27A0A49F-D6D6-4758-8901-C69C06D80967}" type="parTrans" cxnId="{7DDB7501-C907-4F8B-8EFD-7338FFA60425}">
      <dgm:prSet/>
      <dgm:spPr/>
      <dgm:t>
        <a:bodyPr/>
        <a:lstStyle/>
        <a:p>
          <a:endParaRPr lang="de-DE" b="1"/>
        </a:p>
      </dgm:t>
    </dgm:pt>
    <dgm:pt modelId="{43D710FF-2F6E-43FF-A8E9-4D3DA2F75AF1}" type="sibTrans" cxnId="{7DDB7501-C907-4F8B-8EFD-7338FFA60425}">
      <dgm:prSet/>
      <dgm:spPr/>
      <dgm:t>
        <a:bodyPr/>
        <a:lstStyle/>
        <a:p>
          <a:endParaRPr lang="de-DE" sz="1400" b="0"/>
        </a:p>
      </dgm:t>
    </dgm:pt>
    <dgm:pt modelId="{6D05CEA7-DF45-4DD0-92EC-4EE76C6549AE}">
      <dgm:prSet phldrT="[Text]" custT="1"/>
      <dgm:spPr/>
      <dgm:t>
        <a:bodyPr/>
        <a:lstStyle/>
        <a:p>
          <a:r>
            <a:rPr lang="de-DE" sz="1600" b="0" dirty="0" err="1"/>
            <a:t>Literature</a:t>
          </a:r>
          <a:endParaRPr lang="de-DE" sz="1400" b="0" dirty="0"/>
        </a:p>
      </dgm:t>
    </dgm:pt>
    <dgm:pt modelId="{9F263794-937C-44F1-904E-5801C91FF4D1}" type="parTrans" cxnId="{27651FB6-8177-482B-9C67-EA9316337FDA}">
      <dgm:prSet/>
      <dgm:spPr/>
      <dgm:t>
        <a:bodyPr/>
        <a:lstStyle/>
        <a:p>
          <a:endParaRPr lang="de-DE" b="1"/>
        </a:p>
      </dgm:t>
    </dgm:pt>
    <dgm:pt modelId="{C09F828F-D971-4D7B-830B-0AC49F10AAD8}" type="sibTrans" cxnId="{27651FB6-8177-482B-9C67-EA9316337FDA}">
      <dgm:prSet/>
      <dgm:spPr/>
      <dgm:t>
        <a:bodyPr/>
        <a:lstStyle/>
        <a:p>
          <a:endParaRPr lang="de-DE" sz="1400" b="0"/>
        </a:p>
      </dgm:t>
    </dgm:pt>
    <dgm:pt modelId="{9ABFA37B-0016-430F-B0BF-D7799A4FECAF}" type="pres">
      <dgm:prSet presAssocID="{BD8296A2-026D-4CD6-991C-8C26F2642F76}" presName="Name0" presStyleCnt="0">
        <dgm:presLayoutVars>
          <dgm:chMax val="21"/>
          <dgm:chPref val="21"/>
        </dgm:presLayoutVars>
      </dgm:prSet>
      <dgm:spPr/>
    </dgm:pt>
    <dgm:pt modelId="{A5637615-E6D6-456C-AE6C-BB8E60198F23}" type="pres">
      <dgm:prSet presAssocID="{6DAA1499-9C1C-4175-9515-CD65EF8FB746}" presName="text1" presStyleCnt="0"/>
      <dgm:spPr/>
    </dgm:pt>
    <dgm:pt modelId="{EE145B70-4B7F-4619-A4CD-9A228EF8BE8F}" type="pres">
      <dgm:prSet presAssocID="{6DAA1499-9C1C-4175-9515-CD65EF8FB746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</dgm:pt>
    <dgm:pt modelId="{A424898E-0FFE-4711-AEE9-C618B75B1B71}" type="pres">
      <dgm:prSet presAssocID="{6DAA1499-9C1C-4175-9515-CD65EF8FB746}" presName="textaccent1" presStyleCnt="0"/>
      <dgm:spPr/>
    </dgm:pt>
    <dgm:pt modelId="{06AE7C25-9B97-4D35-8EF8-D3EC29A0F7EA}" type="pres">
      <dgm:prSet presAssocID="{6DAA1499-9C1C-4175-9515-CD65EF8FB746}" presName="accentRepeatNode" presStyleLbl="solidAlignAcc1" presStyleIdx="0" presStyleCnt="14"/>
      <dgm:spPr/>
    </dgm:pt>
    <dgm:pt modelId="{F87EF263-9639-48E7-BFD0-0F69AA4CDB33}" type="pres">
      <dgm:prSet presAssocID="{4E762C91-8535-4526-9812-437BADD62200}" presName="image1" presStyleCnt="0"/>
      <dgm:spPr/>
    </dgm:pt>
    <dgm:pt modelId="{2EAC9231-8847-4F9A-A354-D8C8D81515A6}" type="pres">
      <dgm:prSet presAssocID="{4E762C91-8535-4526-9812-437BADD62200}" presName="imageRepeatNode" presStyleLbl="alignAcc1" presStyleIdx="0" presStyleCnt="7"/>
      <dgm:spPr/>
    </dgm:pt>
    <dgm:pt modelId="{76753749-1064-4385-B087-29C16ACA7C27}" type="pres">
      <dgm:prSet presAssocID="{4E762C91-8535-4526-9812-437BADD62200}" presName="imageaccent1" presStyleCnt="0"/>
      <dgm:spPr/>
    </dgm:pt>
    <dgm:pt modelId="{22F09F73-F7BD-4175-ADBB-929CF936474E}" type="pres">
      <dgm:prSet presAssocID="{4E762C91-8535-4526-9812-437BADD62200}" presName="accentRepeatNode" presStyleLbl="solidAlignAcc1" presStyleIdx="1" presStyleCnt="14"/>
      <dgm:spPr/>
    </dgm:pt>
    <dgm:pt modelId="{E5E03C66-38BB-4374-B3C4-397823244A16}" type="pres">
      <dgm:prSet presAssocID="{4DFDC4E4-7FF3-4854-A522-064AA89277B1}" presName="text2" presStyleCnt="0"/>
      <dgm:spPr/>
    </dgm:pt>
    <dgm:pt modelId="{50BA6990-31D5-4A7F-8EEA-CB26C7F6D1A7}" type="pres">
      <dgm:prSet presAssocID="{4DFDC4E4-7FF3-4854-A522-064AA89277B1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</dgm:pt>
    <dgm:pt modelId="{AE3F66D2-C9E1-4861-940F-E89007CDF2B8}" type="pres">
      <dgm:prSet presAssocID="{4DFDC4E4-7FF3-4854-A522-064AA89277B1}" presName="textaccent2" presStyleCnt="0"/>
      <dgm:spPr/>
    </dgm:pt>
    <dgm:pt modelId="{26B0DDC6-294D-4411-82AE-1370305D906E}" type="pres">
      <dgm:prSet presAssocID="{4DFDC4E4-7FF3-4854-A522-064AA89277B1}" presName="accentRepeatNode" presStyleLbl="solidAlignAcc1" presStyleIdx="2" presStyleCnt="14"/>
      <dgm:spPr/>
    </dgm:pt>
    <dgm:pt modelId="{720FCD82-57D9-45D6-AFF7-E189718D0C41}" type="pres">
      <dgm:prSet presAssocID="{43D710FF-2F6E-43FF-A8E9-4D3DA2F75AF1}" presName="image2" presStyleCnt="0"/>
      <dgm:spPr/>
    </dgm:pt>
    <dgm:pt modelId="{29807E0D-F302-4824-BD92-BE0D601F172C}" type="pres">
      <dgm:prSet presAssocID="{43D710FF-2F6E-43FF-A8E9-4D3DA2F75AF1}" presName="imageRepeatNode" presStyleLbl="alignAcc1" presStyleIdx="1" presStyleCnt="7"/>
      <dgm:spPr/>
    </dgm:pt>
    <dgm:pt modelId="{81971FF4-82D5-4074-A88B-B84564CB11A7}" type="pres">
      <dgm:prSet presAssocID="{43D710FF-2F6E-43FF-A8E9-4D3DA2F75AF1}" presName="imageaccent2" presStyleCnt="0"/>
      <dgm:spPr/>
    </dgm:pt>
    <dgm:pt modelId="{9356FAA7-9FCD-45DE-A199-BF6613F3FD31}" type="pres">
      <dgm:prSet presAssocID="{43D710FF-2F6E-43FF-A8E9-4D3DA2F75AF1}" presName="accentRepeatNode" presStyleLbl="solidAlignAcc1" presStyleIdx="3" presStyleCnt="14"/>
      <dgm:spPr/>
    </dgm:pt>
    <dgm:pt modelId="{A98721FC-3664-41E7-B452-7504550E813D}" type="pres">
      <dgm:prSet presAssocID="{ECBC2816-13F0-4CA5-A16D-2ED8BF10B7B7}" presName="text3" presStyleCnt="0"/>
      <dgm:spPr/>
    </dgm:pt>
    <dgm:pt modelId="{A12B1400-EFCA-40BF-9D48-FC6ECB1EBE23}" type="pres">
      <dgm:prSet presAssocID="{ECBC2816-13F0-4CA5-A16D-2ED8BF10B7B7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</dgm:pt>
    <dgm:pt modelId="{215A6786-805F-4415-BA61-BFDD3DE06F9B}" type="pres">
      <dgm:prSet presAssocID="{ECBC2816-13F0-4CA5-A16D-2ED8BF10B7B7}" presName="textaccent3" presStyleCnt="0"/>
      <dgm:spPr/>
    </dgm:pt>
    <dgm:pt modelId="{58FA3507-4C33-44EA-BD21-A974C1B00344}" type="pres">
      <dgm:prSet presAssocID="{ECBC2816-13F0-4CA5-A16D-2ED8BF10B7B7}" presName="accentRepeatNode" presStyleLbl="solidAlignAcc1" presStyleIdx="4" presStyleCnt="14"/>
      <dgm:spPr/>
    </dgm:pt>
    <dgm:pt modelId="{769EE1E4-0894-4956-AA5C-7EC66D37957B}" type="pres">
      <dgm:prSet presAssocID="{B8DDA720-0B99-48FB-A001-F6480B2235CC}" presName="image3" presStyleCnt="0"/>
      <dgm:spPr/>
    </dgm:pt>
    <dgm:pt modelId="{86EBD7B5-FB42-44F1-90B9-6E0DE7B4BCFF}" type="pres">
      <dgm:prSet presAssocID="{B8DDA720-0B99-48FB-A001-F6480B2235CC}" presName="imageRepeatNode" presStyleLbl="alignAcc1" presStyleIdx="2" presStyleCnt="7"/>
      <dgm:spPr/>
    </dgm:pt>
    <dgm:pt modelId="{7452F962-501E-450A-92A9-DE3D66B79EED}" type="pres">
      <dgm:prSet presAssocID="{B8DDA720-0B99-48FB-A001-F6480B2235CC}" presName="imageaccent3" presStyleCnt="0"/>
      <dgm:spPr/>
    </dgm:pt>
    <dgm:pt modelId="{A78FB420-5D48-4455-A840-0A028BC972CC}" type="pres">
      <dgm:prSet presAssocID="{B8DDA720-0B99-48FB-A001-F6480B2235CC}" presName="accentRepeatNode" presStyleLbl="solidAlignAcc1" presStyleIdx="5" presStyleCnt="14"/>
      <dgm:spPr/>
    </dgm:pt>
    <dgm:pt modelId="{C1FA2F21-A7E1-4E1C-A2DF-FE1116851A30}" type="pres">
      <dgm:prSet presAssocID="{6D05CEA7-DF45-4DD0-92EC-4EE76C6549AE}" presName="text4" presStyleCnt="0"/>
      <dgm:spPr/>
    </dgm:pt>
    <dgm:pt modelId="{54CF4D88-28BA-4A26-BE36-14283345D1C7}" type="pres">
      <dgm:prSet presAssocID="{6D05CEA7-DF45-4DD0-92EC-4EE76C6549AE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</dgm:pt>
    <dgm:pt modelId="{B2EAF698-3554-430B-9075-42D8F518D542}" type="pres">
      <dgm:prSet presAssocID="{6D05CEA7-DF45-4DD0-92EC-4EE76C6549AE}" presName="textaccent4" presStyleCnt="0"/>
      <dgm:spPr/>
    </dgm:pt>
    <dgm:pt modelId="{D68000ED-BF75-40BB-8BA2-06EF92F20183}" type="pres">
      <dgm:prSet presAssocID="{6D05CEA7-DF45-4DD0-92EC-4EE76C6549AE}" presName="accentRepeatNode" presStyleLbl="solidAlignAcc1" presStyleIdx="6" presStyleCnt="14"/>
      <dgm:spPr/>
    </dgm:pt>
    <dgm:pt modelId="{22997844-21ED-4621-BFB8-C79597F792F8}" type="pres">
      <dgm:prSet presAssocID="{C09F828F-D971-4D7B-830B-0AC49F10AAD8}" presName="image4" presStyleCnt="0"/>
      <dgm:spPr/>
    </dgm:pt>
    <dgm:pt modelId="{71250FCB-407B-42B8-84F6-D1AE805A32CA}" type="pres">
      <dgm:prSet presAssocID="{C09F828F-D971-4D7B-830B-0AC49F10AAD8}" presName="imageRepeatNode" presStyleLbl="alignAcc1" presStyleIdx="3" presStyleCnt="7"/>
      <dgm:spPr/>
    </dgm:pt>
    <dgm:pt modelId="{94DFB6E3-C321-482B-8619-493006E81267}" type="pres">
      <dgm:prSet presAssocID="{C09F828F-D971-4D7B-830B-0AC49F10AAD8}" presName="imageaccent4" presStyleCnt="0"/>
      <dgm:spPr/>
    </dgm:pt>
    <dgm:pt modelId="{D1790C92-8C85-4FE5-B7A9-F8D92DDEE69F}" type="pres">
      <dgm:prSet presAssocID="{C09F828F-D971-4D7B-830B-0AC49F10AAD8}" presName="accentRepeatNode" presStyleLbl="solidAlignAcc1" presStyleIdx="7" presStyleCnt="14"/>
      <dgm:spPr/>
    </dgm:pt>
    <dgm:pt modelId="{B7AAD0D1-22ED-4298-93D8-99032410D54B}" type="pres">
      <dgm:prSet presAssocID="{EFED222D-4BCD-482B-A1CE-FB238D0EDDBC}" presName="text5" presStyleCnt="0"/>
      <dgm:spPr/>
    </dgm:pt>
    <dgm:pt modelId="{E58099FF-E6BD-4085-A933-D209B20AC12D}" type="pres">
      <dgm:prSet presAssocID="{EFED222D-4BCD-482B-A1CE-FB238D0EDDBC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43A3053C-0A6C-49FB-92D9-EE85B4895D71}" type="pres">
      <dgm:prSet presAssocID="{EFED222D-4BCD-482B-A1CE-FB238D0EDDBC}" presName="textaccent5" presStyleCnt="0"/>
      <dgm:spPr/>
    </dgm:pt>
    <dgm:pt modelId="{7441DFF1-5194-44B7-B3DF-9C43FFC18635}" type="pres">
      <dgm:prSet presAssocID="{EFED222D-4BCD-482B-A1CE-FB238D0EDDBC}" presName="accentRepeatNode" presStyleLbl="solidAlignAcc1" presStyleIdx="8" presStyleCnt="14"/>
      <dgm:spPr/>
    </dgm:pt>
    <dgm:pt modelId="{DE3A1EA7-A475-47A1-B0FB-F5074FDE0EF4}" type="pres">
      <dgm:prSet presAssocID="{13C07325-545A-4AA5-B3F3-30CD31E88D1C}" presName="image5" presStyleCnt="0"/>
      <dgm:spPr/>
    </dgm:pt>
    <dgm:pt modelId="{B9B99008-2439-4837-8D75-7B545EAD62E4}" type="pres">
      <dgm:prSet presAssocID="{13C07325-545A-4AA5-B3F3-30CD31E88D1C}" presName="imageRepeatNode" presStyleLbl="alignAcc1" presStyleIdx="4" presStyleCnt="7"/>
      <dgm:spPr/>
    </dgm:pt>
    <dgm:pt modelId="{3F2114F1-497F-457D-ACD2-4D8C6DCBF033}" type="pres">
      <dgm:prSet presAssocID="{13C07325-545A-4AA5-B3F3-30CD31E88D1C}" presName="imageaccent5" presStyleCnt="0"/>
      <dgm:spPr/>
    </dgm:pt>
    <dgm:pt modelId="{E957FD3E-6CE2-40A8-8C7C-A7B8396E9D43}" type="pres">
      <dgm:prSet presAssocID="{13C07325-545A-4AA5-B3F3-30CD31E88D1C}" presName="accentRepeatNode" presStyleLbl="solidAlignAcc1" presStyleIdx="9" presStyleCnt="14"/>
      <dgm:spPr/>
    </dgm:pt>
    <dgm:pt modelId="{963F9D4E-A799-4225-A33A-978703838CDC}" type="pres">
      <dgm:prSet presAssocID="{877EEDC7-8426-4398-BC1F-1B4C835F4E32}" presName="text6" presStyleCnt="0"/>
      <dgm:spPr/>
    </dgm:pt>
    <dgm:pt modelId="{B85EFF1B-F8BA-42F3-AE97-7FC1ED2C1730}" type="pres">
      <dgm:prSet presAssocID="{877EEDC7-8426-4398-BC1F-1B4C835F4E32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</dgm:pt>
    <dgm:pt modelId="{4A7CFEFD-5992-4C8C-A236-2A697CA091BE}" type="pres">
      <dgm:prSet presAssocID="{877EEDC7-8426-4398-BC1F-1B4C835F4E32}" presName="textaccent6" presStyleCnt="0"/>
      <dgm:spPr/>
    </dgm:pt>
    <dgm:pt modelId="{E7A455B6-0CDD-4B6C-B02A-8A88F2EA9A2D}" type="pres">
      <dgm:prSet presAssocID="{877EEDC7-8426-4398-BC1F-1B4C835F4E32}" presName="accentRepeatNode" presStyleLbl="solidAlignAcc1" presStyleIdx="10" presStyleCnt="14"/>
      <dgm:spPr/>
    </dgm:pt>
    <dgm:pt modelId="{1DB3CB54-0C04-494A-AEE0-A36B18DC00C1}" type="pres">
      <dgm:prSet presAssocID="{94FDF914-3014-4C09-939B-34C40A330658}" presName="image6" presStyleCnt="0"/>
      <dgm:spPr/>
    </dgm:pt>
    <dgm:pt modelId="{AFFA8B31-E84E-4109-9DA8-9218802CB512}" type="pres">
      <dgm:prSet presAssocID="{94FDF914-3014-4C09-939B-34C40A330658}" presName="imageRepeatNode" presStyleLbl="alignAcc1" presStyleIdx="5" presStyleCnt="7"/>
      <dgm:spPr/>
    </dgm:pt>
    <dgm:pt modelId="{E2401EED-BC60-46EB-BE87-8B16FFC574F6}" type="pres">
      <dgm:prSet presAssocID="{94FDF914-3014-4C09-939B-34C40A330658}" presName="imageaccent6" presStyleCnt="0"/>
      <dgm:spPr/>
    </dgm:pt>
    <dgm:pt modelId="{A77BA8DB-0D6D-4B15-86F8-39AC03DA4AC9}" type="pres">
      <dgm:prSet presAssocID="{94FDF914-3014-4C09-939B-34C40A330658}" presName="accentRepeatNode" presStyleLbl="solidAlignAcc1" presStyleIdx="11" presStyleCnt="14"/>
      <dgm:spPr/>
    </dgm:pt>
    <dgm:pt modelId="{D0923A88-3BF3-4184-8688-30B4C355333C}" type="pres">
      <dgm:prSet presAssocID="{2995A743-7DE2-48D0-983C-50458A1FDBEE}" presName="text7" presStyleCnt="0"/>
      <dgm:spPr/>
    </dgm:pt>
    <dgm:pt modelId="{D0C2B2FA-DB9F-4A6C-8133-310A372DC5FC}" type="pres">
      <dgm:prSet presAssocID="{2995A743-7DE2-48D0-983C-50458A1FDBEE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</dgm:pt>
    <dgm:pt modelId="{1B0D4151-F7FB-4411-B88F-5FD49AD6C267}" type="pres">
      <dgm:prSet presAssocID="{2995A743-7DE2-48D0-983C-50458A1FDBEE}" presName="textaccent7" presStyleCnt="0"/>
      <dgm:spPr/>
    </dgm:pt>
    <dgm:pt modelId="{40482280-ADA2-4256-8075-32246B2F4C5E}" type="pres">
      <dgm:prSet presAssocID="{2995A743-7DE2-48D0-983C-50458A1FDBEE}" presName="accentRepeatNode" presStyleLbl="solidAlignAcc1" presStyleIdx="12" presStyleCnt="14"/>
      <dgm:spPr/>
    </dgm:pt>
    <dgm:pt modelId="{35265C45-3770-4F55-8286-A6CAA520F076}" type="pres">
      <dgm:prSet presAssocID="{E2A3A648-95A5-4686-A0C4-A3537E8C9C6E}" presName="image7" presStyleCnt="0"/>
      <dgm:spPr/>
    </dgm:pt>
    <dgm:pt modelId="{D89F64F0-FE6D-429C-ADFF-4248694A6D5B}" type="pres">
      <dgm:prSet presAssocID="{E2A3A648-95A5-4686-A0C4-A3537E8C9C6E}" presName="imageRepeatNode" presStyleLbl="alignAcc1" presStyleIdx="6" presStyleCnt="7"/>
      <dgm:spPr/>
    </dgm:pt>
    <dgm:pt modelId="{1F96ABC4-74D4-4994-A247-BDF5D1087972}" type="pres">
      <dgm:prSet presAssocID="{E2A3A648-95A5-4686-A0C4-A3537E8C9C6E}" presName="imageaccent7" presStyleCnt="0"/>
      <dgm:spPr/>
    </dgm:pt>
    <dgm:pt modelId="{4DC47C19-0312-4AC0-A59D-928D9588E78D}" type="pres">
      <dgm:prSet presAssocID="{E2A3A648-95A5-4686-A0C4-A3537E8C9C6E}" presName="accentRepeatNode" presStyleLbl="solidAlignAcc1" presStyleIdx="13" presStyleCnt="14"/>
      <dgm:spPr/>
    </dgm:pt>
  </dgm:ptLst>
  <dgm:cxnLst>
    <dgm:cxn modelId="{7DDB7501-C907-4F8B-8EFD-7338FFA60425}" srcId="{BD8296A2-026D-4CD6-991C-8C26F2642F76}" destId="{4DFDC4E4-7FF3-4854-A522-064AA89277B1}" srcOrd="1" destOrd="0" parTransId="{27A0A49F-D6D6-4758-8901-C69C06D80967}" sibTransId="{43D710FF-2F6E-43FF-A8E9-4D3DA2F75AF1}"/>
    <dgm:cxn modelId="{E6FC2D2C-EE6D-48AA-B2E0-232B8D61E9FE}" type="presOf" srcId="{4DFDC4E4-7FF3-4854-A522-064AA89277B1}" destId="{50BA6990-31D5-4A7F-8EEA-CB26C7F6D1A7}" srcOrd="0" destOrd="0" presId="urn:microsoft.com/office/officeart/2008/layout/HexagonCluster"/>
    <dgm:cxn modelId="{B94D2934-83B6-49F7-A118-C881D37124D2}" type="presOf" srcId="{ECBC2816-13F0-4CA5-A16D-2ED8BF10B7B7}" destId="{A12B1400-EFCA-40BF-9D48-FC6ECB1EBE23}" srcOrd="0" destOrd="0" presId="urn:microsoft.com/office/officeart/2008/layout/HexagonCluster"/>
    <dgm:cxn modelId="{15281B42-CA7B-47AE-B84B-9857DF8E4D3E}" type="presOf" srcId="{43D710FF-2F6E-43FF-A8E9-4D3DA2F75AF1}" destId="{29807E0D-F302-4824-BD92-BE0D601F172C}" srcOrd="0" destOrd="0" presId="urn:microsoft.com/office/officeart/2008/layout/HexagonCluster"/>
    <dgm:cxn modelId="{F95FAF6F-D12A-4541-8261-928840B0CDBC}" srcId="{BD8296A2-026D-4CD6-991C-8C26F2642F76}" destId="{2995A743-7DE2-48D0-983C-50458A1FDBEE}" srcOrd="6" destOrd="0" parTransId="{F72DBCC3-C82C-48CF-A750-D5679FA34859}" sibTransId="{E2A3A648-95A5-4686-A0C4-A3537E8C9C6E}"/>
    <dgm:cxn modelId="{56393C74-BB39-45AA-8AE9-A4DFBAA7E319}" srcId="{BD8296A2-026D-4CD6-991C-8C26F2642F76}" destId="{6DAA1499-9C1C-4175-9515-CD65EF8FB746}" srcOrd="0" destOrd="0" parTransId="{B9FBE4A2-087E-4D2A-AD53-A39435B0936A}" sibTransId="{4E762C91-8535-4526-9812-437BADD62200}"/>
    <dgm:cxn modelId="{ED55E35A-9FBA-4042-AF95-4053A24D2A57}" srcId="{BD8296A2-026D-4CD6-991C-8C26F2642F76}" destId="{ECBC2816-13F0-4CA5-A16D-2ED8BF10B7B7}" srcOrd="2" destOrd="0" parTransId="{DB9A01F5-9BD2-4614-BA71-5B6D29339AAE}" sibTransId="{B8DDA720-0B99-48FB-A001-F6480B2235CC}"/>
    <dgm:cxn modelId="{C8CC8C7D-7BAF-47B6-9AE7-D4CD77358664}" type="presOf" srcId="{13C07325-545A-4AA5-B3F3-30CD31E88D1C}" destId="{B9B99008-2439-4837-8D75-7B545EAD62E4}" srcOrd="0" destOrd="0" presId="urn:microsoft.com/office/officeart/2008/layout/HexagonCluster"/>
    <dgm:cxn modelId="{5F2CFA9B-03AA-475E-8D8B-CA982A4C6EF2}" srcId="{BD8296A2-026D-4CD6-991C-8C26F2642F76}" destId="{877EEDC7-8426-4398-BC1F-1B4C835F4E32}" srcOrd="5" destOrd="0" parTransId="{393EAEE3-BC51-4AF0-BEBE-4CE049321DDA}" sibTransId="{94FDF914-3014-4C09-939B-34C40A330658}"/>
    <dgm:cxn modelId="{27651FB6-8177-482B-9C67-EA9316337FDA}" srcId="{BD8296A2-026D-4CD6-991C-8C26F2642F76}" destId="{6D05CEA7-DF45-4DD0-92EC-4EE76C6549AE}" srcOrd="3" destOrd="0" parTransId="{9F263794-937C-44F1-904E-5801C91FF4D1}" sibTransId="{C09F828F-D971-4D7B-830B-0AC49F10AAD8}"/>
    <dgm:cxn modelId="{C4A9CCBB-00F9-4EDC-9F0B-AFBF71914FD8}" type="presOf" srcId="{94FDF914-3014-4C09-939B-34C40A330658}" destId="{AFFA8B31-E84E-4109-9DA8-9218802CB512}" srcOrd="0" destOrd="0" presId="urn:microsoft.com/office/officeart/2008/layout/HexagonCluster"/>
    <dgm:cxn modelId="{3D64F2BF-85F0-4866-9F9F-BBF0B1745C75}" type="presOf" srcId="{2995A743-7DE2-48D0-983C-50458A1FDBEE}" destId="{D0C2B2FA-DB9F-4A6C-8133-310A372DC5FC}" srcOrd="0" destOrd="0" presId="urn:microsoft.com/office/officeart/2008/layout/HexagonCluster"/>
    <dgm:cxn modelId="{BB11FCC0-65CE-4D8B-8FDF-E1612E334FCF}" type="presOf" srcId="{6D05CEA7-DF45-4DD0-92EC-4EE76C6549AE}" destId="{54CF4D88-28BA-4A26-BE36-14283345D1C7}" srcOrd="0" destOrd="0" presId="urn:microsoft.com/office/officeart/2008/layout/HexagonCluster"/>
    <dgm:cxn modelId="{5E0FCBC5-D145-43A4-8385-0BBCFBF4C81D}" type="presOf" srcId="{BD8296A2-026D-4CD6-991C-8C26F2642F76}" destId="{9ABFA37B-0016-430F-B0BF-D7799A4FECAF}" srcOrd="0" destOrd="0" presId="urn:microsoft.com/office/officeart/2008/layout/HexagonCluster"/>
    <dgm:cxn modelId="{BBFA55CD-95F1-4727-8EAB-130FF2CB57B9}" type="presOf" srcId="{B8DDA720-0B99-48FB-A001-F6480B2235CC}" destId="{86EBD7B5-FB42-44F1-90B9-6E0DE7B4BCFF}" srcOrd="0" destOrd="0" presId="urn:microsoft.com/office/officeart/2008/layout/HexagonCluster"/>
    <dgm:cxn modelId="{FFC178D2-B7A5-4812-BAD2-9833142E283F}" type="presOf" srcId="{EFED222D-4BCD-482B-A1CE-FB238D0EDDBC}" destId="{E58099FF-E6BD-4085-A933-D209B20AC12D}" srcOrd="0" destOrd="0" presId="urn:microsoft.com/office/officeart/2008/layout/HexagonCluster"/>
    <dgm:cxn modelId="{71FBEAD3-4897-4886-8E55-81CE6673F801}" type="presOf" srcId="{6DAA1499-9C1C-4175-9515-CD65EF8FB746}" destId="{EE145B70-4B7F-4619-A4CD-9A228EF8BE8F}" srcOrd="0" destOrd="0" presId="urn:microsoft.com/office/officeart/2008/layout/HexagonCluster"/>
    <dgm:cxn modelId="{42647BD7-0253-4409-912D-6834773CF857}" type="presOf" srcId="{877EEDC7-8426-4398-BC1F-1B4C835F4E32}" destId="{B85EFF1B-F8BA-42F3-AE97-7FC1ED2C1730}" srcOrd="0" destOrd="0" presId="urn:microsoft.com/office/officeart/2008/layout/HexagonCluster"/>
    <dgm:cxn modelId="{91F2E4DA-2F3B-490F-95AA-EE8028D30770}" type="presOf" srcId="{4E762C91-8535-4526-9812-437BADD62200}" destId="{2EAC9231-8847-4F9A-A354-D8C8D81515A6}" srcOrd="0" destOrd="0" presId="urn:microsoft.com/office/officeart/2008/layout/HexagonCluster"/>
    <dgm:cxn modelId="{2406D0E4-C751-4DE9-9F87-0DACA2C8473B}" type="presOf" srcId="{E2A3A648-95A5-4686-A0C4-A3537E8C9C6E}" destId="{D89F64F0-FE6D-429C-ADFF-4248694A6D5B}" srcOrd="0" destOrd="0" presId="urn:microsoft.com/office/officeart/2008/layout/HexagonCluster"/>
    <dgm:cxn modelId="{B0B44FED-3B9C-440A-AF0E-4184C4FA1742}" srcId="{BD8296A2-026D-4CD6-991C-8C26F2642F76}" destId="{EFED222D-4BCD-482B-A1CE-FB238D0EDDBC}" srcOrd="4" destOrd="0" parTransId="{123B9E7A-23AF-4A5C-8B5D-BC5493D4775C}" sibTransId="{13C07325-545A-4AA5-B3F3-30CD31E88D1C}"/>
    <dgm:cxn modelId="{6A8406FA-E5A6-41A6-A6E3-E7529806C043}" type="presOf" srcId="{C09F828F-D971-4D7B-830B-0AC49F10AAD8}" destId="{71250FCB-407B-42B8-84F6-D1AE805A32CA}" srcOrd="0" destOrd="0" presId="urn:microsoft.com/office/officeart/2008/layout/HexagonCluster"/>
    <dgm:cxn modelId="{0E63C849-4418-4980-B9B5-052353B29285}" type="presParOf" srcId="{9ABFA37B-0016-430F-B0BF-D7799A4FECAF}" destId="{A5637615-E6D6-456C-AE6C-BB8E60198F23}" srcOrd="0" destOrd="0" presId="urn:microsoft.com/office/officeart/2008/layout/HexagonCluster"/>
    <dgm:cxn modelId="{4838E833-56DC-45AC-AAA7-294110426E91}" type="presParOf" srcId="{A5637615-E6D6-456C-AE6C-BB8E60198F23}" destId="{EE145B70-4B7F-4619-A4CD-9A228EF8BE8F}" srcOrd="0" destOrd="0" presId="urn:microsoft.com/office/officeart/2008/layout/HexagonCluster"/>
    <dgm:cxn modelId="{1D6CFF65-DD97-47A2-AE58-096F04187F2B}" type="presParOf" srcId="{9ABFA37B-0016-430F-B0BF-D7799A4FECAF}" destId="{A424898E-0FFE-4711-AEE9-C618B75B1B71}" srcOrd="1" destOrd="0" presId="urn:microsoft.com/office/officeart/2008/layout/HexagonCluster"/>
    <dgm:cxn modelId="{6C841A5B-6B96-49EF-A8D4-B731481E538E}" type="presParOf" srcId="{A424898E-0FFE-4711-AEE9-C618B75B1B71}" destId="{06AE7C25-9B97-4D35-8EF8-D3EC29A0F7EA}" srcOrd="0" destOrd="0" presId="urn:microsoft.com/office/officeart/2008/layout/HexagonCluster"/>
    <dgm:cxn modelId="{776F7C2D-B507-40E3-B8DE-8830D564B882}" type="presParOf" srcId="{9ABFA37B-0016-430F-B0BF-D7799A4FECAF}" destId="{F87EF263-9639-48E7-BFD0-0F69AA4CDB33}" srcOrd="2" destOrd="0" presId="urn:microsoft.com/office/officeart/2008/layout/HexagonCluster"/>
    <dgm:cxn modelId="{F650EF28-5C32-4D81-AD1F-3BEEB8E44D59}" type="presParOf" srcId="{F87EF263-9639-48E7-BFD0-0F69AA4CDB33}" destId="{2EAC9231-8847-4F9A-A354-D8C8D81515A6}" srcOrd="0" destOrd="0" presId="urn:microsoft.com/office/officeart/2008/layout/HexagonCluster"/>
    <dgm:cxn modelId="{E5FE1620-AFD8-4FDB-877E-DEF9EE36A6B3}" type="presParOf" srcId="{9ABFA37B-0016-430F-B0BF-D7799A4FECAF}" destId="{76753749-1064-4385-B087-29C16ACA7C27}" srcOrd="3" destOrd="0" presId="urn:microsoft.com/office/officeart/2008/layout/HexagonCluster"/>
    <dgm:cxn modelId="{035F7E68-FACD-49CD-836F-B6E3D8413FF4}" type="presParOf" srcId="{76753749-1064-4385-B087-29C16ACA7C27}" destId="{22F09F73-F7BD-4175-ADBB-929CF936474E}" srcOrd="0" destOrd="0" presId="urn:microsoft.com/office/officeart/2008/layout/HexagonCluster"/>
    <dgm:cxn modelId="{B3698825-DEA4-4DEA-92C3-5FFA3AA5E26C}" type="presParOf" srcId="{9ABFA37B-0016-430F-B0BF-D7799A4FECAF}" destId="{E5E03C66-38BB-4374-B3C4-397823244A16}" srcOrd="4" destOrd="0" presId="urn:microsoft.com/office/officeart/2008/layout/HexagonCluster"/>
    <dgm:cxn modelId="{9BA4BC8E-1CC4-42D9-809E-78A5385D338F}" type="presParOf" srcId="{E5E03C66-38BB-4374-B3C4-397823244A16}" destId="{50BA6990-31D5-4A7F-8EEA-CB26C7F6D1A7}" srcOrd="0" destOrd="0" presId="urn:microsoft.com/office/officeart/2008/layout/HexagonCluster"/>
    <dgm:cxn modelId="{497F4D8B-70B9-4E36-8BBC-60D4C77B0B1E}" type="presParOf" srcId="{9ABFA37B-0016-430F-B0BF-D7799A4FECAF}" destId="{AE3F66D2-C9E1-4861-940F-E89007CDF2B8}" srcOrd="5" destOrd="0" presId="urn:microsoft.com/office/officeart/2008/layout/HexagonCluster"/>
    <dgm:cxn modelId="{574ACE9D-5250-4625-8381-03C6D8A374AB}" type="presParOf" srcId="{AE3F66D2-C9E1-4861-940F-E89007CDF2B8}" destId="{26B0DDC6-294D-4411-82AE-1370305D906E}" srcOrd="0" destOrd="0" presId="urn:microsoft.com/office/officeart/2008/layout/HexagonCluster"/>
    <dgm:cxn modelId="{795F9A0F-51E5-40A3-B0DA-F1CC8524FC8F}" type="presParOf" srcId="{9ABFA37B-0016-430F-B0BF-D7799A4FECAF}" destId="{720FCD82-57D9-45D6-AFF7-E189718D0C41}" srcOrd="6" destOrd="0" presId="urn:microsoft.com/office/officeart/2008/layout/HexagonCluster"/>
    <dgm:cxn modelId="{F4B08501-B0A0-41D0-91AC-AF324B60D5F4}" type="presParOf" srcId="{720FCD82-57D9-45D6-AFF7-E189718D0C41}" destId="{29807E0D-F302-4824-BD92-BE0D601F172C}" srcOrd="0" destOrd="0" presId="urn:microsoft.com/office/officeart/2008/layout/HexagonCluster"/>
    <dgm:cxn modelId="{32087B60-5835-4D98-B86D-7922CDA0C7BA}" type="presParOf" srcId="{9ABFA37B-0016-430F-B0BF-D7799A4FECAF}" destId="{81971FF4-82D5-4074-A88B-B84564CB11A7}" srcOrd="7" destOrd="0" presId="urn:microsoft.com/office/officeart/2008/layout/HexagonCluster"/>
    <dgm:cxn modelId="{C91DDE6D-48A3-4207-A8E6-17FF0BA81EDD}" type="presParOf" srcId="{81971FF4-82D5-4074-A88B-B84564CB11A7}" destId="{9356FAA7-9FCD-45DE-A199-BF6613F3FD31}" srcOrd="0" destOrd="0" presId="urn:microsoft.com/office/officeart/2008/layout/HexagonCluster"/>
    <dgm:cxn modelId="{7D4D1E34-D2E8-4209-9F3F-3D8B1FB63603}" type="presParOf" srcId="{9ABFA37B-0016-430F-B0BF-D7799A4FECAF}" destId="{A98721FC-3664-41E7-B452-7504550E813D}" srcOrd="8" destOrd="0" presId="urn:microsoft.com/office/officeart/2008/layout/HexagonCluster"/>
    <dgm:cxn modelId="{4A3BF901-3A30-4AE3-BE44-B03AA01F9F57}" type="presParOf" srcId="{A98721FC-3664-41E7-B452-7504550E813D}" destId="{A12B1400-EFCA-40BF-9D48-FC6ECB1EBE23}" srcOrd="0" destOrd="0" presId="urn:microsoft.com/office/officeart/2008/layout/HexagonCluster"/>
    <dgm:cxn modelId="{0DFDC5E9-1B4C-419D-B544-62CD46C75251}" type="presParOf" srcId="{9ABFA37B-0016-430F-B0BF-D7799A4FECAF}" destId="{215A6786-805F-4415-BA61-BFDD3DE06F9B}" srcOrd="9" destOrd="0" presId="urn:microsoft.com/office/officeart/2008/layout/HexagonCluster"/>
    <dgm:cxn modelId="{58D0E7F0-3623-4E6F-88BC-91F4A758A139}" type="presParOf" srcId="{215A6786-805F-4415-BA61-BFDD3DE06F9B}" destId="{58FA3507-4C33-44EA-BD21-A974C1B00344}" srcOrd="0" destOrd="0" presId="urn:microsoft.com/office/officeart/2008/layout/HexagonCluster"/>
    <dgm:cxn modelId="{B7CAB3C8-EFEA-4DF7-92BB-FED398D24F32}" type="presParOf" srcId="{9ABFA37B-0016-430F-B0BF-D7799A4FECAF}" destId="{769EE1E4-0894-4956-AA5C-7EC66D37957B}" srcOrd="10" destOrd="0" presId="urn:microsoft.com/office/officeart/2008/layout/HexagonCluster"/>
    <dgm:cxn modelId="{4B8DBA89-4923-4595-840C-B9CF95578E32}" type="presParOf" srcId="{769EE1E4-0894-4956-AA5C-7EC66D37957B}" destId="{86EBD7B5-FB42-44F1-90B9-6E0DE7B4BCFF}" srcOrd="0" destOrd="0" presId="urn:microsoft.com/office/officeart/2008/layout/HexagonCluster"/>
    <dgm:cxn modelId="{AFCE042F-B1AE-46C4-B197-0CC7F63AA0BD}" type="presParOf" srcId="{9ABFA37B-0016-430F-B0BF-D7799A4FECAF}" destId="{7452F962-501E-450A-92A9-DE3D66B79EED}" srcOrd="11" destOrd="0" presId="urn:microsoft.com/office/officeart/2008/layout/HexagonCluster"/>
    <dgm:cxn modelId="{BEF9A34A-3A31-4A00-A238-BF35578EC37E}" type="presParOf" srcId="{7452F962-501E-450A-92A9-DE3D66B79EED}" destId="{A78FB420-5D48-4455-A840-0A028BC972CC}" srcOrd="0" destOrd="0" presId="urn:microsoft.com/office/officeart/2008/layout/HexagonCluster"/>
    <dgm:cxn modelId="{319BF8CA-C67A-424F-AEE1-C9CA96420BE7}" type="presParOf" srcId="{9ABFA37B-0016-430F-B0BF-D7799A4FECAF}" destId="{C1FA2F21-A7E1-4E1C-A2DF-FE1116851A30}" srcOrd="12" destOrd="0" presId="urn:microsoft.com/office/officeart/2008/layout/HexagonCluster"/>
    <dgm:cxn modelId="{FE6F8EBB-8BAD-4B6D-9D09-21406E7BA4FD}" type="presParOf" srcId="{C1FA2F21-A7E1-4E1C-A2DF-FE1116851A30}" destId="{54CF4D88-28BA-4A26-BE36-14283345D1C7}" srcOrd="0" destOrd="0" presId="urn:microsoft.com/office/officeart/2008/layout/HexagonCluster"/>
    <dgm:cxn modelId="{B2685F15-9DAA-49B7-A679-50804D4F3917}" type="presParOf" srcId="{9ABFA37B-0016-430F-B0BF-D7799A4FECAF}" destId="{B2EAF698-3554-430B-9075-42D8F518D542}" srcOrd="13" destOrd="0" presId="urn:microsoft.com/office/officeart/2008/layout/HexagonCluster"/>
    <dgm:cxn modelId="{334D89D7-9DCC-4A88-A3AA-6A9E14F86BDB}" type="presParOf" srcId="{B2EAF698-3554-430B-9075-42D8F518D542}" destId="{D68000ED-BF75-40BB-8BA2-06EF92F20183}" srcOrd="0" destOrd="0" presId="urn:microsoft.com/office/officeart/2008/layout/HexagonCluster"/>
    <dgm:cxn modelId="{973D9E2E-917F-4823-ABA1-BA3A6F8B802F}" type="presParOf" srcId="{9ABFA37B-0016-430F-B0BF-D7799A4FECAF}" destId="{22997844-21ED-4621-BFB8-C79597F792F8}" srcOrd="14" destOrd="0" presId="urn:microsoft.com/office/officeart/2008/layout/HexagonCluster"/>
    <dgm:cxn modelId="{F3EE3B93-9431-45B2-A673-95F7DC10F4E9}" type="presParOf" srcId="{22997844-21ED-4621-BFB8-C79597F792F8}" destId="{71250FCB-407B-42B8-84F6-D1AE805A32CA}" srcOrd="0" destOrd="0" presId="urn:microsoft.com/office/officeart/2008/layout/HexagonCluster"/>
    <dgm:cxn modelId="{7C68C422-A28F-4EA9-A10C-66BDA434ECC6}" type="presParOf" srcId="{9ABFA37B-0016-430F-B0BF-D7799A4FECAF}" destId="{94DFB6E3-C321-482B-8619-493006E81267}" srcOrd="15" destOrd="0" presId="urn:microsoft.com/office/officeart/2008/layout/HexagonCluster"/>
    <dgm:cxn modelId="{727109AF-3569-450C-B11B-A563CB600997}" type="presParOf" srcId="{94DFB6E3-C321-482B-8619-493006E81267}" destId="{D1790C92-8C85-4FE5-B7A9-F8D92DDEE69F}" srcOrd="0" destOrd="0" presId="urn:microsoft.com/office/officeart/2008/layout/HexagonCluster"/>
    <dgm:cxn modelId="{6D9435CF-9182-4710-A721-F67A59C304E7}" type="presParOf" srcId="{9ABFA37B-0016-430F-B0BF-D7799A4FECAF}" destId="{B7AAD0D1-22ED-4298-93D8-99032410D54B}" srcOrd="16" destOrd="0" presId="urn:microsoft.com/office/officeart/2008/layout/HexagonCluster"/>
    <dgm:cxn modelId="{68596EEB-6558-4684-9129-0836C161E5C4}" type="presParOf" srcId="{B7AAD0D1-22ED-4298-93D8-99032410D54B}" destId="{E58099FF-E6BD-4085-A933-D209B20AC12D}" srcOrd="0" destOrd="0" presId="urn:microsoft.com/office/officeart/2008/layout/HexagonCluster"/>
    <dgm:cxn modelId="{C732B716-D8AE-4B39-A853-262C7C001DD8}" type="presParOf" srcId="{9ABFA37B-0016-430F-B0BF-D7799A4FECAF}" destId="{43A3053C-0A6C-49FB-92D9-EE85B4895D71}" srcOrd="17" destOrd="0" presId="urn:microsoft.com/office/officeart/2008/layout/HexagonCluster"/>
    <dgm:cxn modelId="{1C42E1C1-42B8-4B1C-A241-6F04DD2FADAA}" type="presParOf" srcId="{43A3053C-0A6C-49FB-92D9-EE85B4895D71}" destId="{7441DFF1-5194-44B7-B3DF-9C43FFC18635}" srcOrd="0" destOrd="0" presId="urn:microsoft.com/office/officeart/2008/layout/HexagonCluster"/>
    <dgm:cxn modelId="{BBB324CC-90D2-4F4B-A9DC-154E1F531BD5}" type="presParOf" srcId="{9ABFA37B-0016-430F-B0BF-D7799A4FECAF}" destId="{DE3A1EA7-A475-47A1-B0FB-F5074FDE0EF4}" srcOrd="18" destOrd="0" presId="urn:microsoft.com/office/officeart/2008/layout/HexagonCluster"/>
    <dgm:cxn modelId="{D96FDDDF-AF12-4536-8083-F9158FAAF538}" type="presParOf" srcId="{DE3A1EA7-A475-47A1-B0FB-F5074FDE0EF4}" destId="{B9B99008-2439-4837-8D75-7B545EAD62E4}" srcOrd="0" destOrd="0" presId="urn:microsoft.com/office/officeart/2008/layout/HexagonCluster"/>
    <dgm:cxn modelId="{10208F19-6E85-4C36-BE1E-7F6E383AB607}" type="presParOf" srcId="{9ABFA37B-0016-430F-B0BF-D7799A4FECAF}" destId="{3F2114F1-497F-457D-ACD2-4D8C6DCBF033}" srcOrd="19" destOrd="0" presId="urn:microsoft.com/office/officeart/2008/layout/HexagonCluster"/>
    <dgm:cxn modelId="{1B41E527-2E20-4B95-9940-D9796F70F75F}" type="presParOf" srcId="{3F2114F1-497F-457D-ACD2-4D8C6DCBF033}" destId="{E957FD3E-6CE2-40A8-8C7C-A7B8396E9D43}" srcOrd="0" destOrd="0" presId="urn:microsoft.com/office/officeart/2008/layout/HexagonCluster"/>
    <dgm:cxn modelId="{9BE32748-A8E4-4E98-875A-2ED588B14F43}" type="presParOf" srcId="{9ABFA37B-0016-430F-B0BF-D7799A4FECAF}" destId="{963F9D4E-A799-4225-A33A-978703838CDC}" srcOrd="20" destOrd="0" presId="urn:microsoft.com/office/officeart/2008/layout/HexagonCluster"/>
    <dgm:cxn modelId="{3F6432D2-6010-42C5-A39F-08E371155E8A}" type="presParOf" srcId="{963F9D4E-A799-4225-A33A-978703838CDC}" destId="{B85EFF1B-F8BA-42F3-AE97-7FC1ED2C1730}" srcOrd="0" destOrd="0" presId="urn:microsoft.com/office/officeart/2008/layout/HexagonCluster"/>
    <dgm:cxn modelId="{38147D2F-5718-4048-A0BD-C02AFDB348A4}" type="presParOf" srcId="{9ABFA37B-0016-430F-B0BF-D7799A4FECAF}" destId="{4A7CFEFD-5992-4C8C-A236-2A697CA091BE}" srcOrd="21" destOrd="0" presId="urn:microsoft.com/office/officeart/2008/layout/HexagonCluster"/>
    <dgm:cxn modelId="{BC6E3E26-F3CF-474A-936E-1A23AA7CCF41}" type="presParOf" srcId="{4A7CFEFD-5992-4C8C-A236-2A697CA091BE}" destId="{E7A455B6-0CDD-4B6C-B02A-8A88F2EA9A2D}" srcOrd="0" destOrd="0" presId="urn:microsoft.com/office/officeart/2008/layout/HexagonCluster"/>
    <dgm:cxn modelId="{C46DF168-3124-4030-A449-10E4B23E03C6}" type="presParOf" srcId="{9ABFA37B-0016-430F-B0BF-D7799A4FECAF}" destId="{1DB3CB54-0C04-494A-AEE0-A36B18DC00C1}" srcOrd="22" destOrd="0" presId="urn:microsoft.com/office/officeart/2008/layout/HexagonCluster"/>
    <dgm:cxn modelId="{D1E8BA8F-2487-4EA3-BD02-1F9D3FFEC835}" type="presParOf" srcId="{1DB3CB54-0C04-494A-AEE0-A36B18DC00C1}" destId="{AFFA8B31-E84E-4109-9DA8-9218802CB512}" srcOrd="0" destOrd="0" presId="urn:microsoft.com/office/officeart/2008/layout/HexagonCluster"/>
    <dgm:cxn modelId="{1E238778-6438-415D-8A18-3DA4E68FE01E}" type="presParOf" srcId="{9ABFA37B-0016-430F-B0BF-D7799A4FECAF}" destId="{E2401EED-BC60-46EB-BE87-8B16FFC574F6}" srcOrd="23" destOrd="0" presId="urn:microsoft.com/office/officeart/2008/layout/HexagonCluster"/>
    <dgm:cxn modelId="{22FE5D8C-C1E1-4A9B-BDFE-6EE688E17793}" type="presParOf" srcId="{E2401EED-BC60-46EB-BE87-8B16FFC574F6}" destId="{A77BA8DB-0D6D-4B15-86F8-39AC03DA4AC9}" srcOrd="0" destOrd="0" presId="urn:microsoft.com/office/officeart/2008/layout/HexagonCluster"/>
    <dgm:cxn modelId="{2A208173-67E9-425F-B5A0-4D238BD75B56}" type="presParOf" srcId="{9ABFA37B-0016-430F-B0BF-D7799A4FECAF}" destId="{D0923A88-3BF3-4184-8688-30B4C355333C}" srcOrd="24" destOrd="0" presId="urn:microsoft.com/office/officeart/2008/layout/HexagonCluster"/>
    <dgm:cxn modelId="{BCC9B9A2-1133-4ACA-A449-9F689A3ADF00}" type="presParOf" srcId="{D0923A88-3BF3-4184-8688-30B4C355333C}" destId="{D0C2B2FA-DB9F-4A6C-8133-310A372DC5FC}" srcOrd="0" destOrd="0" presId="urn:microsoft.com/office/officeart/2008/layout/HexagonCluster"/>
    <dgm:cxn modelId="{BE29CCEF-9CEC-4858-8663-4B47C77D6AB5}" type="presParOf" srcId="{9ABFA37B-0016-430F-B0BF-D7799A4FECAF}" destId="{1B0D4151-F7FB-4411-B88F-5FD49AD6C267}" srcOrd="25" destOrd="0" presId="urn:microsoft.com/office/officeart/2008/layout/HexagonCluster"/>
    <dgm:cxn modelId="{2C2AE237-D03A-434F-9E5B-670BED7C0587}" type="presParOf" srcId="{1B0D4151-F7FB-4411-B88F-5FD49AD6C267}" destId="{40482280-ADA2-4256-8075-32246B2F4C5E}" srcOrd="0" destOrd="0" presId="urn:microsoft.com/office/officeart/2008/layout/HexagonCluster"/>
    <dgm:cxn modelId="{8EC6FE80-43DB-4E41-9106-EC12C1CED84E}" type="presParOf" srcId="{9ABFA37B-0016-430F-B0BF-D7799A4FECAF}" destId="{35265C45-3770-4F55-8286-A6CAA520F076}" srcOrd="26" destOrd="0" presId="urn:microsoft.com/office/officeart/2008/layout/HexagonCluster"/>
    <dgm:cxn modelId="{DB45A17C-BB35-4715-973C-384B3EE0AACC}" type="presParOf" srcId="{35265C45-3770-4F55-8286-A6CAA520F076}" destId="{D89F64F0-FE6D-429C-ADFF-4248694A6D5B}" srcOrd="0" destOrd="0" presId="urn:microsoft.com/office/officeart/2008/layout/HexagonCluster"/>
    <dgm:cxn modelId="{45B987DA-6134-4D70-B4B8-1BA1676793BD}" type="presParOf" srcId="{9ABFA37B-0016-430F-B0BF-D7799A4FECAF}" destId="{1F96ABC4-74D4-4994-A247-BDF5D1087972}" srcOrd="27" destOrd="0" presId="urn:microsoft.com/office/officeart/2008/layout/HexagonCluster"/>
    <dgm:cxn modelId="{7CF28AA1-1986-4884-9A28-30371276AF73}" type="presParOf" srcId="{1F96ABC4-74D4-4994-A247-BDF5D1087972}" destId="{4DC47C19-0312-4AC0-A59D-928D9588E78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45B70-4B7F-4619-A4CD-9A228EF8BE8F}">
      <dsp:nvSpPr>
        <dsp:cNvPr id="0" name=""/>
        <dsp:cNvSpPr/>
      </dsp:nvSpPr>
      <dsp:spPr>
        <a:xfrm>
          <a:off x="2576408" y="2352230"/>
          <a:ext cx="1648719" cy="141571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Advanced </a:t>
          </a:r>
          <a:r>
            <a:rPr lang="en-US" sz="1600" b="0" i="0" kern="1200" dirty="0" err="1"/>
            <a:t>Mateirals</a:t>
          </a:r>
          <a:r>
            <a:rPr lang="en-US" sz="1600" b="0" i="0" kern="1200" dirty="0"/>
            <a:t> Science and Engineering </a:t>
          </a:r>
          <a:endParaRPr lang="de-DE" sz="1600" b="0" kern="1200" dirty="0"/>
        </a:p>
      </dsp:txBody>
      <dsp:txXfrm>
        <a:off x="2831777" y="2571509"/>
        <a:ext cx="1137981" cy="977155"/>
      </dsp:txXfrm>
    </dsp:sp>
    <dsp:sp modelId="{06AE7C25-9B97-4D35-8EF8-D3EC29A0F7EA}">
      <dsp:nvSpPr>
        <dsp:cNvPr id="0" name=""/>
        <dsp:cNvSpPr/>
      </dsp:nvSpPr>
      <dsp:spPr>
        <a:xfrm>
          <a:off x="2615747" y="2985112"/>
          <a:ext cx="192321" cy="165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C9231-8847-4F9A-A354-D8C8D81515A6}">
      <dsp:nvSpPr>
        <dsp:cNvPr id="0" name=""/>
        <dsp:cNvSpPr/>
      </dsp:nvSpPr>
      <dsp:spPr>
        <a:xfrm>
          <a:off x="1157600" y="1569398"/>
          <a:ext cx="1648719" cy="14157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09F73-F7BD-4175-ADBB-929CF936474E}">
      <dsp:nvSpPr>
        <dsp:cNvPr id="0" name=""/>
        <dsp:cNvSpPr/>
      </dsp:nvSpPr>
      <dsp:spPr>
        <a:xfrm>
          <a:off x="2287052" y="2797275"/>
          <a:ext cx="192321" cy="165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A6990-31D5-4A7F-8EEA-CB26C7F6D1A7}">
      <dsp:nvSpPr>
        <dsp:cNvPr id="0" name=""/>
        <dsp:cNvSpPr/>
      </dsp:nvSpPr>
      <dsp:spPr>
        <a:xfrm>
          <a:off x="3995216" y="1565129"/>
          <a:ext cx="1648719" cy="141571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12888"/>
            <a:satOff val="-1404"/>
            <a:lumOff val="4971"/>
            <a:alphaOff val="0"/>
          </a:schemeClr>
        </a:solidFill>
        <a:ln w="25400" cap="flat" cmpd="sng" algn="ctr">
          <a:solidFill>
            <a:schemeClr val="accent2">
              <a:shade val="80000"/>
              <a:hueOff val="12888"/>
              <a:satOff val="-1404"/>
              <a:lumOff val="49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/>
            <a:t>Physics</a:t>
          </a:r>
        </a:p>
      </dsp:txBody>
      <dsp:txXfrm>
        <a:off x="4250585" y="1784408"/>
        <a:ext cx="1137981" cy="977155"/>
      </dsp:txXfrm>
    </dsp:sp>
    <dsp:sp modelId="{26B0DDC6-294D-4411-82AE-1370305D906E}">
      <dsp:nvSpPr>
        <dsp:cNvPr id="0" name=""/>
        <dsp:cNvSpPr/>
      </dsp:nvSpPr>
      <dsp:spPr>
        <a:xfrm>
          <a:off x="5129913" y="2789804"/>
          <a:ext cx="192321" cy="165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07E0D-F302-4824-BD92-BE0D601F172C}">
      <dsp:nvSpPr>
        <dsp:cNvPr id="0" name=""/>
        <dsp:cNvSpPr/>
      </dsp:nvSpPr>
      <dsp:spPr>
        <a:xfrm>
          <a:off x="5413150" y="2349028"/>
          <a:ext cx="1648719" cy="14157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12888"/>
              <a:satOff val="-1404"/>
              <a:lumOff val="49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6FAA7-9FCD-45DE-A199-BF6613F3FD31}">
      <dsp:nvSpPr>
        <dsp:cNvPr id="0" name=""/>
        <dsp:cNvSpPr/>
      </dsp:nvSpPr>
      <dsp:spPr>
        <a:xfrm>
          <a:off x="5453363" y="2979242"/>
          <a:ext cx="192321" cy="165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B1400-EFCA-40BF-9D48-FC6ECB1EBE23}">
      <dsp:nvSpPr>
        <dsp:cNvPr id="0" name=""/>
        <dsp:cNvSpPr/>
      </dsp:nvSpPr>
      <dsp:spPr>
        <a:xfrm>
          <a:off x="2576408" y="787100"/>
          <a:ext cx="1648719" cy="141571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25775"/>
            <a:satOff val="-2808"/>
            <a:lumOff val="9942"/>
            <a:alphaOff val="0"/>
          </a:schemeClr>
        </a:solidFill>
        <a:ln w="25400" cap="flat" cmpd="sng" algn="ctr">
          <a:solidFill>
            <a:schemeClr val="accent2">
              <a:shade val="80000"/>
              <a:hueOff val="25775"/>
              <a:satOff val="-2808"/>
              <a:lumOff val="9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Franco-German studies: cross-border </a:t>
          </a:r>
          <a:r>
            <a:rPr lang="en-US" sz="1400" b="0" kern="1200" dirty="0" err="1"/>
            <a:t>communi</a:t>
          </a:r>
          <a:r>
            <a:rPr lang="en-US" sz="1400" b="0" kern="1200" dirty="0"/>
            <a:t>-cation and cooperation</a:t>
          </a:r>
          <a:endParaRPr lang="de-DE" sz="1400" b="0" kern="1200" dirty="0"/>
        </a:p>
      </dsp:txBody>
      <dsp:txXfrm>
        <a:off x="2831777" y="1006379"/>
        <a:ext cx="1137981" cy="977155"/>
      </dsp:txXfrm>
    </dsp:sp>
    <dsp:sp modelId="{58FA3507-4C33-44EA-BD21-A974C1B00344}">
      <dsp:nvSpPr>
        <dsp:cNvPr id="0" name=""/>
        <dsp:cNvSpPr/>
      </dsp:nvSpPr>
      <dsp:spPr>
        <a:xfrm>
          <a:off x="3698866" y="806311"/>
          <a:ext cx="192321" cy="165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BD7B5-FB42-44F1-90B9-6E0DE7B4BCFF}">
      <dsp:nvSpPr>
        <dsp:cNvPr id="0" name=""/>
        <dsp:cNvSpPr/>
      </dsp:nvSpPr>
      <dsp:spPr>
        <a:xfrm>
          <a:off x="3995216" y="0"/>
          <a:ext cx="1648719" cy="14157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25775"/>
              <a:satOff val="-2808"/>
              <a:lumOff val="9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FB420-5D48-4455-A840-0A028BC972CC}">
      <dsp:nvSpPr>
        <dsp:cNvPr id="0" name=""/>
        <dsp:cNvSpPr/>
      </dsp:nvSpPr>
      <dsp:spPr>
        <a:xfrm>
          <a:off x="4041548" y="627012"/>
          <a:ext cx="192321" cy="165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F4D88-28BA-4A26-BE36-14283345D1C7}">
      <dsp:nvSpPr>
        <dsp:cNvPr id="0" name=""/>
        <dsp:cNvSpPr/>
      </dsp:nvSpPr>
      <dsp:spPr>
        <a:xfrm>
          <a:off x="5413150" y="783898"/>
          <a:ext cx="1648719" cy="141571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38663"/>
            <a:satOff val="-4212"/>
            <a:lumOff val="14913"/>
            <a:alphaOff val="0"/>
          </a:schemeClr>
        </a:solidFill>
        <a:ln w="25400" cap="flat" cmpd="sng" algn="ctr">
          <a:solidFill>
            <a:schemeClr val="accent2">
              <a:shade val="80000"/>
              <a:hueOff val="38663"/>
              <a:satOff val="-4212"/>
              <a:lumOff val="14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 err="1"/>
            <a:t>Literature</a:t>
          </a:r>
          <a:endParaRPr lang="de-DE" sz="1400" b="0" kern="1200" dirty="0"/>
        </a:p>
      </dsp:txBody>
      <dsp:txXfrm>
        <a:off x="5668519" y="1003177"/>
        <a:ext cx="1137981" cy="977155"/>
      </dsp:txXfrm>
    </dsp:sp>
    <dsp:sp modelId="{D68000ED-BF75-40BB-8BA2-06EF92F20183}">
      <dsp:nvSpPr>
        <dsp:cNvPr id="0" name=""/>
        <dsp:cNvSpPr/>
      </dsp:nvSpPr>
      <dsp:spPr>
        <a:xfrm>
          <a:off x="6839826" y="1411444"/>
          <a:ext cx="192321" cy="165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50FCB-407B-42B8-84F6-D1AE805A32CA}">
      <dsp:nvSpPr>
        <dsp:cNvPr id="0" name=""/>
        <dsp:cNvSpPr/>
      </dsp:nvSpPr>
      <dsp:spPr>
        <a:xfrm>
          <a:off x="6831958" y="1580071"/>
          <a:ext cx="1648719" cy="14157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38663"/>
              <a:satOff val="-4212"/>
              <a:lumOff val="14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90C92-8C85-4FE5-B7A9-F8D92DDEE69F}">
      <dsp:nvSpPr>
        <dsp:cNvPr id="0" name=""/>
        <dsp:cNvSpPr/>
      </dsp:nvSpPr>
      <dsp:spPr>
        <a:xfrm>
          <a:off x="7153660" y="1605151"/>
          <a:ext cx="192321" cy="165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099FF-E6BD-4085-A933-D209B20AC12D}">
      <dsp:nvSpPr>
        <dsp:cNvPr id="0" name=""/>
        <dsp:cNvSpPr/>
      </dsp:nvSpPr>
      <dsp:spPr>
        <a:xfrm>
          <a:off x="6831958" y="14941"/>
          <a:ext cx="1648719" cy="141571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51551"/>
            <a:satOff val="-5617"/>
            <a:lumOff val="19884"/>
            <a:alphaOff val="0"/>
          </a:schemeClr>
        </a:solidFill>
        <a:ln w="25400" cap="flat" cmpd="sng" algn="ctr">
          <a:solidFill>
            <a:schemeClr val="accent2">
              <a:shade val="80000"/>
              <a:hueOff val="51551"/>
              <a:satOff val="-5617"/>
              <a:lumOff val="198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 err="1"/>
            <a:t>Développe-ment</a:t>
          </a:r>
          <a:r>
            <a:rPr lang="de-DE" sz="1600" b="0" kern="1200" dirty="0"/>
            <a:t> durable</a:t>
          </a:r>
        </a:p>
      </dsp:txBody>
      <dsp:txXfrm>
        <a:off x="7087327" y="234220"/>
        <a:ext cx="1137981" cy="977155"/>
      </dsp:txXfrm>
    </dsp:sp>
    <dsp:sp modelId="{7441DFF1-5194-44B7-B3DF-9C43FFC18635}">
      <dsp:nvSpPr>
        <dsp:cNvPr id="0" name=""/>
        <dsp:cNvSpPr/>
      </dsp:nvSpPr>
      <dsp:spPr>
        <a:xfrm>
          <a:off x="8258634" y="649424"/>
          <a:ext cx="192321" cy="165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99008-2439-4837-8D75-7B545EAD62E4}">
      <dsp:nvSpPr>
        <dsp:cNvPr id="0" name=""/>
        <dsp:cNvSpPr/>
      </dsp:nvSpPr>
      <dsp:spPr>
        <a:xfrm>
          <a:off x="8250766" y="804710"/>
          <a:ext cx="1648719" cy="14157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51551"/>
              <a:satOff val="-5617"/>
              <a:lumOff val="198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7FD3E-6CE2-40A8-8C7C-A7B8396E9D43}">
      <dsp:nvSpPr>
        <dsp:cNvPr id="0" name=""/>
        <dsp:cNvSpPr/>
      </dsp:nvSpPr>
      <dsp:spPr>
        <a:xfrm>
          <a:off x="8579461" y="836194"/>
          <a:ext cx="192321" cy="165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EFF1B-F8BA-42F3-AE97-7FC1ED2C1730}">
      <dsp:nvSpPr>
        <dsp:cNvPr id="0" name=""/>
        <dsp:cNvSpPr/>
      </dsp:nvSpPr>
      <dsp:spPr>
        <a:xfrm>
          <a:off x="8250766" y="2367171"/>
          <a:ext cx="1648719" cy="141571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64438"/>
            <a:satOff val="-7021"/>
            <a:lumOff val="24855"/>
            <a:alphaOff val="0"/>
          </a:schemeClr>
        </a:solidFill>
        <a:ln w="25400" cap="flat" cmpd="sng" algn="ctr">
          <a:solidFill>
            <a:schemeClr val="accent2">
              <a:shade val="80000"/>
              <a:hueOff val="64438"/>
              <a:satOff val="-7021"/>
              <a:lumOff val="248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/>
            <a:t>German and French Law</a:t>
          </a:r>
        </a:p>
      </dsp:txBody>
      <dsp:txXfrm>
        <a:off x="8506135" y="2586450"/>
        <a:ext cx="1137981" cy="977155"/>
      </dsp:txXfrm>
    </dsp:sp>
    <dsp:sp modelId="{E7A455B6-0CDD-4B6C-B02A-8A88F2EA9A2D}">
      <dsp:nvSpPr>
        <dsp:cNvPr id="0" name=""/>
        <dsp:cNvSpPr/>
      </dsp:nvSpPr>
      <dsp:spPr>
        <a:xfrm>
          <a:off x="8577713" y="3607321"/>
          <a:ext cx="192321" cy="165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A8B31-E84E-4109-9DA8-9218802CB512}">
      <dsp:nvSpPr>
        <dsp:cNvPr id="0" name=""/>
        <dsp:cNvSpPr/>
      </dsp:nvSpPr>
      <dsp:spPr>
        <a:xfrm>
          <a:off x="6831958" y="3142532"/>
          <a:ext cx="1648719" cy="14157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64438"/>
              <a:satOff val="-7021"/>
              <a:lumOff val="248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BA8DB-0D6D-4B15-86F8-39AC03DA4AC9}">
      <dsp:nvSpPr>
        <dsp:cNvPr id="0" name=""/>
        <dsp:cNvSpPr/>
      </dsp:nvSpPr>
      <dsp:spPr>
        <a:xfrm>
          <a:off x="8271747" y="3763674"/>
          <a:ext cx="192321" cy="165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2B2FA-DB9F-4A6C-8133-310A372DC5FC}">
      <dsp:nvSpPr>
        <dsp:cNvPr id="0" name=""/>
        <dsp:cNvSpPr/>
      </dsp:nvSpPr>
      <dsp:spPr>
        <a:xfrm>
          <a:off x="3993468" y="3133460"/>
          <a:ext cx="1648719" cy="141571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77326"/>
            <a:satOff val="-8425"/>
            <a:lumOff val="29826"/>
            <a:alphaOff val="0"/>
          </a:schemeClr>
        </a:solidFill>
        <a:ln w="25400" cap="flat" cmpd="sng" algn="ctr">
          <a:solidFill>
            <a:schemeClr val="accent2">
              <a:shade val="80000"/>
              <a:hueOff val="77326"/>
              <a:satOff val="-8425"/>
              <a:lumOff val="298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/>
            <a:t>Border Studies</a:t>
          </a:r>
        </a:p>
      </dsp:txBody>
      <dsp:txXfrm>
        <a:off x="4248837" y="3352739"/>
        <a:ext cx="1137981" cy="977155"/>
      </dsp:txXfrm>
    </dsp:sp>
    <dsp:sp modelId="{40482280-ADA2-4256-8075-32246B2F4C5E}">
      <dsp:nvSpPr>
        <dsp:cNvPr id="0" name=""/>
        <dsp:cNvSpPr/>
      </dsp:nvSpPr>
      <dsp:spPr>
        <a:xfrm>
          <a:off x="4040674" y="3761006"/>
          <a:ext cx="192321" cy="165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F64F0-FE6D-429C-ADFF-4248694A6D5B}">
      <dsp:nvSpPr>
        <dsp:cNvPr id="0" name=""/>
        <dsp:cNvSpPr/>
      </dsp:nvSpPr>
      <dsp:spPr>
        <a:xfrm>
          <a:off x="2575534" y="3920561"/>
          <a:ext cx="1648719" cy="14157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77326"/>
              <a:satOff val="-8425"/>
              <a:lumOff val="298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47C19-0312-4AC0-A59D-928D9588E78D}">
      <dsp:nvSpPr>
        <dsp:cNvPr id="0" name=""/>
        <dsp:cNvSpPr/>
      </dsp:nvSpPr>
      <dsp:spPr>
        <a:xfrm>
          <a:off x="3697118" y="3940305"/>
          <a:ext cx="192321" cy="165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639DD-5C93-49F2-8ABD-72FC98701A94}" type="datetimeFigureOut">
              <a:rPr lang="de-DE" smtClean="0"/>
              <a:t>15.11.2023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74F25-29BB-4A41-8723-A923CD2168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91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7E0AB-FC05-4939-9612-CF53313AD8F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52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Greater Region is a </a:t>
            </a:r>
            <a:r>
              <a:rPr lang="en-US" b="1" dirty="0"/>
              <a:t>hotspot of cross-border employment</a:t>
            </a:r>
            <a:r>
              <a:rPr lang="en-US" dirty="0"/>
              <a:t>, with some 250,000 people commuting </a:t>
            </a:r>
            <a:r>
              <a:rPr lang="en-US" b="1" dirty="0"/>
              <a:t>across borders for work every day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special </a:t>
            </a:r>
            <a:r>
              <a:rPr lang="en-US" b="1" dirty="0"/>
              <a:t>significance of Luxembourg as a job magnet </a:t>
            </a:r>
            <a:r>
              <a:rPr lang="en-US" dirty="0"/>
              <a:t>was already clear to most people before the pandemic.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the </a:t>
            </a:r>
            <a:r>
              <a:rPr lang="en-US" b="1" dirty="0"/>
              <a:t>role of Lorraine </a:t>
            </a:r>
            <a:r>
              <a:rPr lang="en-US" dirty="0"/>
              <a:t>in this respect was less present in the media. The map shows that some 13,000 people commute from Lorraine to the Saarland every day, where </a:t>
            </a:r>
            <a:r>
              <a:rPr lang="en-US" b="1" dirty="0"/>
              <a:t>they play a key role in both the healthcare and industrial sectors</a:t>
            </a:r>
            <a:r>
              <a:rPr lang="en-US" dirty="0"/>
              <a:t>. Saarland’s </a:t>
            </a:r>
            <a:r>
              <a:rPr lang="en-US" b="1" dirty="0"/>
              <a:t>retail trade is also very dependent on French customers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74F25-29BB-4A41-8723-A923CD21686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38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However</a:t>
            </a:r>
            <a:r>
              <a:rPr lang="de-DE" dirty="0"/>
              <a:t>: </a:t>
            </a:r>
            <a:r>
              <a:rPr lang="de-DE" dirty="0" err="1"/>
              <a:t>Serious</a:t>
            </a:r>
            <a:r>
              <a:rPr lang="de-DE" dirty="0"/>
              <a:t> </a:t>
            </a:r>
            <a:r>
              <a:rPr lang="de-DE" dirty="0" err="1"/>
              <a:t>reasons</a:t>
            </a:r>
            <a:r>
              <a:rPr lang="de-DE" dirty="0"/>
              <a:t> </a:t>
            </a:r>
            <a:r>
              <a:rPr lang="de-DE" dirty="0" err="1"/>
              <a:t>only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After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disturbances</a:t>
            </a:r>
            <a:r>
              <a:rPr lang="de-DE" dirty="0"/>
              <a:t>: </a:t>
            </a:r>
            <a:r>
              <a:rPr lang="de-DE" dirty="0" err="1"/>
              <a:t>employees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As I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sais</a:t>
            </a:r>
            <a:r>
              <a:rPr lang="de-DE" dirty="0"/>
              <a:t>: </a:t>
            </a:r>
            <a:r>
              <a:rPr lang="en-US" dirty="0"/>
              <a:t>Covid-19 pandemic has shown that in </a:t>
            </a:r>
            <a:r>
              <a:rPr lang="en-US" b="1" dirty="0"/>
              <a:t>some industries a strong dependence on </a:t>
            </a:r>
            <a:r>
              <a:rPr lang="en-US" b="1" dirty="0" err="1"/>
              <a:t>labour</a:t>
            </a:r>
            <a:r>
              <a:rPr lang="en-US" b="1" dirty="0"/>
              <a:t> from </a:t>
            </a:r>
            <a:r>
              <a:rPr lang="en-US" b="1" dirty="0" err="1"/>
              <a:t>neighbouring</a:t>
            </a:r>
            <a:r>
              <a:rPr lang="en-US" b="1" dirty="0"/>
              <a:t> regions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Through cross-border training </a:t>
            </a:r>
            <a:r>
              <a:rPr lang="en-US" b="1" dirty="0" err="1"/>
              <a:t>programmes</a:t>
            </a:r>
            <a:r>
              <a:rPr lang="en-US" dirty="0"/>
              <a:t>, </a:t>
            </a:r>
            <a:r>
              <a:rPr lang="en-US" b="1" dirty="0"/>
              <a:t>specialists with the relevant language and intercultural skills are educated</a:t>
            </a:r>
            <a:r>
              <a:rPr lang="en-US" dirty="0"/>
              <a:t>, that are urgently needed on the </a:t>
            </a:r>
            <a:r>
              <a:rPr lang="en-US" dirty="0" err="1"/>
              <a:t>labour</a:t>
            </a:r>
            <a:r>
              <a:rPr lang="en-US" dirty="0"/>
              <a:t> market.</a:t>
            </a:r>
            <a:endParaRPr lang="de-DE" dirty="0"/>
          </a:p>
          <a:p>
            <a:endParaRPr lang="de-DE" dirty="0"/>
          </a:p>
          <a:p>
            <a:r>
              <a:rPr lang="de-DE" dirty="0"/>
              <a:t>&gt;&gt; </a:t>
            </a:r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situation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/>
              <a:t>cross-border</a:t>
            </a:r>
            <a:r>
              <a:rPr lang="de-DE" b="1" dirty="0"/>
              <a:t> </a:t>
            </a:r>
            <a:r>
              <a:rPr lang="de-DE" b="1" dirty="0" err="1"/>
              <a:t>students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Greater</a:t>
            </a:r>
            <a:r>
              <a:rPr lang="de-DE" b="1" dirty="0"/>
              <a:t> Region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74F25-29BB-4A41-8723-A923CD21686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9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University of the Greater Region =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Cross-border university network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 thanks to funding from the European Union as part of the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Interreg IV 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Greater Region programme.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to build a network of universities across the border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"University of the Greater Region" project was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approved in September 2008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began on 15 October 2008 and ended in April 2013.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the end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project period, the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 of the "University of the Greater Region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have been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form of a cross-border university network with its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 legal form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(since 2015: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association under Luxembourg law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74F25-29BB-4A41-8723-A923CD21686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051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7 universities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4 countries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 languages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Over 152,000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14,000 researchers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74F25-29BB-4A41-8723-A923CD21686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80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Study in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university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terms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and </a:t>
            </a:r>
            <a:r>
              <a:rPr lang="de-DE" dirty="0" err="1"/>
              <a:t>there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Multiple </a:t>
            </a:r>
            <a:r>
              <a:rPr lang="de-DE" dirty="0" err="1"/>
              <a:t>degrees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Mobility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counties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Not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experts</a:t>
            </a:r>
            <a:r>
              <a:rPr lang="de-DE" dirty="0"/>
              <a:t> in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fields</a:t>
            </a:r>
            <a:r>
              <a:rPr lang="de-DE" dirty="0"/>
              <a:t>, but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also different </a:t>
            </a:r>
            <a:r>
              <a:rPr lang="de-DE" dirty="0" err="1"/>
              <a:t>university</a:t>
            </a:r>
            <a:r>
              <a:rPr lang="de-DE" dirty="0"/>
              <a:t> </a:t>
            </a:r>
            <a:r>
              <a:rPr lang="de-DE" dirty="0" err="1"/>
              <a:t>systems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cross-border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programs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74F25-29BB-4A41-8723-A923CD21686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627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Online survey and qualitative </a:t>
            </a:r>
            <a:r>
              <a:rPr lang="en-US" b="0" dirty="0" err="1"/>
              <a:t>qualitative</a:t>
            </a:r>
            <a:r>
              <a:rPr lang="en-US" b="0" dirty="0"/>
              <a:t> interviews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show that </a:t>
            </a:r>
            <a:r>
              <a:rPr lang="en-US" b="1" dirty="0"/>
              <a:t>while compulsory periods abroad have often taken place</a:t>
            </a:r>
            <a:r>
              <a:rPr lang="en-US" b="0" dirty="0"/>
              <a:t>, </a:t>
            </a:r>
            <a:r>
              <a:rPr lang="en-US" b="1" dirty="0"/>
              <a:t>immersion in the day-to-day life of studying and living </a:t>
            </a:r>
            <a:r>
              <a:rPr lang="en-US" b="0" dirty="0"/>
              <a:t>in a </a:t>
            </a:r>
            <a:r>
              <a:rPr lang="en-US" b="0" dirty="0" err="1"/>
              <a:t>neighbouring</a:t>
            </a:r>
            <a:r>
              <a:rPr lang="en-US" b="0" dirty="0"/>
              <a:t> country has been very limited because of the new health regulations.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Master in Border Studies &gt;&gt; </a:t>
            </a:r>
            <a:r>
              <a:rPr lang="en-US" b="1" dirty="0"/>
              <a:t>Pandemic has caused numbers to plummet</a:t>
            </a:r>
            <a:r>
              <a:rPr lang="en-US" b="0" dirty="0"/>
              <a:t>, students </a:t>
            </a:r>
            <a:r>
              <a:rPr lang="en-US" b="1" dirty="0"/>
              <a:t>trapped in halls of residence, curfew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It appears that, very often, the </a:t>
            </a:r>
            <a:r>
              <a:rPr lang="en-US" b="1" dirty="0"/>
              <a:t>specific needs of students enrolled in cross-border courses were often not sufficiently considered </a:t>
            </a:r>
            <a:r>
              <a:rPr lang="en-US" b="0" dirty="0"/>
              <a:t>during the pandemic.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74F25-29BB-4A41-8723-A923CD21686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20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Crossing borders used to be cool, now it's not &gt;&gt; </a:t>
            </a:r>
            <a:r>
              <a:rPr lang="en-US" sz="1200" b="1" dirty="0"/>
              <a:t>Increasingly international</a:t>
            </a:r>
            <a:r>
              <a:rPr lang="en-US" sz="1200" dirty="0"/>
              <a:t>, but cross-border offerings are </a:t>
            </a:r>
            <a:r>
              <a:rPr lang="en-US" sz="1200" b="1" dirty="0"/>
              <a:t>not a sure-fire success</a:t>
            </a:r>
            <a:r>
              <a:rPr lang="en-US" sz="1200" dirty="0"/>
              <a:t>&gt;&gt; Question of </a:t>
            </a:r>
            <a:r>
              <a:rPr lang="en-US" sz="1200" b="1" dirty="0"/>
              <a:t>resilience</a:t>
            </a:r>
            <a:r>
              <a:rPr lang="en-US" sz="1200" dirty="0"/>
              <a:t> &gt;&gt; Dealing with this in more detail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7E0AB-FC05-4939-9612-CF53313AD8F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90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E8F06-091B-4807-987C-73B0D1185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6495F1-6FD2-498D-AD5F-FB2B69665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8B2491-8EA3-4037-80A6-DE82C123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131EEC-6AE0-4A11-A61E-DA00B206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Resilience of cross-border mobility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D56D85-3658-4BF1-8D89-8139FB4A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D89F-C9DE-4384-8C8A-456C81E422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40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D7B341-5D32-47F2-8B26-3D9A59EE7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D43ECDF-4A41-4923-B8DB-5D2D89888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366EB2-20BC-437D-8186-D7E3D8CD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9F5EA2-FE3A-4AA3-8CD3-F147435A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Resilience of cross-border mobility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DCF655-C1F6-4910-BBA6-AFE020C6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D89F-C9DE-4384-8C8A-456C81E422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88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CA91CD3-427A-4D1B-A635-A031C7568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9C2123-A11C-4678-BB3E-C5B959760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FBC181-A01E-46E2-8912-59DEEAD9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B2629F-930D-408F-A0D6-D138F56C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Resilience of cross-border mobility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2AB013-27D9-47B3-8567-1DC99DDD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D89F-C9DE-4384-8C8A-456C81E422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223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5"/>
          <a:stretch>
            <a:fillRect/>
          </a:stretch>
        </p:blipFill>
        <p:spPr bwMode="auto">
          <a:xfrm>
            <a:off x="0" y="19050"/>
            <a:ext cx="30241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433388"/>
            <a:ext cx="9906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63818" y="2511726"/>
            <a:ext cx="7008779" cy="1437521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63818" y="3951886"/>
            <a:ext cx="7008779" cy="16373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961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ließtext 2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1630030" y="1350048"/>
            <a:ext cx="9163384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ts val="276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Resilience of cross-border mobility</a:t>
            </a:r>
            <a:endParaRPr lang="de-DE" dirty="0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03F9C6-84D0-4162-91EE-42F978B0FA1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4961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 mit Fließtext 2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509148" y="1350048"/>
            <a:ext cx="5272219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ts val="276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Resilience of cross-border mobility</a:t>
            </a:r>
            <a:endParaRPr lang="de-DE" dirty="0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03F9C6-84D0-4162-91EE-42F978B0FA1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3" name="Textplatzhalter 28">
            <a:extLst>
              <a:ext uri="{FF2B5EF4-FFF2-40B4-BE49-F238E27FC236}">
                <a16:creationId xmlns:a16="http://schemas.microsoft.com/office/drawing/2014/main" id="{4A6C2AEC-4518-48C6-B53D-62B3CEE1C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7526" y="1350048"/>
            <a:ext cx="5272219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ts val="276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159825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Fließtext 2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7371EF9-247D-4395-9C97-42E3359143D7}"/>
              </a:ext>
            </a:extLst>
          </p:cNvPr>
          <p:cNvSpPr/>
          <p:nvPr userDrawn="1"/>
        </p:nvSpPr>
        <p:spPr>
          <a:xfrm>
            <a:off x="-6350" y="1239838"/>
            <a:ext cx="12204700" cy="5037135"/>
          </a:xfrm>
          <a:prstGeom prst="rect">
            <a:avLst/>
          </a:prstGeom>
          <a:solidFill>
            <a:srgbClr val="D5E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509148" y="1350048"/>
            <a:ext cx="5272219" cy="4495800"/>
          </a:xfrm>
          <a:prstGeom prst="rect">
            <a:avLst/>
          </a:prstGeom>
        </p:spPr>
        <p:txBody>
          <a:bodyPr vert="horz" lIns="0"/>
          <a:lstStyle>
            <a:lvl1pPr marL="342900" marR="0" indent="-342900" algn="l" defTabSz="457200" rtl="0" eaLnBrk="0" fontAlgn="base" latinLnBrk="0" hangingPunct="0">
              <a:lnSpc>
                <a:spcPct val="150000"/>
              </a:lnSpc>
              <a:spcBef>
                <a:spcPts val="27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Resilience of cross-border mobility</a:t>
            </a:r>
            <a:endParaRPr lang="de-DE" dirty="0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03F9C6-84D0-4162-91EE-42F978B0FA1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3" name="Textplatzhalter 28">
            <a:extLst>
              <a:ext uri="{FF2B5EF4-FFF2-40B4-BE49-F238E27FC236}">
                <a16:creationId xmlns:a16="http://schemas.microsoft.com/office/drawing/2014/main" id="{4A6C2AEC-4518-48C6-B53D-62B3CEE1C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7526" y="1350048"/>
            <a:ext cx="5272219" cy="4495800"/>
          </a:xfrm>
          <a:prstGeom prst="rect">
            <a:avLst/>
          </a:prstGeom>
        </p:spPr>
        <p:txBody>
          <a:bodyPr vert="horz" lIns="0"/>
          <a:lstStyle>
            <a:lvl1pPr marL="342900" marR="0" indent="-342900" algn="l" defTabSz="457200" rtl="0" eaLnBrk="0" fontAlgn="base" latinLnBrk="0" hangingPunct="0">
              <a:lnSpc>
                <a:spcPct val="150000"/>
              </a:lnSpc>
              <a:spcBef>
                <a:spcPts val="27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22804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ließtext fett 2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1630030" y="1350048"/>
            <a:ext cx="9169400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ts val="24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4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Resilience of cross-border mobility</a:t>
            </a:r>
            <a:endParaRPr lang="de-DE" dirty="0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C501EE-CD04-41E7-B440-C3B3477471E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7759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30363" y="1345199"/>
            <a:ext cx="9154784" cy="4913312"/>
          </a:xfrm>
          <a:prstGeom prst="rect">
            <a:avLst/>
          </a:prstGeom>
        </p:spPr>
        <p:txBody>
          <a:bodyPr lIns="0" tIns="46800"/>
          <a:lstStyle>
            <a:lvl1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Resilience of cross-border mobility</a:t>
            </a:r>
            <a:endParaRPr lang="de-DE" dirty="0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D33876-A343-4AB0-AF59-3085283FF47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57368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/ Logo Eule / Streifen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0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Resilience of cross-border mobility</a:t>
            </a:r>
            <a:endParaRPr lang="de-DE" dirty="0"/>
          </a:p>
        </p:txBody>
      </p:sp>
      <p:sp>
        <p:nvSpPr>
          <p:cNvPr id="11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DCBD55-91F0-45C8-9EAD-31C5FB32C79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81090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/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7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Resilience of cross-border mobility</a:t>
            </a:r>
            <a:endParaRPr lang="de-DE" dirty="0"/>
          </a:p>
        </p:txBody>
      </p:sp>
      <p:sp>
        <p:nvSpPr>
          <p:cNvPr id="8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8903F-90EC-4A68-9771-93E1A14EF68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8675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CCB1E-8531-408F-AF12-46E4FDCF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B16720-A06E-42A4-8F64-EE61B8694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4D2768-AA25-430C-83C4-103FAC50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1A0AC9-943D-4346-B696-BF78305D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Resilience of cross-border mobility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8489CC-1933-46FF-ACDB-50FCFFA9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D89F-C9DE-4384-8C8A-456C81E422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5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>
          <a:xfrm>
            <a:off x="6350" y="44450"/>
            <a:ext cx="5416885" cy="6210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Textplatzhalter 28"/>
          <p:cNvSpPr>
            <a:spLocks noGrp="1"/>
          </p:cNvSpPr>
          <p:nvPr>
            <p:ph type="body" sz="quarter" idx="13"/>
          </p:nvPr>
        </p:nvSpPr>
        <p:spPr>
          <a:xfrm>
            <a:off x="6768766" y="1350048"/>
            <a:ext cx="5049838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Resilience of cross-border mobility</a:t>
            </a:r>
            <a:endParaRPr lang="de-DE" dirty="0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5EB353-52B3-4C59-974B-DBFB9536EF7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1920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350" y="1349375"/>
            <a:ext cx="608965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4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6768766" y="1350048"/>
            <a:ext cx="5049838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Resilience of cross-border mobility</a:t>
            </a:r>
            <a:endParaRPr lang="de-DE" dirty="0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903EA1-EC3C-48FB-AFDC-0715A5E8F6B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54462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097588" y="1349375"/>
            <a:ext cx="608965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4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490205" y="1350048"/>
            <a:ext cx="4891732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Resilience of cross-border mobility</a:t>
            </a:r>
            <a:endParaRPr lang="de-DE" dirty="0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49EA074-14BF-4C08-ABA0-19844DC6C37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01546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4-Aufzählu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350" y="1349375"/>
            <a:ext cx="608965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68765" y="1345199"/>
            <a:ext cx="5049839" cy="4913312"/>
          </a:xfrm>
          <a:prstGeom prst="rect">
            <a:avLst/>
          </a:prstGeom>
        </p:spPr>
        <p:txBody>
          <a:bodyPr lIns="0" tIns="46800"/>
          <a:lstStyle>
            <a:lvl1pPr marL="342900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Resilience of cross-border mobility</a:t>
            </a:r>
            <a:endParaRPr lang="de-DE" dirty="0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6E317D-C892-416C-87E1-03B7D17D298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07489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5-Aufzählu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097588" y="1349375"/>
            <a:ext cx="6089650" cy="4905375"/>
          </a:xfrm>
          <a:prstGeom prst="rect">
            <a:avLst/>
          </a:prstGeom>
          <a:solidFill>
            <a:srgbClr val="D7DF2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Zur Vertiefung und Illustration</a:t>
            </a:r>
            <a:endParaRPr lang="de-DE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5392" y="1345199"/>
            <a:ext cx="5049839" cy="4913312"/>
          </a:xfrm>
          <a:prstGeom prst="rect">
            <a:avLst/>
          </a:prstGeom>
        </p:spPr>
        <p:txBody>
          <a:bodyPr lIns="0" tIns="46800"/>
          <a:lstStyle>
            <a:lvl1pPr marL="342900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Resilience of cross-border mobility</a:t>
            </a:r>
            <a:endParaRPr lang="de-DE" dirty="0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3CF4DE-E7B9-4A39-85BA-CD29C9A6864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95600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-Text-Kombi-5-Aufzählu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097588" y="1349375"/>
            <a:ext cx="6089650" cy="4905375"/>
          </a:xfrm>
          <a:prstGeom prst="rect">
            <a:avLst/>
          </a:prstGeom>
          <a:solidFill>
            <a:srgbClr val="C82254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Lektüre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5392" y="1345199"/>
            <a:ext cx="5049839" cy="4913312"/>
          </a:xfrm>
          <a:prstGeom prst="rect">
            <a:avLst/>
          </a:prstGeom>
        </p:spPr>
        <p:txBody>
          <a:bodyPr lIns="0" tIns="46800"/>
          <a:lstStyle>
            <a:lvl1pPr marL="342900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Resilience of cross-border mobility</a:t>
            </a:r>
            <a:endParaRPr lang="de-DE" dirty="0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3CF4DE-E7B9-4A39-85BA-CD29C9A6864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40668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Platzierung zweit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15"/>
          <p:cNvCxnSpPr/>
          <p:nvPr userDrawn="1"/>
        </p:nvCxnSpPr>
        <p:spPr>
          <a:xfrm rot="5400000">
            <a:off x="10156825" y="593725"/>
            <a:ext cx="522288" cy="1588"/>
          </a:xfrm>
          <a:prstGeom prst="line">
            <a:avLst/>
          </a:prstGeom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7714291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6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1630030" y="1350048"/>
            <a:ext cx="9163384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Resilience of cross-border mobility</a:t>
            </a:r>
            <a:endParaRPr lang="de-DE" dirty="0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D1FB83-203C-41EE-8C47-FF8D51B47D5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44359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755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774825"/>
            <a:ext cx="39862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0" y="3957214"/>
            <a:ext cx="12192000" cy="576064"/>
          </a:xfrm>
          <a:prstGeom prst="rect">
            <a:avLst/>
          </a:prstGeom>
          <a:noFill/>
        </p:spPr>
        <p:txBody>
          <a:bodyPr/>
          <a:lstStyle>
            <a:lvl1pPr algn="ctr">
              <a:defRPr sz="3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8218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0"/>
          <p:cNvSpPr/>
          <p:nvPr userDrawn="1"/>
        </p:nvSpPr>
        <p:spPr>
          <a:xfrm>
            <a:off x="0" y="0"/>
            <a:ext cx="12192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pic>
        <p:nvPicPr>
          <p:cNvPr id="5" name="Bild 19" descr="hauptlogo_p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84" y="215900"/>
            <a:ext cx="59054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9"/>
          <p:cNvSpPr/>
          <p:nvPr userDrawn="1"/>
        </p:nvSpPr>
        <p:spPr>
          <a:xfrm>
            <a:off x="10584" y="852488"/>
            <a:ext cx="12192000" cy="5472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7" name="Gerade Verbindung 11"/>
          <p:cNvCxnSpPr/>
          <p:nvPr userDrawn="1"/>
        </p:nvCxnSpPr>
        <p:spPr>
          <a:xfrm rot="5400000">
            <a:off x="1208088" y="425980"/>
            <a:ext cx="854075" cy="2117"/>
          </a:xfrm>
          <a:prstGeom prst="line">
            <a:avLst/>
          </a:prstGeom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13"/>
          <p:cNvSpPr/>
          <p:nvPr userDrawn="1"/>
        </p:nvSpPr>
        <p:spPr>
          <a:xfrm>
            <a:off x="0" y="6335714"/>
            <a:ext cx="12192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9" name="Gerade Verbindung 14"/>
          <p:cNvCxnSpPr/>
          <p:nvPr userDrawn="1"/>
        </p:nvCxnSpPr>
        <p:spPr>
          <a:xfrm rot="5400000">
            <a:off x="1367633" y="6595799"/>
            <a:ext cx="522287" cy="2116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5"/>
          <p:cNvCxnSpPr/>
          <p:nvPr userDrawn="1"/>
        </p:nvCxnSpPr>
        <p:spPr>
          <a:xfrm rot="5400000">
            <a:off x="9303015" y="6595799"/>
            <a:ext cx="522287" cy="211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6"/>
          <p:cNvCxnSpPr/>
          <p:nvPr userDrawn="1"/>
        </p:nvCxnSpPr>
        <p:spPr>
          <a:xfrm rot="5400000">
            <a:off x="1205707" y="428361"/>
            <a:ext cx="846138" cy="2116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hteck 17"/>
          <p:cNvSpPr/>
          <p:nvPr userDrawn="1"/>
        </p:nvSpPr>
        <p:spPr>
          <a:xfrm>
            <a:off x="0" y="838201"/>
            <a:ext cx="12192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sp>
        <p:nvSpPr>
          <p:cNvPr id="13" name="Rechteck 18"/>
          <p:cNvSpPr>
            <a:spLocks noChangeArrowheads="1"/>
          </p:cNvSpPr>
          <p:nvPr userDrawn="1"/>
        </p:nvSpPr>
        <p:spPr bwMode="auto">
          <a:xfrm flipH="1">
            <a:off x="0" y="6310314"/>
            <a:ext cx="12202584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14" name="Textfeld 20"/>
          <p:cNvSpPr txBox="1"/>
          <p:nvPr userDrawn="1"/>
        </p:nvSpPr>
        <p:spPr>
          <a:xfrm>
            <a:off x="8839201" y="6477000"/>
            <a:ext cx="70061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Seite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1248000" y="262800"/>
            <a:ext cx="4053416" cy="685800"/>
          </a:xfrm>
          <a:prstGeom prst="rect">
            <a:avLst/>
          </a:prstGeom>
        </p:spPr>
        <p:txBody>
          <a:bodyPr vert="horz"/>
          <a:lstStyle>
            <a:lvl1pPr>
              <a:buFont typeface="Lucida Grande"/>
              <a:buChar char="&gt;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1507200" y="1332000"/>
            <a:ext cx="9652000" cy="44958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6"/>
            <a:ext cx="7213600" cy="365125"/>
          </a:xfrm>
        </p:spPr>
        <p:txBody>
          <a:bodyPr rtlCol="0"/>
          <a:lstStyle>
            <a:lvl1pPr algn="l">
              <a:defRPr sz="9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Resilience of cross-border mobility</a:t>
            </a:r>
            <a:endParaRPr lang="de-DE"/>
          </a:p>
        </p:txBody>
      </p:sp>
      <p:sp>
        <p:nvSpPr>
          <p:cNvPr id="16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9624485" y="6416676"/>
            <a:ext cx="1957916" cy="365125"/>
          </a:xfr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71A4FC8D-13D2-7B4F-9508-B149586C7A8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7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7933" y="6424614"/>
            <a:ext cx="1227667" cy="357187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Verdana" charset="0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8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AF480-541C-429C-907F-1D7560C0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E7004E-0956-4902-BA83-ACA997439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D74BDC-15D0-4937-9589-A9FE9A98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3DFF1A-7C39-4A0B-B92A-B252E253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Resilience of cross-border mobility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F7C775-38D4-4C8E-A49F-1C306EA3D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D89F-C9DE-4384-8C8A-456C81E422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031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aum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AAA115B-2DC6-5747-B47E-0359E0286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545" y="323389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874E-7DB0-E84F-BFB1-D38BB29F923E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BD92DE-0F7B-9F49-95B4-153D4E28A7BD}"/>
              </a:ext>
            </a:extLst>
          </p:cNvPr>
          <p:cNvSpPr/>
          <p:nvPr userDrawn="1"/>
        </p:nvSpPr>
        <p:spPr>
          <a:xfrm>
            <a:off x="0" y="-115"/>
            <a:ext cx="12192000" cy="228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C95C19E-CD87-4618-A297-F1F5F88A66FA}"/>
              </a:ext>
            </a:extLst>
          </p:cNvPr>
          <p:cNvSpPr/>
          <p:nvPr userDrawn="1"/>
        </p:nvSpPr>
        <p:spPr>
          <a:xfrm>
            <a:off x="8705316" y="6118789"/>
            <a:ext cx="3167016" cy="624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0" name="Bild 15" descr="hauptlogo.png">
            <a:extLst>
              <a:ext uri="{FF2B5EF4-FFF2-40B4-BE49-F238E27FC236}">
                <a16:creationId xmlns:a16="http://schemas.microsoft.com/office/drawing/2014/main" id="{55AC9939-84A7-48A6-A903-D30A94821C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95" y="6118789"/>
            <a:ext cx="1986995" cy="62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75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328752-7CD0-4ABD-A9BB-C866512F2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AA4ECF-DB15-46DF-834A-51E18CEDD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69314E-E918-4C6B-830D-CEF24DCEA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9652E0-5A41-4162-A248-321CC276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C769E9-C6FB-44F8-A606-98402EE66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Resilience of cross-border mobility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3A25E2-2CF5-421D-A5C9-EF36D2BF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D89F-C9DE-4384-8C8A-456C81E422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91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8BDBD-A8FA-49F2-A48B-EDD6F6C3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937E39-CBD7-48A2-A2B1-6F021E5D0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7A9C04-9D79-4B62-94E9-0F41983ED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1E654A3-4DB1-4EEF-8E18-B7BA2B379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C1DA06-A0F7-4820-99BA-FC7567E6C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DB15C2F-FAB8-49AC-A85F-C8BAF9B56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8ECF63D-CFF4-43A8-AB75-04742906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Resilience of cross-border mobility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F966323-8CF8-49D3-B900-3881E1C1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D89F-C9DE-4384-8C8A-456C81E422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36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51685-59FE-44B6-BED3-AE48E9A1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09E8ED-9CDC-4B8C-82E7-27BC46FC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8D3471-83AD-4CBE-944E-E59F6B04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Resilience of cross-border mobility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729730-B511-4E47-95CC-4326B9E9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D89F-C9DE-4384-8C8A-456C81E422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75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48966A-58A3-4E35-A666-357378000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3523198-6AA7-4684-BDA0-45C4C50E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Resilience of cross-border mobility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7E6AAB-51F6-41C1-8815-0FF98A7A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D89F-C9DE-4384-8C8A-456C81E422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4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BEFBA-03A3-4613-8C5A-FBE3CBE3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DDD71F-1996-44B5-A804-323CBBC70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8E794F-B5D1-4C28-A49F-0BC9D31A8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890BA2-E789-4FC3-A680-1E81FF61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B43C74-B0E5-4AC8-904C-82E55722B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Resilience of cross-border mobility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BFE51D-E706-4F58-A65C-680017A8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D89F-C9DE-4384-8C8A-456C81E422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8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A14C6B-9C81-4E4E-BF19-0E84A74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A894E5A-F4CE-40E7-9EBE-2B8FC2E30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1195F3-370A-40D8-B232-9B8F7CC5F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7507BE-3370-4B3B-8CFF-5D7A56812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0139D7-BBAF-4E61-9176-AE8C04BF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Resilience of cross-border mobility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D316B0-40E6-4483-B301-DCB6D73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D89F-C9DE-4384-8C8A-456C81E422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87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2C80081-2C09-4B30-A3D5-11590AEF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0028C0-C6FC-4F4E-AACA-5D2B930E8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9AAF47-F3C1-467E-8729-0BDD35291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83E8D1-5409-49A3-8596-5EB186ACB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Resilience of cross-border mobility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415E79-57C6-4FDB-8C74-A8F3637AC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7D89F-C9DE-4384-8C8A-456C81E422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79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/>
              <a:t>Resilience of cross-border mobility</a:t>
            </a:r>
            <a:endParaRPr lang="de-DE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C26CF26-809F-407B-9122-BBEFC90D682E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0046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iba-oie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uni-gr.eu/de/node/195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uni-gr.eu/de/die-unigr-zahl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ulia.dittel@uni-saarland.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>
          <a:xfrm>
            <a:off x="4463818" y="1486863"/>
            <a:ext cx="7063732" cy="2234883"/>
          </a:xfrm>
        </p:spPr>
        <p:txBody>
          <a:bodyPr anchor="b"/>
          <a:lstStyle/>
          <a:p>
            <a:r>
              <a:rPr lang="en-US" altLang="de-DE" sz="2800" b="1" dirty="0">
                <a:solidFill>
                  <a:schemeClr val="tx2">
                    <a:lumMod val="75000"/>
                  </a:schemeClr>
                </a:solidFill>
              </a:rPr>
              <a:t>The resilience on cross-border mobility: The case of student mobility in the Greater Region</a:t>
            </a:r>
            <a:endParaRPr lang="de-DE" altLang="de-DE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7D821E1-80FC-3C4C-9FFE-D3774B10C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3818" y="4280006"/>
            <a:ext cx="7207072" cy="1637355"/>
          </a:xfrm>
        </p:spPr>
        <p:txBody>
          <a:bodyPr/>
          <a:lstStyle/>
          <a:p>
            <a:r>
              <a:rPr lang="de-DE" sz="1800" dirty="0"/>
              <a:t>Julia 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Dittel</a:t>
            </a:r>
            <a:r>
              <a:rPr lang="de-DE" sz="1800" dirty="0"/>
              <a:t> (Saarland University, European Studies)</a:t>
            </a:r>
          </a:p>
          <a:p>
            <a:r>
              <a:rPr lang="de-DE" sz="1800" dirty="0"/>
              <a:t> </a:t>
            </a:r>
          </a:p>
          <a:p>
            <a:r>
              <a:rPr lang="de-DE" sz="1800" dirty="0"/>
              <a:t>Strasbourg, 15 November 2023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9E91B49-DE42-4332-849D-8F061F84D48F}"/>
              </a:ext>
            </a:extLst>
          </p:cNvPr>
          <p:cNvSpPr/>
          <p:nvPr/>
        </p:nvSpPr>
        <p:spPr>
          <a:xfrm>
            <a:off x="3616657" y="772374"/>
            <a:ext cx="6659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Castle Talks on Narratives on Borders in Europe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Resilience of border regions in times of crisis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376858-B1FD-4E00-BCB0-7A9BAC0AC4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321" y="1064762"/>
            <a:ext cx="1043834" cy="8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3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0327_Karte_GG_2022_ohne-text">
            <a:extLst>
              <a:ext uri="{FF2B5EF4-FFF2-40B4-BE49-F238E27FC236}">
                <a16:creationId xmlns:a16="http://schemas.microsoft.com/office/drawing/2014/main" id="{C05DF87C-D8D4-4345-AFC9-712121C66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3774" y="0"/>
            <a:ext cx="8866419" cy="624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1F5246-30EE-4788-BF37-857BD87379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Resilience of cross-border mobility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2BA591-3F0C-431F-9C09-FD3B222E1F7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3F9C6-84D0-4162-91EE-42F978B0FA19}" type="slidenum">
              <a:rPr kumimoji="0" lang="de-DE" alt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50252C1-7E6A-428D-B570-86ECFECBA508}"/>
              </a:ext>
            </a:extLst>
          </p:cNvPr>
          <p:cNvSpPr txBox="1"/>
          <p:nvPr/>
        </p:nvSpPr>
        <p:spPr>
          <a:xfrm>
            <a:off x="2836725" y="5928908"/>
            <a:ext cx="371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Source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picture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hlinkClick r:id="rId4"/>
              </a:rPr>
              <a:t>https://www.iba-oie.eu/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(16.05.2023)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A88247-4282-440D-A44E-DE51D8F942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97589" y="1838285"/>
            <a:ext cx="4094328" cy="4194025"/>
          </a:xfrm>
        </p:spPr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sz="2200" dirty="0"/>
              <a:t>highest cross-border mobility of employees in the EU!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2200" dirty="0"/>
              <a:t>2022: around 267,000 commuters, including over 200,000 to Luxembourg</a:t>
            </a:r>
            <a:endParaRPr lang="de-DE" sz="2200" dirty="0"/>
          </a:p>
          <a:p>
            <a:pPr marL="342900">
              <a:buFont typeface="Arial" panose="020B0604020202020204" pitchFamily="34" charset="0"/>
              <a:buChar char="•"/>
            </a:pPr>
            <a:r>
              <a:rPr lang="de-DE" sz="2200" dirty="0" err="1"/>
              <a:t>Importance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cross-border</a:t>
            </a:r>
            <a:r>
              <a:rPr lang="de-DE" sz="2200" dirty="0"/>
              <a:t> </a:t>
            </a:r>
            <a:br>
              <a:rPr lang="de-DE" sz="2200" dirty="0"/>
            </a:br>
            <a:r>
              <a:rPr lang="de-DE" sz="2200" dirty="0" err="1"/>
              <a:t>commuters</a:t>
            </a:r>
            <a:r>
              <a:rPr lang="de-DE" sz="2200" dirty="0"/>
              <a:t>, </a:t>
            </a:r>
            <a:r>
              <a:rPr lang="de-DE" sz="2200" dirty="0" err="1"/>
              <a:t>retail</a:t>
            </a:r>
            <a:r>
              <a:rPr lang="de-DE" sz="2200" dirty="0"/>
              <a:t>, </a:t>
            </a:r>
            <a:r>
              <a:rPr lang="de-DE" sz="2200" dirty="0" err="1"/>
              <a:t>services</a:t>
            </a:r>
            <a:r>
              <a:rPr lang="de-DE" sz="2200" dirty="0"/>
              <a:t>, etc.</a:t>
            </a:r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23719B1F-E5DB-447B-9243-30DDC8ED38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97589" y="983230"/>
            <a:ext cx="3714201" cy="685800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Greater</a:t>
            </a:r>
            <a:r>
              <a:rPr lang="de-DE" dirty="0"/>
              <a:t> Region</a:t>
            </a:r>
          </a:p>
        </p:txBody>
      </p:sp>
    </p:spTree>
    <p:extLst>
      <p:ext uri="{BB962C8B-B14F-4D97-AF65-F5344CB8AC3E}">
        <p14:creationId xmlns:p14="http://schemas.microsoft.com/office/powerpoint/2010/main" val="185909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53BB9BD-CE95-4E47-A6FC-DCF3E4C522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085F9B-578E-4376-8D7C-83E66137CE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6E4D5E-C917-4889-B78B-14A14944025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403F9C6-84D0-4162-91EE-42F978B0FA19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411CC7B-6B1B-4153-8235-4868AD79F7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5" b="-1"/>
          <a:stretch/>
        </p:blipFill>
        <p:spPr>
          <a:xfrm>
            <a:off x="0" y="10048"/>
            <a:ext cx="12192000" cy="624485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7EA6610-91C1-4DD5-B5B4-1C491773A6D8}"/>
              </a:ext>
            </a:extLst>
          </p:cNvPr>
          <p:cNvSpPr txBox="1"/>
          <p:nvPr/>
        </p:nvSpPr>
        <p:spPr>
          <a:xfrm rot="16200000">
            <a:off x="10967327" y="5051944"/>
            <a:ext cx="2093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Quelle Foto: Brigitte Weber 2020.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E2CA92F-7AC6-4E98-90A3-A45B82615880}"/>
              </a:ext>
            </a:extLst>
          </p:cNvPr>
          <p:cNvSpPr txBox="1"/>
          <p:nvPr/>
        </p:nvSpPr>
        <p:spPr>
          <a:xfrm>
            <a:off x="60697" y="5145389"/>
            <a:ext cx="6035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 Narrow" panose="020B0606020202030204" pitchFamily="34" charset="0"/>
              </a:rPr>
              <a:t>Merzig</a:t>
            </a:r>
            <a:r>
              <a:rPr lang="en-US" sz="2000" dirty="0">
                <a:latin typeface="Arial Narrow" panose="020B0606020202030204" pitchFamily="34" charset="0"/>
              </a:rPr>
              <a:t> in the direction of </a:t>
            </a:r>
            <a:r>
              <a:rPr lang="en-US" sz="2000" dirty="0" err="1">
                <a:latin typeface="Arial Narrow" panose="020B0606020202030204" pitchFamily="34" charset="0"/>
              </a:rPr>
              <a:t>Waldwisse</a:t>
            </a:r>
            <a:r>
              <a:rPr lang="en-US" sz="2000" dirty="0">
                <a:latin typeface="Arial Narrow" panose="020B0606020202030204" pitchFamily="34" charset="0"/>
              </a:rPr>
              <a:t> in March 2020 – Closure of a </a:t>
            </a:r>
            <a:r>
              <a:rPr lang="en-US" sz="2000" b="1" dirty="0">
                <a:latin typeface="Arial Narrow" panose="020B0606020202030204" pitchFamily="34" charset="0"/>
              </a:rPr>
              <a:t>‘non-notified’ border crossing point</a:t>
            </a:r>
            <a:r>
              <a:rPr lang="en-US" sz="2000" dirty="0">
                <a:latin typeface="Arial Narrow" panose="020B0606020202030204" pitchFamily="34" charset="0"/>
              </a:rPr>
              <a:t> for ‘</a:t>
            </a:r>
            <a:r>
              <a:rPr lang="en-US" sz="2000" dirty="0" err="1">
                <a:latin typeface="Arial Narrow" panose="020B0606020202030204" pitchFamily="34" charset="0"/>
              </a:rPr>
              <a:t>channelling</a:t>
            </a:r>
            <a:r>
              <a:rPr lang="en-US" sz="2000" dirty="0">
                <a:latin typeface="Arial Narrow" panose="020B0606020202030204" pitchFamily="34" charset="0"/>
              </a:rPr>
              <a:t> traffic flows’ in consultation with the federal police</a:t>
            </a:r>
            <a:endParaRPr lang="de-DE" sz="2000" dirty="0">
              <a:latin typeface="Arial Narrow" panose="020B0606020202030204" pitchFamily="34" charset="0"/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D8B222C1-3D0F-406F-BA24-C7A3F34345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/>
          <a:lstStyle/>
          <a:p>
            <a:pPr>
              <a:defRPr/>
            </a:pPr>
            <a:r>
              <a:rPr lang="de-DE"/>
              <a:t>Resilience of cross-border mobility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EC83250-8509-47DA-981B-99218C5882C3}"/>
              </a:ext>
            </a:extLst>
          </p:cNvPr>
          <p:cNvSpPr txBox="1"/>
          <p:nvPr/>
        </p:nvSpPr>
        <p:spPr>
          <a:xfrm>
            <a:off x="3403830" y="248499"/>
            <a:ext cx="53843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Different ‘border permeabilities’ for cross-border commuters</a:t>
            </a:r>
            <a:endParaRPr lang="de-DE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379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92E2293-5C29-406E-B423-A02C65DF0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The University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Greater</a:t>
            </a:r>
            <a:r>
              <a:rPr lang="de-DE" dirty="0"/>
              <a:t> Region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EB6A1D-69F9-4623-A1E6-36FD4F2B59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Resilience of cross-border mobility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A15E6D-0CE7-4C00-96CE-938F5784D0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403F9C6-84D0-4162-91EE-42F978B0FA19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604F4B-9A8F-4050-BDFC-7AC9DEDF3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"/>
          <a:stretch/>
        </p:blipFill>
        <p:spPr bwMode="auto">
          <a:xfrm>
            <a:off x="397933" y="1034844"/>
            <a:ext cx="8712752" cy="52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861FF20-2E86-458A-A169-BA012DE24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77243" y="5418161"/>
            <a:ext cx="2735074" cy="655093"/>
          </a:xfrm>
        </p:spPr>
        <p:txBody>
          <a:bodyPr/>
          <a:lstStyle/>
          <a:p>
            <a:r>
              <a:rPr lang="de-DE" sz="1400" dirty="0">
                <a:latin typeface="Arial Narrow" panose="020B0606020202030204" pitchFamily="34" charset="0"/>
              </a:rPr>
              <a:t>Source </a:t>
            </a:r>
            <a:r>
              <a:rPr lang="de-DE" sz="1400" dirty="0" err="1">
                <a:latin typeface="Arial Narrow" panose="020B0606020202030204" pitchFamily="34" charset="0"/>
              </a:rPr>
              <a:t>picture</a:t>
            </a:r>
            <a:r>
              <a:rPr lang="de-DE" sz="1400" dirty="0">
                <a:latin typeface="Arial Narrow" panose="020B0606020202030204" pitchFamily="34" charset="0"/>
              </a:rPr>
              <a:t>: </a:t>
            </a:r>
            <a:r>
              <a:rPr lang="de-DE" sz="1400" dirty="0">
                <a:latin typeface="Arial Narrow" panose="020B0606020202030204" pitchFamily="34" charset="0"/>
                <a:hlinkClick r:id="rId4"/>
              </a:rPr>
              <a:t>https://www.uni-gr.eu/de/node/1957</a:t>
            </a:r>
            <a:r>
              <a:rPr lang="de-DE" sz="1400" dirty="0">
                <a:latin typeface="Arial Narrow" panose="020B0606020202030204" pitchFamily="34" charset="0"/>
              </a:rPr>
              <a:t> (16.05.2023)</a:t>
            </a:r>
          </a:p>
        </p:txBody>
      </p:sp>
    </p:spTree>
    <p:extLst>
      <p:ext uri="{BB962C8B-B14F-4D97-AF65-F5344CB8AC3E}">
        <p14:creationId xmlns:p14="http://schemas.microsoft.com/office/powerpoint/2010/main" val="133626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BBAB7FE-6DBC-4FBA-A312-6A9F2EB50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84529" y="945961"/>
            <a:ext cx="2627787" cy="1687204"/>
          </a:xfrm>
        </p:spPr>
        <p:txBody>
          <a:bodyPr/>
          <a:lstStyle/>
          <a:p>
            <a:r>
              <a:rPr lang="de-DE" dirty="0"/>
              <a:t>The University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Greater</a:t>
            </a:r>
            <a:r>
              <a:rPr lang="de-DE" dirty="0"/>
              <a:t> Region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3D028A-1F9A-477D-A762-5F10751B03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Resilience of cross-border mobility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5C02C3-00B2-4009-9D59-DB7671E32C7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403F9C6-84D0-4162-91EE-42F978B0FA19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3915E8-E7CC-44EE-8B9E-7024E63C1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32"/>
          <a:stretch/>
        </p:blipFill>
        <p:spPr>
          <a:xfrm>
            <a:off x="1" y="0"/>
            <a:ext cx="8985250" cy="6858000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892F3F6-0D53-4084-AAE7-6A8246AAB5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77243" y="5418161"/>
            <a:ext cx="2735074" cy="655093"/>
          </a:xfrm>
        </p:spPr>
        <p:txBody>
          <a:bodyPr/>
          <a:lstStyle/>
          <a:p>
            <a:r>
              <a:rPr lang="de-DE" sz="1400" dirty="0">
                <a:latin typeface="Arial Narrow" panose="020B0606020202030204" pitchFamily="34" charset="0"/>
              </a:rPr>
              <a:t>Source </a:t>
            </a:r>
            <a:r>
              <a:rPr lang="de-DE" sz="1400" dirty="0" err="1">
                <a:latin typeface="Arial Narrow" panose="020B0606020202030204" pitchFamily="34" charset="0"/>
              </a:rPr>
              <a:t>picture</a:t>
            </a:r>
            <a:r>
              <a:rPr lang="de-DE" sz="1400" dirty="0">
                <a:latin typeface="Arial Narrow" panose="020B0606020202030204" pitchFamily="34" charset="0"/>
              </a:rPr>
              <a:t>: </a:t>
            </a:r>
            <a:r>
              <a:rPr lang="de-DE" sz="1400" dirty="0">
                <a:latin typeface="Arial Narrow" panose="020B0606020202030204" pitchFamily="34" charset="0"/>
                <a:hlinkClick r:id="rId4"/>
              </a:rPr>
              <a:t>https://www.uni-gr.eu/de/die-unigr-zahlen</a:t>
            </a:r>
            <a:r>
              <a:rPr lang="de-DE" sz="1400" dirty="0">
                <a:latin typeface="Arial Narrow" panose="020B0606020202030204" pitchFamily="34" charset="0"/>
              </a:rPr>
              <a:t> (16.05.2023)</a:t>
            </a:r>
          </a:p>
        </p:txBody>
      </p:sp>
    </p:spTree>
    <p:extLst>
      <p:ext uri="{BB962C8B-B14F-4D97-AF65-F5344CB8AC3E}">
        <p14:creationId xmlns:p14="http://schemas.microsoft.com/office/powerpoint/2010/main" val="427238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8DCB927-FF70-48ED-91DB-BAA031F60F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programs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UniGR</a:t>
            </a:r>
            <a:r>
              <a:rPr lang="de-DE" dirty="0"/>
              <a:t> network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1CD16F-685E-4712-891C-5E37C4D08F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Resilience of cross-border mobility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25CC5C-8741-42C0-AFA5-A5C92FBEE96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403F9C6-84D0-4162-91EE-42F978B0FA19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4374CFCD-0A35-4AA1-8B1D-57C3DFA418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333709"/>
              </p:ext>
            </p:extLst>
          </p:nvPr>
        </p:nvGraphicFramePr>
        <p:xfrm>
          <a:off x="736979" y="887104"/>
          <a:ext cx="11057087" cy="533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7809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CA8AD0-BBE2-4B45-9AB0-39C6036AF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933" y="361497"/>
            <a:ext cx="8866419" cy="685800"/>
          </a:xfrm>
        </p:spPr>
        <p:txBody>
          <a:bodyPr/>
          <a:lstStyle/>
          <a:p>
            <a:r>
              <a:rPr lang="de-DE" dirty="0"/>
              <a:t>Cross-</a:t>
            </a:r>
            <a:r>
              <a:rPr lang="de-DE" dirty="0" err="1"/>
              <a:t>border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pandemic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CF65C6-B887-4A5F-B5DE-684849417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3875" y="1350048"/>
            <a:ext cx="3084394" cy="4495800"/>
          </a:xfrm>
        </p:spPr>
        <p:txBody>
          <a:bodyPr/>
          <a:lstStyle/>
          <a:p>
            <a:r>
              <a:rPr lang="en-US" dirty="0"/>
              <a:t>Restrictions mentioned by the students surveyed during the pandemic (n = 44)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dirty="0">
                <a:latin typeface="Arial Narrow" panose="020B0606020202030204" pitchFamily="34" charset="0"/>
              </a:rPr>
              <a:t>Survey: Ines Funk; Illustration: Paul Herzog.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E3D42F-A460-44A1-AB9E-257B15EBE6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Resilience of cross-border mobility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BF0A3F-AC96-4E5B-8509-80589212CD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403F9C6-84D0-4162-91EE-42F978B0FA19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A04424-0F43-4060-B0C6-D892998C60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8"/>
          <a:stretch/>
        </p:blipFill>
        <p:spPr>
          <a:xfrm>
            <a:off x="0" y="1760561"/>
            <a:ext cx="8866419" cy="43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25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FCBD287-182C-4BD7-83E6-99437FF3C0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missing</a:t>
            </a:r>
            <a:r>
              <a:rPr lang="de-DE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1E7765-2851-4991-B449-DED2DC581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dirty="0"/>
              <a:t>better communication and coordination between the partner universities involved, e.g. for online teaching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dirty="0"/>
              <a:t>the expansion of special counselling services at the partner universities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dirty="0"/>
              <a:t>greater consideration of cross-border study programs in political decisions and measures of the universities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98592E-8B20-46D3-AB75-53F7282418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Resilience of cross-border mobility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4AB826-61E5-459D-9D16-A35057D487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403F9C6-84D0-4162-91EE-42F978B0FA19}" type="slidenum">
              <a:rPr lang="de-DE" altLang="de-DE" smtClean="0"/>
              <a:pPr>
                <a:defRPr/>
              </a:pPr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5691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>
          <a:xfrm>
            <a:off x="6324599" y="1486863"/>
            <a:ext cx="4145783" cy="1942137"/>
          </a:xfrm>
        </p:spPr>
        <p:txBody>
          <a:bodyPr anchor="b"/>
          <a:lstStyle/>
          <a:p>
            <a:r>
              <a:rPr lang="en-GB" altLang="de-DE" sz="2800" b="1" noProof="0" dirty="0">
                <a:solidFill>
                  <a:schemeClr val="tx2">
                    <a:lumMod val="75000"/>
                  </a:schemeClr>
                </a:solidFill>
              </a:rPr>
              <a:t>Thank you for your attention!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7D821E1-80FC-3C4C-9FFE-D3774B10C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3323" y="3674321"/>
            <a:ext cx="5508173" cy="1942137"/>
          </a:xfrm>
        </p:spPr>
        <p:txBody>
          <a:bodyPr/>
          <a:lstStyle/>
          <a:p>
            <a:r>
              <a:rPr lang="en-GB" sz="1800" b="1" noProof="0" dirty="0"/>
              <a:t>Julia </a:t>
            </a:r>
            <a:r>
              <a:rPr lang="en-GB" sz="1800" b="1" noProof="0" dirty="0">
                <a:solidFill>
                  <a:schemeClr val="tx2">
                    <a:lumMod val="75000"/>
                  </a:schemeClr>
                </a:solidFill>
              </a:rPr>
              <a:t>Dittel</a:t>
            </a:r>
            <a:r>
              <a:rPr lang="en-GB" sz="1800" b="1" noProof="0" dirty="0"/>
              <a:t> </a:t>
            </a:r>
          </a:p>
          <a:p>
            <a:r>
              <a:rPr lang="en-GB" sz="1800" noProof="0" dirty="0"/>
              <a:t>(Saarland University, </a:t>
            </a:r>
            <a:r>
              <a:rPr lang="en-GB" sz="1800" noProof="0" dirty="0">
                <a:hlinkClick r:id="rId3"/>
              </a:rPr>
              <a:t>julia.dittel@uni-saarland.de</a:t>
            </a:r>
            <a:r>
              <a:rPr lang="en-GB" sz="1800" noProof="0" dirty="0"/>
              <a:t>) </a:t>
            </a:r>
          </a:p>
          <a:p>
            <a:r>
              <a:rPr lang="en-GB" sz="1800" noProof="0" dirty="0"/>
              <a:t> </a:t>
            </a:r>
          </a:p>
          <a:p>
            <a:r>
              <a:rPr lang="en-GB" sz="1800" noProof="0" dirty="0"/>
              <a:t>Strasbourg, 15 November 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1397292-E9DB-47D2-98A6-ED377EF32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1" cy="343204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C57FE9A-F7B6-476E-AD27-8670AA68A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17329"/>
            <a:ext cx="6096001" cy="3432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42EEA6B-0C77-4AAA-9E90-041676C631C0}"/>
              </a:ext>
            </a:extLst>
          </p:cNvPr>
          <p:cNvSpPr txBox="1"/>
          <p:nvPr/>
        </p:nvSpPr>
        <p:spPr>
          <a:xfrm>
            <a:off x="3791320" y="6522092"/>
            <a:ext cx="21691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 </a:t>
            </a:r>
            <a:r>
              <a:rPr lang="de-DE" sz="11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picture</a:t>
            </a:r>
            <a:r>
              <a:rPr lang="de-DE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Julia Dittel 2022.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6FABFE-C660-435A-8F71-22C3ED5A8EFE}"/>
              </a:ext>
            </a:extLst>
          </p:cNvPr>
          <p:cNvSpPr txBox="1"/>
          <p:nvPr/>
        </p:nvSpPr>
        <p:spPr>
          <a:xfrm>
            <a:off x="3675384" y="3090044"/>
            <a:ext cx="2472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 </a:t>
            </a:r>
            <a:r>
              <a:rPr lang="de-DE" sz="11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picture</a:t>
            </a:r>
            <a:r>
              <a:rPr lang="de-DE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Florian Weber 2023.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5C0F59A-7B2B-447B-BAA6-8CF57343364F}"/>
              </a:ext>
            </a:extLst>
          </p:cNvPr>
          <p:cNvSpPr/>
          <p:nvPr/>
        </p:nvSpPr>
        <p:spPr>
          <a:xfrm>
            <a:off x="6423322" y="508186"/>
            <a:ext cx="38119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Castle Talks on Narratives on Borders in Europe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487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Resilience of border regions in times of crisis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D346D1A-B716-490C-8C52-5D7E8CA809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703" y="1064762"/>
            <a:ext cx="1043834" cy="8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11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Design">
  <a:themeElements>
    <a:clrScheme name="Benutzerdefiniert 1">
      <a:dk1>
        <a:sysClr val="windowText" lastClr="000000"/>
      </a:dk1>
      <a:lt1>
        <a:sysClr val="window" lastClr="FFFFFF"/>
      </a:lt1>
      <a:dk2>
        <a:srgbClr val="004877"/>
      </a:dk2>
      <a:lt2>
        <a:srgbClr val="E6E6E6"/>
      </a:lt2>
      <a:accent1>
        <a:srgbClr val="C82254"/>
      </a:accent1>
      <a:accent2>
        <a:srgbClr val="D7DF23"/>
      </a:accent2>
      <a:accent3>
        <a:srgbClr val="01283F"/>
      </a:accent3>
      <a:accent4>
        <a:srgbClr val="BEBEBE"/>
      </a:accent4>
      <a:accent5>
        <a:srgbClr val="919191"/>
      </a:accent5>
      <a:accent6>
        <a:srgbClr val="BEBEBE"/>
      </a:accent6>
      <a:hlink>
        <a:srgbClr val="0000FF"/>
      </a:hlink>
      <a:folHlink>
        <a:srgbClr val="8DB3E2"/>
      </a:folHlink>
    </a:clrScheme>
    <a:fontScheme name="1_Office-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Microsoft Office PowerPoint</Application>
  <PresentationFormat>Breitbild</PresentationFormat>
  <Paragraphs>98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Calibri Light</vt:lpstr>
      <vt:lpstr>Lucida Grande</vt:lpstr>
      <vt:lpstr>Segoe UI</vt:lpstr>
      <vt:lpstr>Verdana</vt:lpstr>
      <vt:lpstr>Office</vt:lpstr>
      <vt:lpstr>1_Office-Design</vt:lpstr>
      <vt:lpstr>The resilience on cross-border mobility: The case of student mobility in the Greater Region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factors of cross-border resilience: The role of local social cohesion during the Covid-19 pandemic in the SaarLorLux border region</dc:title>
  <dc:creator>Julia Dittel</dc:creator>
  <cp:lastModifiedBy>Julia Dittel</cp:lastModifiedBy>
  <cp:revision>36</cp:revision>
  <dcterms:created xsi:type="dcterms:W3CDTF">2023-09-29T08:46:48Z</dcterms:created>
  <dcterms:modified xsi:type="dcterms:W3CDTF">2023-11-15T06:26:54Z</dcterms:modified>
</cp:coreProperties>
</file>