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B Garamond Medium"/>
      <p:regular r:id="rId17"/>
      <p:bold r:id="rId18"/>
      <p:italic r:id="rId19"/>
      <p:boldItalic r:id="rId20"/>
    </p:embeddedFont>
    <p:embeddedFont>
      <p:font typeface="EB 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Medium-boldItalic.fntdata"/><Relationship Id="rId11" Type="http://schemas.openxmlformats.org/officeDocument/2006/relationships/slide" Target="slides/slide6.xml"/><Relationship Id="rId22" Type="http://schemas.openxmlformats.org/officeDocument/2006/relationships/font" Target="fonts/EBGaramond-bold.fntdata"/><Relationship Id="rId10" Type="http://schemas.openxmlformats.org/officeDocument/2006/relationships/slide" Target="slides/slide5.xml"/><Relationship Id="rId21" Type="http://schemas.openxmlformats.org/officeDocument/2006/relationships/font" Target="fonts/EBGaramond-regular.fntdata"/><Relationship Id="rId13" Type="http://schemas.openxmlformats.org/officeDocument/2006/relationships/slide" Target="slides/slide8.xml"/><Relationship Id="rId24" Type="http://schemas.openxmlformats.org/officeDocument/2006/relationships/font" Target="fonts/EBGaramond-boldItalic.fntdata"/><Relationship Id="rId12" Type="http://schemas.openxmlformats.org/officeDocument/2006/relationships/slide" Target="slides/slide7.xml"/><Relationship Id="rId23" Type="http://schemas.openxmlformats.org/officeDocument/2006/relationships/font" Target="fonts/EB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Medium-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BGaramondMedium-italic.fntdata"/><Relationship Id="rId6" Type="http://schemas.openxmlformats.org/officeDocument/2006/relationships/slide" Target="slides/slide1.xml"/><Relationship Id="rId18" Type="http://schemas.openxmlformats.org/officeDocument/2006/relationships/font" Target="fonts/EBGaramond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9c649ae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99c649ae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9b1efbd7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9b1efbd7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9d623b7a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9d623b7a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EB Garamond"/>
                <a:ea typeface="EB Garamond"/>
                <a:cs typeface="EB Garamond"/>
                <a:sym typeface="EB Garamond"/>
              </a:rPr>
              <a:t>Today, we’re talking about  Resilience in the Current Migration Crisis in Lampedusa</a:t>
            </a:r>
            <a:endParaRPr>
              <a:solidFill>
                <a:schemeClr val="dk1"/>
              </a:solidFill>
              <a:latin typeface="EB Garamond Medium"/>
              <a:ea typeface="EB Garamond Medium"/>
              <a:cs typeface="EB Garamond Medium"/>
              <a:sym typeface="EB Garamond Medium"/>
            </a:endParaRPr>
          </a:p>
          <a:p>
            <a:pPr indent="0" lvl="0" marL="0" rtl="0" algn="l">
              <a:lnSpc>
                <a:spcPct val="115000"/>
              </a:lnSpc>
              <a:spcBef>
                <a:spcPts val="0"/>
              </a:spcBef>
              <a:spcAft>
                <a:spcPts val="0"/>
              </a:spcAft>
              <a:buNone/>
            </a:pPr>
            <a:r>
              <a:rPr lang="en">
                <a:solidFill>
                  <a:schemeClr val="dk1"/>
                </a:solidFill>
                <a:latin typeface="EB Garamond Medium"/>
                <a:ea typeface="EB Garamond Medium"/>
                <a:cs typeface="EB Garamond Medium"/>
                <a:sym typeface="EB Garamond Medium"/>
              </a:rPr>
              <a:t>This presentation focuses on the current migration crisis in Lampedusa, Italy while also recognizing the trend of European migration and how it relates to this issue as a whole. Our analytical approach will focus on tracing the crisis back to its colonial roots and explaining how it does not exist in a historical vacuum. We will highlight the importance of resiliency of the migrants coming into Europe even in the face of hopelessness. We aim to examine the role that both physical and social borders play in shaping the European perspective on immigration; as well as how the formation of nation states and the paradoxical rise of nationalism within Europe has contributed to the current crisis. We hope to identify who is responsible and see what policies are being offered as solutions. We offer an examination of the current solutions being brought forward and whether it is good enough to tackle the crisis.</a:t>
            </a:r>
            <a:endParaRPr>
              <a:solidFill>
                <a:schemeClr val="dk1"/>
              </a:solidFill>
              <a:latin typeface="EB Garamond Medium"/>
              <a:ea typeface="EB Garamond Medium"/>
              <a:cs typeface="EB Garamond Medium"/>
              <a:sym typeface="EB Garamond Medium"/>
            </a:endParaRPr>
          </a:p>
          <a:p>
            <a:pPr indent="0" lvl="0" marL="0" rtl="0" algn="l">
              <a:lnSpc>
                <a:spcPct val="115000"/>
              </a:lnSpc>
              <a:spcBef>
                <a:spcPts val="1200"/>
              </a:spcBef>
              <a:spcAft>
                <a:spcPts val="1200"/>
              </a:spcAft>
              <a:buNone/>
            </a:pPr>
            <a:r>
              <a:rPr lang="en">
                <a:solidFill>
                  <a:schemeClr val="dk1"/>
                </a:solidFill>
                <a:latin typeface="Times New Roman"/>
                <a:ea typeface="Times New Roman"/>
                <a:cs typeface="Times New Roman"/>
                <a:sym typeface="Times New Roman"/>
              </a:rPr>
              <a:t>Let’s start by what Lampedusa Island is. Lampedusa Island is </a:t>
            </a:r>
            <a:r>
              <a:rPr lang="en"/>
              <a:t>the southernmost island of the Italian territory in the southern part of Sicily in the Mediterranean Sea ,</a:t>
            </a:r>
            <a:r>
              <a:rPr lang="en">
                <a:solidFill>
                  <a:schemeClr val="dk1"/>
                </a:solidFill>
              </a:rPr>
              <a:t>nearest European territory from North Africa and only 113 km east of the Tunisian coast. It’s </a:t>
            </a:r>
            <a:r>
              <a:rPr lang="en"/>
              <a:t>f</a:t>
            </a:r>
            <a:r>
              <a:rPr lang="en"/>
              <a:t>amous as a tourist destination and for its crystal clear waters. The population is about 6,000 people and the area is 20.2 km2. In recent years, the arrival of large numbers of migrants to the island has become a serious problem. The maximum number of people at the refugee detention center on Lampedusa Island is 400, but far more than that number of migrants sometimes arrive overnight.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a06fbb4b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a06fbb4b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Next, why leave their home country? </a:t>
            </a:r>
            <a:r>
              <a:rPr lang="en">
                <a:solidFill>
                  <a:schemeClr val="dk1"/>
                </a:solidFill>
              </a:rPr>
              <a:t>For the most part is Black people from West Africa, sub-Saharan Africans. They came to Tunisia but were persecuted in Tunisia and had no place to live. Libya has been the largest departure point so far, but Tunisia has exploded in 2023. It’s unbearable to reach the other side of the coast due to simple boats with crude welding. The reasons why they came Lampedusa is poverty and lack of prospects. Everyone has the right to a good life, but not in their own country. Why poverty in the first place? Conflicts, civil wars and terrorism. In addition to lack of basic education and less than simple jobs and lack of advanced medical infrastructure. In order to get out of poverty and become competitive, education reforms must be made. Also health and poverty are inextricably linked. There are also because of corruption persists and dependence on international aid.</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What do the locals think of this?　Migrants have been welcomed and helped, but are approaching their limits. Lampedusa refugee detention center can only accommodate 400 people. In the past, refugees and local residents were able to talk, watch live soccer games, and interact with each other, but now they are completely isolated, especially since the new fences have been built by Covid-19 and they cannot go outside. Before, locals could talk to them and understand why they came here from their homeland. But now that people are numbers, understanding is lost. So some local people think well, some think badly.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89b719f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89b719f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Current Issue: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About 126,000 West African and sub-saharan African migrants have arrived on Italian shores in search of a more stable life. In August of this year, there was a recent surge in which 7,000 migrants arrived on the island of Lampedusa. Due to Lampedusa’s proximity to Northern Africa, 70% of incoming migrants have been received by the small island. The Italian island, however, has struggled to keep up with the consistent arrival of these migrants. According to Le Monde, Lampedusa’s reception centers are at full capacity, emergency workers are overwhelmed, and there is a lack of supplies like water, medical care and food to maintain these migrants. In addition, the influx of migrants has caused disorder among the Lampedusian locals, who are outnumbered by these migrants, forced to aid them like rescuing them at sea and opening their homes to them. This recent migrant surge in Lampedusa is unprecedented and is in need of urgent action at the European national level to make sure that the 2015 migrant shipwreck doesn’t occur again.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a40ec98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a40ec98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Historical Background - Gateway/ EU Borders: </a:t>
            </a:r>
            <a:endParaRPr b="1"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8ad1420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8ad1420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89b719f8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89b719f8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Long standing crisis - Over 20 years of government failure especially from the EU. We see countries like France and Germany tightening their </a:t>
            </a:r>
            <a:r>
              <a:rPr lang="en"/>
              <a:t>borders and leaving Italy to solve the crisis on their own. The real issue is the not the numbers of migrants as the Eu would like you to believe. The real issue is the way the migrants arrive and how they are received. Migrants take on the perilous journey and if they are lucky enough to survive and make it to Lampedusa they are faced with heavily militarised ports and Frontex (EU border agency). </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What does resilience look like for this current crisis?</a:t>
            </a:r>
            <a:endParaRPr>
              <a:solidFill>
                <a:schemeClr val="dk1"/>
              </a:solidFill>
              <a:latin typeface="EB Garamond"/>
              <a:ea typeface="EB Garamond"/>
              <a:cs typeface="EB Garamond"/>
              <a:sym typeface="EB Garamond"/>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Which human rights are at stake?</a:t>
            </a:r>
            <a:endParaRPr>
              <a:solidFill>
                <a:schemeClr val="dk1"/>
              </a:solidFill>
              <a:latin typeface="EB Garamond"/>
              <a:ea typeface="EB Garamond"/>
              <a:cs typeface="EB Garamond"/>
              <a:sym typeface="EB Garamond"/>
            </a:endParaRPr>
          </a:p>
          <a:p>
            <a:pPr indent="-298450" lvl="0" marL="457200" rtl="0" algn="l">
              <a:lnSpc>
                <a:spcPct val="115000"/>
              </a:lnSpc>
              <a:spcBef>
                <a:spcPts val="0"/>
              </a:spcBef>
              <a:spcAft>
                <a:spcPts val="0"/>
              </a:spcAft>
              <a:buClr>
                <a:schemeClr val="dk1"/>
              </a:buClr>
              <a:buSzPts val="1100"/>
              <a:buFont typeface="EB Garamond"/>
              <a:buChar char="●"/>
            </a:pPr>
            <a:r>
              <a:rPr lang="en">
                <a:solidFill>
                  <a:schemeClr val="dk1"/>
                </a:solidFill>
                <a:latin typeface="EB Garamond"/>
                <a:ea typeface="EB Garamond"/>
                <a:cs typeface="EB Garamond"/>
                <a:sym typeface="EB Garamond"/>
              </a:rPr>
              <a:t>Has there been much resilience? </a:t>
            </a:r>
            <a:endParaRPr sz="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89b719f8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89b719f8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89b719f8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89b719f8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EB Garamond Medium"/>
              <a:buNone/>
              <a:defRPr sz="5200">
                <a:latin typeface="EB Garamond Medium"/>
                <a:ea typeface="EB Garamond Medium"/>
                <a:cs typeface="EB Garamond Medium"/>
                <a:sym typeface="EB Garamond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74E13"/>
              </a:buClr>
              <a:buSzPts val="2800"/>
              <a:buFont typeface="EB Garamond"/>
              <a:buNone/>
              <a:defRPr sz="2800">
                <a:solidFill>
                  <a:srgbClr val="274E13"/>
                </a:solidFill>
                <a:latin typeface="EB Garamond"/>
                <a:ea typeface="EB Garamond"/>
                <a:cs typeface="EB Garamond"/>
                <a:sym typeface="EB Garamo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EB Garamond Medium"/>
              <a:buNone/>
              <a:defRPr sz="3600">
                <a:latin typeface="EB Garamond Medium"/>
                <a:ea typeface="EB Garamond Medium"/>
                <a:cs typeface="EB Garamond Medium"/>
                <a:sym typeface="EB Garamond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EB Garamond Medium"/>
              <a:buNone/>
              <a:defRPr>
                <a:latin typeface="EB Garamond Medium"/>
                <a:ea typeface="EB Garamond Medium"/>
                <a:cs typeface="EB Garamond Medium"/>
                <a:sym typeface="EB Garamond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000000"/>
              </a:buClr>
              <a:buSzPts val="1800"/>
              <a:buFont typeface="EB Garamond"/>
              <a:buChar char="●"/>
              <a:defRPr>
                <a:solidFill>
                  <a:srgbClr val="000000"/>
                </a:solidFill>
                <a:latin typeface="EB Garamond"/>
                <a:ea typeface="EB Garamond"/>
                <a:cs typeface="EB Garamond"/>
                <a:sym typeface="EB Garamond"/>
              </a:defRPr>
            </a:lvl1pPr>
            <a:lvl2pPr indent="-317500" lvl="1" marL="9144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2pPr>
            <a:lvl3pPr indent="-317500" lvl="2" marL="13716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3pPr>
            <a:lvl4pPr indent="-317500" lvl="3" marL="18288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4pPr>
            <a:lvl5pPr indent="-317500" lvl="4" marL="22860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5pPr>
            <a:lvl6pPr indent="-317500" lvl="5" marL="27432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6pPr>
            <a:lvl7pPr indent="-317500" lvl="6" marL="32004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7pPr>
            <a:lvl8pPr indent="-317500" lvl="7" marL="36576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8pPr>
            <a:lvl9pPr indent="-317500" lvl="8" marL="4114800">
              <a:spcBef>
                <a:spcPts val="0"/>
              </a:spcBef>
              <a:spcAft>
                <a:spcPts val="0"/>
              </a:spcAft>
              <a:buClr>
                <a:srgbClr val="000000"/>
              </a:buClr>
              <a:buSzPts val="1400"/>
              <a:buFont typeface="EB Garamond"/>
              <a:buChar char="■"/>
              <a:defRPr>
                <a:solidFill>
                  <a:srgbClr val="000000"/>
                </a:solidFill>
                <a:latin typeface="EB Garamond"/>
                <a:ea typeface="EB Garamond"/>
                <a:cs typeface="EB Garamond"/>
                <a:sym typeface="EB Garamond"/>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1C23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c.europa.eu/commission/presscorner/detail/en/ip_23_3887" TargetMode="External"/><Relationship Id="rId4" Type="http://schemas.openxmlformats.org/officeDocument/2006/relationships/hyperlink" Target="https://doi.org/10.3390/ijerph1909533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3.jp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asahi.com/withplanet/article/14942943"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EB Garamond Medium"/>
                <a:ea typeface="EB Garamond Medium"/>
                <a:cs typeface="EB Garamond Medium"/>
                <a:sym typeface="EB Garamond Medium"/>
              </a:rPr>
              <a:t>Resilience in the Current Migration Crisis in Lampedusa </a:t>
            </a:r>
            <a:endParaRPr>
              <a:latin typeface="EB Garamond Medium"/>
              <a:ea typeface="EB Garamond Medium"/>
              <a:cs typeface="EB Garamond Medium"/>
              <a:sym typeface="EB Garamond Medium"/>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By Iris Hankins, Naomi DeGasperi, Miyu Yoshie, Mareshet Pulliam, Kathya Zuniga-Gallegos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254975" y="0"/>
            <a:ext cx="5346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a:t>
            </a:r>
            <a:endParaRPr/>
          </a:p>
        </p:txBody>
      </p:sp>
      <p:sp>
        <p:nvSpPr>
          <p:cNvPr id="134" name="Google Shape;134;p22"/>
          <p:cNvSpPr txBox="1"/>
          <p:nvPr>
            <p:ph idx="1" type="body"/>
          </p:nvPr>
        </p:nvSpPr>
        <p:spPr>
          <a:xfrm>
            <a:off x="254975" y="386250"/>
            <a:ext cx="8832300" cy="4907100"/>
          </a:xfrm>
          <a:prstGeom prst="rect">
            <a:avLst/>
          </a:prstGeom>
        </p:spPr>
        <p:txBody>
          <a:bodyPr anchorCtr="0" anchor="t" bIns="91425" lIns="91425" spcFirstLastPara="1" rIns="91425" wrap="square" tIns="91425">
            <a:noAutofit/>
          </a:bodyPr>
          <a:lstStyle/>
          <a:p>
            <a:pPr indent="-9144" lvl="0" marL="9144" rtl="0" algn="l">
              <a:spcBef>
                <a:spcPts val="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Georgi, Fabian. “THE ROLE OF RACISM IN THE EUROPEAN ‘MIGRATION CRISIS’: A HISTORICAL MATERIALIST PERSPECTIVE.” </a:t>
            </a:r>
            <a:r>
              <a:rPr i="1" lang="en" sz="900">
                <a:solidFill>
                  <a:schemeClr val="dk1"/>
                </a:solidFill>
                <a:latin typeface="Times New Roman"/>
                <a:ea typeface="Times New Roman"/>
                <a:cs typeface="Times New Roman"/>
                <a:sym typeface="Times New Roman"/>
              </a:rPr>
              <a:t>Racism After Apartheid: Challenges for Marxism and Anti-Racism</a:t>
            </a:r>
            <a:r>
              <a:rPr lang="en" sz="900">
                <a:solidFill>
                  <a:schemeClr val="dk1"/>
                </a:solidFill>
                <a:latin typeface="Times New Roman"/>
                <a:ea typeface="Times New Roman"/>
                <a:cs typeface="Times New Roman"/>
                <a:sym typeface="Times New Roman"/>
              </a:rPr>
              <a:t>, edited by Vishwas Satgar, Wits University Press, 2019, pp. 96–117. </a:t>
            </a:r>
            <a:r>
              <a:rPr i="1" lang="en" sz="900">
                <a:solidFill>
                  <a:schemeClr val="dk1"/>
                </a:solidFill>
                <a:latin typeface="Times New Roman"/>
                <a:ea typeface="Times New Roman"/>
                <a:cs typeface="Times New Roman"/>
                <a:sym typeface="Times New Roman"/>
              </a:rPr>
              <a:t>JSTOR</a:t>
            </a:r>
            <a:r>
              <a:rPr lang="en" sz="900">
                <a:solidFill>
                  <a:schemeClr val="dk1"/>
                </a:solidFill>
                <a:latin typeface="Times New Roman"/>
                <a:ea typeface="Times New Roman"/>
                <a:cs typeface="Times New Roman"/>
                <a:sym typeface="Times New Roman"/>
              </a:rPr>
              <a:t>, https://doi.org/10.18772/22019033061.9. Accessed 12 Nov. 2023.</a:t>
            </a:r>
            <a:endParaRPr sz="900">
              <a:solidFill>
                <a:schemeClr val="dk1"/>
              </a:solidFill>
              <a:latin typeface="Times New Roman"/>
              <a:ea typeface="Times New Roman"/>
              <a:cs typeface="Times New Roman"/>
              <a:sym typeface="Times New Roman"/>
            </a:endParaRPr>
          </a:p>
          <a:p>
            <a:pPr indent="-9144" lvl="0" marL="9144"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Fröhlich, Christiane, and Lea Müller-Funk. </a:t>
            </a:r>
            <a:r>
              <a:rPr i="1" lang="en" sz="900">
                <a:solidFill>
                  <a:schemeClr val="dk1"/>
                </a:solidFill>
                <a:latin typeface="Times New Roman"/>
                <a:ea typeface="Times New Roman"/>
                <a:cs typeface="Times New Roman"/>
                <a:sym typeface="Times New Roman"/>
              </a:rPr>
              <a:t>Perceiving Migration Crises: A View from the European Neighbourhood</a:t>
            </a:r>
            <a:r>
              <a:rPr lang="en" sz="900">
                <a:solidFill>
                  <a:schemeClr val="dk1"/>
                </a:solidFill>
                <a:latin typeface="Times New Roman"/>
                <a:ea typeface="Times New Roman"/>
                <a:cs typeface="Times New Roman"/>
                <a:sym typeface="Times New Roman"/>
              </a:rPr>
              <a:t>. German Institute of Global and Area Studies (GIGA), 2020. </a:t>
            </a:r>
            <a:r>
              <a:rPr i="1" lang="en" sz="900">
                <a:solidFill>
                  <a:schemeClr val="dk1"/>
                </a:solidFill>
                <a:latin typeface="Times New Roman"/>
                <a:ea typeface="Times New Roman"/>
                <a:cs typeface="Times New Roman"/>
                <a:sym typeface="Times New Roman"/>
              </a:rPr>
              <a:t>JSTOR</a:t>
            </a:r>
            <a:r>
              <a:rPr lang="en" sz="900">
                <a:solidFill>
                  <a:schemeClr val="dk1"/>
                </a:solidFill>
                <a:latin typeface="Times New Roman"/>
                <a:ea typeface="Times New Roman"/>
                <a:cs typeface="Times New Roman"/>
                <a:sym typeface="Times New Roman"/>
              </a:rPr>
              <a:t>, http://www.jstor.org/stable/resrep27061. Accessed 12 Nov. 2023.</a:t>
            </a:r>
            <a:endParaRPr sz="900">
              <a:solidFill>
                <a:schemeClr val="dk1"/>
              </a:solidFill>
              <a:latin typeface="Times New Roman"/>
              <a:ea typeface="Times New Roman"/>
              <a:cs typeface="Times New Roman"/>
              <a:sym typeface="Times New Roman"/>
            </a:endParaRPr>
          </a:p>
          <a:p>
            <a:pPr indent="-9144" lvl="0" marL="9144"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Kushner , T. (2016). “</a:t>
            </a:r>
            <a:r>
              <a:rPr i="1" lang="en" sz="900">
                <a:solidFill>
                  <a:schemeClr val="dk1"/>
                </a:solidFill>
                <a:latin typeface="Times New Roman"/>
                <a:ea typeface="Times New Roman"/>
                <a:cs typeface="Times New Roman"/>
                <a:sym typeface="Times New Roman"/>
              </a:rPr>
              <a:t>Lampedusa and the migrant crisis ,Ethics representation and history.</a:t>
            </a:r>
            <a:r>
              <a:rPr lang="en" sz="900">
                <a:solidFill>
                  <a:schemeClr val="dk1"/>
                </a:solidFill>
                <a:latin typeface="Times New Roman"/>
                <a:ea typeface="Times New Roman"/>
                <a:cs typeface="Times New Roman"/>
                <a:sym typeface="Times New Roman"/>
              </a:rPr>
              <a:t>” Media Culture Studies, 2, 59–92.</a:t>
            </a:r>
            <a:endParaRPr sz="900">
              <a:solidFill>
                <a:schemeClr val="dk1"/>
              </a:solidFill>
              <a:latin typeface="Times New Roman"/>
              <a:ea typeface="Times New Roman"/>
              <a:cs typeface="Times New Roman"/>
              <a:sym typeface="Times New Roman"/>
            </a:endParaRPr>
          </a:p>
          <a:p>
            <a:pPr indent="-9144" lvl="0" marL="9144"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Sendhardt, Bastian. “Border Types and Bordering Processes: A Theoretical Approach to the EU/Polish-Ukrainian Border as a Multi-Dimensional Phenomenon.” </a:t>
            </a:r>
            <a:r>
              <a:rPr i="1" lang="en" sz="900">
                <a:solidFill>
                  <a:schemeClr val="dk1"/>
                </a:solidFill>
                <a:latin typeface="Times New Roman"/>
                <a:ea typeface="Times New Roman"/>
                <a:cs typeface="Times New Roman"/>
                <a:sym typeface="Times New Roman"/>
              </a:rPr>
              <a:t>Borders and Border Regions in Europe: Changes, Challenges and Chances</a:t>
            </a:r>
            <a:r>
              <a:rPr lang="en" sz="900">
                <a:solidFill>
                  <a:schemeClr val="dk1"/>
                </a:solidFill>
                <a:latin typeface="Times New Roman"/>
                <a:ea typeface="Times New Roman"/>
                <a:cs typeface="Times New Roman"/>
                <a:sym typeface="Times New Roman"/>
              </a:rPr>
              <a:t>, edited by Arnaud Lechevalier and Jan Wielgohs, Transcript Verlag, 2013, pp. 21–44. </a:t>
            </a:r>
            <a:r>
              <a:rPr i="1" lang="en" sz="900">
                <a:solidFill>
                  <a:schemeClr val="dk1"/>
                </a:solidFill>
                <a:latin typeface="Times New Roman"/>
                <a:ea typeface="Times New Roman"/>
                <a:cs typeface="Times New Roman"/>
                <a:sym typeface="Times New Roman"/>
              </a:rPr>
              <a:t>JSTOR</a:t>
            </a:r>
            <a:r>
              <a:rPr lang="en" sz="900">
                <a:solidFill>
                  <a:schemeClr val="dk1"/>
                </a:solidFill>
                <a:latin typeface="Times New Roman"/>
                <a:ea typeface="Times New Roman"/>
                <a:cs typeface="Times New Roman"/>
                <a:sym typeface="Times New Roman"/>
              </a:rPr>
              <a:t>, http://www.jstor.org/stable/j.ctv1fxhcq.4. Accessed 12 Nov. 2023.</a:t>
            </a:r>
            <a:endParaRPr sz="900">
              <a:solidFill>
                <a:schemeClr val="dk1"/>
              </a:solidFill>
              <a:latin typeface="Times New Roman"/>
              <a:ea typeface="Times New Roman"/>
              <a:cs typeface="Times New Roman"/>
              <a:sym typeface="Times New Roman"/>
            </a:endParaRPr>
          </a:p>
          <a:p>
            <a:pPr indent="-9144" lvl="0" marL="9144"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WITTENBERG, LISKA. “The EU Response.” </a:t>
            </a:r>
            <a:r>
              <a:rPr i="1" lang="en" sz="900">
                <a:solidFill>
                  <a:schemeClr val="dk1"/>
                </a:solidFill>
                <a:latin typeface="Times New Roman"/>
                <a:ea typeface="Times New Roman"/>
                <a:cs typeface="Times New Roman"/>
                <a:sym typeface="Times New Roman"/>
              </a:rPr>
              <a:t>Managing Mixed Migration: The Central Mediterranean Route to Europe</a:t>
            </a:r>
            <a:r>
              <a:rPr lang="en" sz="900">
                <a:solidFill>
                  <a:schemeClr val="dk1"/>
                </a:solidFill>
                <a:latin typeface="Times New Roman"/>
                <a:ea typeface="Times New Roman"/>
                <a:cs typeface="Times New Roman"/>
                <a:sym typeface="Times New Roman"/>
              </a:rPr>
              <a:t>, International Peace Institute, 2017, pp. 14–17. </a:t>
            </a:r>
            <a:r>
              <a:rPr i="1" lang="en" sz="900">
                <a:solidFill>
                  <a:schemeClr val="dk1"/>
                </a:solidFill>
                <a:latin typeface="Times New Roman"/>
                <a:ea typeface="Times New Roman"/>
                <a:cs typeface="Times New Roman"/>
                <a:sym typeface="Times New Roman"/>
              </a:rPr>
              <a:t>JSTOR</a:t>
            </a:r>
            <a:r>
              <a:rPr lang="en" sz="900">
                <a:solidFill>
                  <a:schemeClr val="dk1"/>
                </a:solidFill>
                <a:latin typeface="Times New Roman"/>
                <a:ea typeface="Times New Roman"/>
                <a:cs typeface="Times New Roman"/>
                <a:sym typeface="Times New Roman"/>
              </a:rPr>
              <a:t>, http://www.jstor.org/stable/resrep09576.7. Accessed 12 Nov. 2023.</a:t>
            </a:r>
            <a:endParaRPr sz="900">
              <a:solidFill>
                <a:schemeClr val="dk1"/>
              </a:solidFill>
              <a:latin typeface="Times New Roman"/>
              <a:ea typeface="Times New Roman"/>
              <a:cs typeface="Times New Roman"/>
              <a:sym typeface="Times New Roman"/>
            </a:endParaRPr>
          </a:p>
          <a:p>
            <a:pPr indent="-9144" lvl="0" marL="9144" rtl="0" algn="l">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Robert Press. “Dangerous Crossings: Voices from the African Migration to Italy/Europe.” </a:t>
            </a:r>
            <a:r>
              <a:rPr i="1" lang="en" sz="900">
                <a:solidFill>
                  <a:schemeClr val="dk1"/>
                </a:solidFill>
                <a:latin typeface="Times New Roman"/>
                <a:ea typeface="Times New Roman"/>
                <a:cs typeface="Times New Roman"/>
                <a:sym typeface="Times New Roman"/>
              </a:rPr>
              <a:t>Africa Today</a:t>
            </a:r>
            <a:r>
              <a:rPr lang="en" sz="900">
                <a:solidFill>
                  <a:schemeClr val="dk1"/>
                </a:solidFill>
                <a:latin typeface="Times New Roman"/>
                <a:ea typeface="Times New Roman"/>
                <a:cs typeface="Times New Roman"/>
                <a:sym typeface="Times New Roman"/>
              </a:rPr>
              <a:t>, vol. 64, no. 1, 2017, pp. 3–27. </a:t>
            </a:r>
            <a:r>
              <a:rPr i="1" lang="en" sz="900">
                <a:solidFill>
                  <a:schemeClr val="dk1"/>
                </a:solidFill>
                <a:latin typeface="Times New Roman"/>
                <a:ea typeface="Times New Roman"/>
                <a:cs typeface="Times New Roman"/>
                <a:sym typeface="Times New Roman"/>
              </a:rPr>
              <a:t>JSTOR</a:t>
            </a:r>
            <a:r>
              <a:rPr lang="en" sz="900">
                <a:solidFill>
                  <a:schemeClr val="dk1"/>
                </a:solidFill>
                <a:latin typeface="Times New Roman"/>
                <a:ea typeface="Times New Roman"/>
                <a:cs typeface="Times New Roman"/>
                <a:sym typeface="Times New Roman"/>
              </a:rPr>
              <a:t>, https://doi.org/10.2979/africatoday.64.1.01. Accessed 12 Nov. 2023.</a:t>
            </a:r>
            <a:endParaRPr sz="900">
              <a:solidFill>
                <a:schemeClr val="dk1"/>
              </a:solidFill>
              <a:latin typeface="Times New Roman"/>
              <a:ea typeface="Times New Roman"/>
              <a:cs typeface="Times New Roman"/>
              <a:sym typeface="Times New Roman"/>
            </a:endParaRPr>
          </a:p>
          <a:p>
            <a:pPr indent="-457200" lvl="0" marL="457200" rtl="0" algn="l">
              <a:lnSpc>
                <a:spcPct val="100000"/>
              </a:lnSpc>
              <a:spcBef>
                <a:spcPts val="1200"/>
              </a:spcBef>
              <a:spcAft>
                <a:spcPts val="0"/>
              </a:spcAft>
              <a:buClr>
                <a:schemeClr val="dk1"/>
              </a:buClr>
              <a:buSzPts val="1100"/>
              <a:buFont typeface="Arial"/>
              <a:buNone/>
            </a:pPr>
            <a:r>
              <a:rPr lang="en" sz="900">
                <a:solidFill>
                  <a:schemeClr val="dk1"/>
                </a:solidFill>
                <a:latin typeface="Times New Roman"/>
                <a:ea typeface="Times New Roman"/>
                <a:cs typeface="Times New Roman"/>
                <a:sym typeface="Times New Roman"/>
              </a:rPr>
              <a:t>Roberts, H. (2023, September 18). </a:t>
            </a:r>
            <a:r>
              <a:rPr i="1" lang="en" sz="900">
                <a:solidFill>
                  <a:schemeClr val="dk1"/>
                </a:solidFill>
                <a:latin typeface="Times New Roman"/>
                <a:ea typeface="Times New Roman"/>
                <a:cs typeface="Times New Roman"/>
                <a:sym typeface="Times New Roman"/>
              </a:rPr>
              <a:t>Italy’s Meloni gets tough on migrants</a:t>
            </a:r>
            <a:r>
              <a:rPr lang="en" sz="900">
                <a:solidFill>
                  <a:schemeClr val="dk1"/>
                </a:solidFill>
                <a:latin typeface="Times New Roman"/>
                <a:ea typeface="Times New Roman"/>
                <a:cs typeface="Times New Roman"/>
                <a:sym typeface="Times New Roman"/>
              </a:rPr>
              <a:t>. POLITICO. https://www.politico.eu/article/italy-prime-minister-giorgia-meloni-immigration-crackdown/</a:t>
            </a:r>
            <a:endParaRPr sz="900">
              <a:solidFill>
                <a:schemeClr val="dk1"/>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rPr i="1" lang="en" sz="900">
                <a:solidFill>
                  <a:schemeClr val="dk1"/>
                </a:solidFill>
                <a:latin typeface="Times New Roman"/>
                <a:ea typeface="Times New Roman"/>
                <a:cs typeface="Times New Roman"/>
                <a:sym typeface="Times New Roman"/>
              </a:rPr>
              <a:t>Press corner</a:t>
            </a:r>
            <a:r>
              <a:rPr lang="en" sz="900">
                <a:solidFill>
                  <a:schemeClr val="dk1"/>
                </a:solidFill>
                <a:latin typeface="Times New Roman"/>
                <a:ea typeface="Times New Roman"/>
                <a:cs typeface="Times New Roman"/>
                <a:sym typeface="Times New Roman"/>
              </a:rPr>
              <a:t>. (n.d.). European Commission - European Commission. </a:t>
            </a:r>
            <a:r>
              <a:rPr lang="en" sz="900" u="sng">
                <a:solidFill>
                  <a:schemeClr val="hlink"/>
                </a:solidFill>
                <a:latin typeface="Times New Roman"/>
                <a:ea typeface="Times New Roman"/>
                <a:cs typeface="Times New Roman"/>
                <a:sym typeface="Times New Roman"/>
                <a:hlinkClick r:id="rId3"/>
              </a:rPr>
              <a:t>https://ec.europa.eu/commission/presscorner/detail/en/ip_23_3887</a:t>
            </a:r>
            <a:endParaRPr sz="900">
              <a:solidFill>
                <a:schemeClr val="dk1"/>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rPr lang="en" sz="900">
                <a:solidFill>
                  <a:srgbClr val="05103E"/>
                </a:solidFill>
                <a:latin typeface="Times New Roman"/>
                <a:ea typeface="Times New Roman"/>
                <a:cs typeface="Times New Roman"/>
                <a:sym typeface="Times New Roman"/>
              </a:rPr>
              <a:t>Segneri, Maria Concetta, et al. “Anthropological Research Study of Migrants at the First Aid and Reception Center (CPSA) of Lampedusa.” </a:t>
            </a:r>
            <a:r>
              <a:rPr i="1" lang="en" sz="900">
                <a:solidFill>
                  <a:srgbClr val="05103E"/>
                </a:solidFill>
                <a:latin typeface="Times New Roman"/>
                <a:ea typeface="Times New Roman"/>
                <a:cs typeface="Times New Roman"/>
                <a:sym typeface="Times New Roman"/>
              </a:rPr>
              <a:t>International Journal of Environmental Research and Public Health</a:t>
            </a:r>
            <a:r>
              <a:rPr lang="en" sz="900">
                <a:solidFill>
                  <a:srgbClr val="05103E"/>
                </a:solidFill>
                <a:latin typeface="Times New Roman"/>
                <a:ea typeface="Times New Roman"/>
                <a:cs typeface="Times New Roman"/>
                <a:sym typeface="Times New Roman"/>
              </a:rPr>
              <a:t>, vol. 19, no. 9, Multidisciplinary Digital Publishing Institute, Apr. 2022, p. 5337. </a:t>
            </a:r>
            <a:r>
              <a:rPr lang="en" sz="900" u="sng">
                <a:solidFill>
                  <a:schemeClr val="hlink"/>
                </a:solidFill>
                <a:latin typeface="Times New Roman"/>
                <a:ea typeface="Times New Roman"/>
                <a:cs typeface="Times New Roman"/>
                <a:sym typeface="Times New Roman"/>
                <a:hlinkClick r:id="rId4"/>
              </a:rPr>
              <a:t>https://doi.org/10.3390/ijerph19095337</a:t>
            </a:r>
            <a:r>
              <a:rPr lang="en" sz="900">
                <a:solidFill>
                  <a:srgbClr val="05103E"/>
                </a:solidFill>
                <a:latin typeface="Times New Roman"/>
                <a:ea typeface="Times New Roman"/>
                <a:cs typeface="Times New Roman"/>
                <a:sym typeface="Times New Roman"/>
              </a:rPr>
              <a:t>.</a:t>
            </a:r>
            <a:endParaRPr sz="900">
              <a:solidFill>
                <a:srgbClr val="05103E"/>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rPr lang="en" sz="900">
                <a:solidFill>
                  <a:srgbClr val="05103E"/>
                </a:solidFill>
                <a:latin typeface="Times New Roman"/>
                <a:ea typeface="Times New Roman"/>
                <a:cs typeface="Times New Roman"/>
                <a:sym typeface="Times New Roman"/>
              </a:rPr>
              <a:t>D’Ignoti, Stefania. “How Politics and Neglect Have Hobbled Italy’s Migration Reception System.” </a:t>
            </a:r>
            <a:r>
              <a:rPr i="1" lang="en" sz="900">
                <a:solidFill>
                  <a:srgbClr val="05103E"/>
                </a:solidFill>
                <a:latin typeface="Times New Roman"/>
                <a:ea typeface="Times New Roman"/>
                <a:cs typeface="Times New Roman"/>
                <a:sym typeface="Times New Roman"/>
              </a:rPr>
              <a:t>The New Humanitarian</a:t>
            </a:r>
            <a:r>
              <a:rPr lang="en" sz="900">
                <a:solidFill>
                  <a:srgbClr val="05103E"/>
                </a:solidFill>
                <a:latin typeface="Times New Roman"/>
                <a:ea typeface="Times New Roman"/>
                <a:cs typeface="Times New Roman"/>
                <a:sym typeface="Times New Roman"/>
              </a:rPr>
              <a:t>, 22 June 2023, www.thenewhumanitarian.org/news-feature/2023/06/22/how-politics-and-neglect-have-hobbled-italys-migration-reception-system.</a:t>
            </a:r>
            <a:endParaRPr sz="900">
              <a:solidFill>
                <a:srgbClr val="05103E"/>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a:p>
            <a:pPr indent="-9144" lvl="0" marL="9144"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ctrTitle"/>
          </p:nvPr>
        </p:nvSpPr>
        <p:spPr>
          <a:xfrm>
            <a:off x="905701" y="356675"/>
            <a:ext cx="7332600" cy="1321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Merci beaucoup </a:t>
            </a:r>
            <a:endParaRPr/>
          </a:p>
        </p:txBody>
      </p:sp>
      <p:sp>
        <p:nvSpPr>
          <p:cNvPr id="140" name="Google Shape;140;p23"/>
          <p:cNvSpPr txBox="1"/>
          <p:nvPr>
            <p:ph idx="1" type="subTitle"/>
          </p:nvPr>
        </p:nvSpPr>
        <p:spPr>
          <a:xfrm>
            <a:off x="263075" y="1953650"/>
            <a:ext cx="8520600" cy="2042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jhankins@willamette.edu</a:t>
            </a:r>
            <a:endParaRPr/>
          </a:p>
          <a:p>
            <a:pPr indent="0" lvl="0" marL="0" rtl="0" algn="ctr">
              <a:spcBef>
                <a:spcPts val="0"/>
              </a:spcBef>
              <a:spcAft>
                <a:spcPts val="0"/>
              </a:spcAft>
              <a:buNone/>
            </a:pPr>
            <a:r>
              <a:rPr lang="en"/>
              <a:t>mtpulliam@willamette.edu</a:t>
            </a:r>
            <a:endParaRPr/>
          </a:p>
          <a:p>
            <a:pPr indent="0" lvl="0" marL="0" rtl="0" algn="ctr">
              <a:spcBef>
                <a:spcPts val="0"/>
              </a:spcBef>
              <a:spcAft>
                <a:spcPts val="0"/>
              </a:spcAft>
              <a:buNone/>
            </a:pPr>
            <a:r>
              <a:rPr lang="en"/>
              <a:t>miyu28a.a@gmail.com</a:t>
            </a:r>
            <a:endParaRPr/>
          </a:p>
          <a:p>
            <a:pPr indent="0" lvl="0" marL="0" rtl="0" algn="ctr">
              <a:spcBef>
                <a:spcPts val="0"/>
              </a:spcBef>
              <a:spcAft>
                <a:spcPts val="0"/>
              </a:spcAft>
              <a:buNone/>
            </a:pPr>
            <a:r>
              <a:rPr lang="en"/>
              <a:t>kathyazuniga7@gmail.com</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78975" y="1629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Clr>
                <a:schemeClr val="dk1"/>
              </a:buClr>
              <a:buSzPts val="1100"/>
              <a:buFont typeface="Arial"/>
              <a:buNone/>
            </a:pPr>
            <a:r>
              <a:rPr b="1" lang="en" sz="2100">
                <a:latin typeface="EB Garamond"/>
                <a:ea typeface="EB Garamond"/>
                <a:cs typeface="EB Garamond"/>
                <a:sym typeface="EB Garamond"/>
              </a:rPr>
              <a:t>What is Lampedusa Island?</a:t>
            </a:r>
            <a:endParaRPr sz="2100"/>
          </a:p>
        </p:txBody>
      </p:sp>
      <p:sp>
        <p:nvSpPr>
          <p:cNvPr id="61" name="Google Shape;61;p14"/>
          <p:cNvSpPr txBox="1"/>
          <p:nvPr>
            <p:ph idx="1" type="body"/>
          </p:nvPr>
        </p:nvSpPr>
        <p:spPr>
          <a:xfrm>
            <a:off x="178975" y="652700"/>
            <a:ext cx="8520600" cy="40041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2808"/>
              <a:t>–</a:t>
            </a:r>
            <a:r>
              <a:rPr lang="en" sz="2008">
                <a:solidFill>
                  <a:schemeClr val="dk1"/>
                </a:solidFill>
              </a:rPr>
              <a:t>N</a:t>
            </a:r>
            <a:r>
              <a:rPr lang="en" sz="2008">
                <a:solidFill>
                  <a:schemeClr val="dk1"/>
                </a:solidFill>
              </a:rPr>
              <a:t>earest European territory from North Africa </a:t>
            </a:r>
            <a:endParaRPr sz="2008">
              <a:solidFill>
                <a:schemeClr val="dk1"/>
              </a:solidFill>
            </a:endParaRPr>
          </a:p>
          <a:p>
            <a:pPr indent="0" lvl="0" marL="0" rtl="0" algn="l">
              <a:spcBef>
                <a:spcPts val="1200"/>
              </a:spcBef>
              <a:spcAft>
                <a:spcPts val="0"/>
              </a:spcAft>
              <a:buNone/>
            </a:pPr>
            <a:r>
              <a:rPr lang="en" sz="2008">
                <a:solidFill>
                  <a:schemeClr val="dk1"/>
                </a:solidFill>
              </a:rPr>
              <a:t> (only 113 km east of the Tunisian coast)</a:t>
            </a:r>
            <a:endParaRPr sz="2008">
              <a:solidFill>
                <a:schemeClr val="dk1"/>
              </a:solidFill>
            </a:endParaRPr>
          </a:p>
          <a:p>
            <a:pPr indent="0" lvl="0" marL="0" rtl="0" algn="l">
              <a:spcBef>
                <a:spcPts val="1200"/>
              </a:spcBef>
              <a:spcAft>
                <a:spcPts val="0"/>
              </a:spcAft>
              <a:buNone/>
            </a:pPr>
            <a:r>
              <a:rPr lang="en" sz="2208">
                <a:solidFill>
                  <a:schemeClr val="dk1"/>
                </a:solidFill>
              </a:rPr>
              <a:t>–</a:t>
            </a:r>
            <a:r>
              <a:rPr lang="en" sz="2008">
                <a:solidFill>
                  <a:schemeClr val="dk1"/>
                </a:solidFill>
              </a:rPr>
              <a:t>Famous as a tourist destination</a:t>
            </a:r>
            <a:endParaRPr sz="1900">
              <a:solidFill>
                <a:schemeClr val="dk1"/>
              </a:solidFill>
            </a:endParaRPr>
          </a:p>
          <a:p>
            <a:pPr indent="0" lvl="0" marL="0" rtl="0" algn="l">
              <a:spcBef>
                <a:spcPts val="1200"/>
              </a:spcBef>
              <a:spcAft>
                <a:spcPts val="0"/>
              </a:spcAft>
              <a:buNone/>
            </a:pPr>
            <a:r>
              <a:rPr lang="en" sz="1991"/>
              <a:t>–The arrival of immigrants in numbers beyond </a:t>
            </a:r>
            <a:endParaRPr sz="1991"/>
          </a:p>
          <a:p>
            <a:pPr indent="0" lvl="0" marL="0" rtl="0" algn="l">
              <a:spcBef>
                <a:spcPts val="1200"/>
              </a:spcBef>
              <a:spcAft>
                <a:spcPts val="0"/>
              </a:spcAft>
              <a:buNone/>
            </a:pPr>
            <a:r>
              <a:rPr lang="en" sz="1991"/>
              <a:t>   the island's capacity</a:t>
            </a:r>
            <a:endParaRPr sz="1991"/>
          </a:p>
          <a:p>
            <a:pPr indent="0" lvl="0" marL="0" rtl="0" algn="l">
              <a:spcBef>
                <a:spcPts val="1200"/>
              </a:spcBef>
              <a:spcAft>
                <a:spcPts val="0"/>
              </a:spcAft>
              <a:buClr>
                <a:schemeClr val="dk1"/>
              </a:buClr>
              <a:buSzPts val="1100"/>
              <a:buFont typeface="Arial"/>
              <a:buNone/>
            </a:pPr>
            <a:r>
              <a:rPr lang="en"/>
              <a:t>                                                                                           </a:t>
            </a:r>
            <a:r>
              <a:rPr lang="en" sz="1500"/>
              <a:t>   </a:t>
            </a:r>
            <a:endParaRPr sz="1500"/>
          </a:p>
          <a:p>
            <a:pPr indent="0" lvl="0" marL="0" rtl="0" algn="l">
              <a:spcBef>
                <a:spcPts val="1200"/>
              </a:spcBef>
              <a:spcAft>
                <a:spcPts val="1200"/>
              </a:spcAft>
              <a:buNone/>
            </a:pPr>
            <a:r>
              <a:t/>
            </a:r>
            <a:endParaRPr/>
          </a:p>
        </p:txBody>
      </p:sp>
      <p:pic>
        <p:nvPicPr>
          <p:cNvPr id="62" name="Google Shape;62;p14"/>
          <p:cNvPicPr preferRelativeResize="0"/>
          <p:nvPr/>
        </p:nvPicPr>
        <p:blipFill rotWithShape="1">
          <a:blip r:embed="rId3">
            <a:alphaModFix/>
          </a:blip>
          <a:srcRect b="0" l="12777" r="18817" t="27875"/>
          <a:stretch/>
        </p:blipFill>
        <p:spPr>
          <a:xfrm>
            <a:off x="5215250" y="339450"/>
            <a:ext cx="3617050" cy="2413475"/>
          </a:xfrm>
          <a:prstGeom prst="rect">
            <a:avLst/>
          </a:prstGeom>
          <a:noFill/>
          <a:ln>
            <a:noFill/>
          </a:ln>
        </p:spPr>
      </p:pic>
      <p:pic>
        <p:nvPicPr>
          <p:cNvPr id="63" name="Google Shape;63;p14"/>
          <p:cNvPicPr preferRelativeResize="0"/>
          <p:nvPr/>
        </p:nvPicPr>
        <p:blipFill>
          <a:blip r:embed="rId4">
            <a:alphaModFix/>
          </a:blip>
          <a:stretch>
            <a:fillRect/>
          </a:stretch>
        </p:blipFill>
        <p:spPr>
          <a:xfrm>
            <a:off x="242617" y="3405850"/>
            <a:ext cx="2843632" cy="1600200"/>
          </a:xfrm>
          <a:prstGeom prst="rect">
            <a:avLst/>
          </a:prstGeom>
          <a:noFill/>
          <a:ln>
            <a:noFill/>
          </a:ln>
        </p:spPr>
      </p:pic>
      <p:sp>
        <p:nvSpPr>
          <p:cNvPr id="64" name="Google Shape;64;p14"/>
          <p:cNvSpPr txBox="1"/>
          <p:nvPr/>
        </p:nvSpPr>
        <p:spPr>
          <a:xfrm>
            <a:off x="6133500" y="4255150"/>
            <a:ext cx="2698800" cy="7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500">
                <a:solidFill>
                  <a:srgbClr val="274E13"/>
                </a:solidFill>
                <a:latin typeface="EB Garamond"/>
                <a:ea typeface="EB Garamond"/>
                <a:cs typeface="EB Garamond"/>
                <a:sym typeface="EB Garamond"/>
              </a:rPr>
              <a:t>(https://www.cnn.co.jp/world/35209194.html)</a:t>
            </a:r>
            <a:endParaRPr sz="1800">
              <a:solidFill>
                <a:srgbClr val="274E13"/>
              </a:solidFill>
            </a:endParaRPr>
          </a:p>
        </p:txBody>
      </p:sp>
      <p:pic>
        <p:nvPicPr>
          <p:cNvPr id="65" name="Google Shape;65;p14"/>
          <p:cNvPicPr preferRelativeResize="0"/>
          <p:nvPr/>
        </p:nvPicPr>
        <p:blipFill>
          <a:blip r:embed="rId5">
            <a:alphaModFix/>
          </a:blip>
          <a:stretch>
            <a:fillRect/>
          </a:stretch>
        </p:blipFill>
        <p:spPr>
          <a:xfrm>
            <a:off x="3114750" y="3405838"/>
            <a:ext cx="2857500" cy="16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170100" y="14640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Clr>
                <a:schemeClr val="dk1"/>
              </a:buClr>
              <a:buSzPct val="44594"/>
              <a:buFont typeface="Arial"/>
              <a:buNone/>
            </a:pPr>
            <a:r>
              <a:rPr b="1" lang="en" sz="2466">
                <a:latin typeface="EB Garamond"/>
                <a:ea typeface="EB Garamond"/>
                <a:cs typeface="EB Garamond"/>
                <a:sym typeface="EB Garamond"/>
              </a:rPr>
              <a:t>Why leave their home country?</a:t>
            </a:r>
            <a:endParaRPr b="1" sz="3466">
              <a:latin typeface="EB Garamond"/>
              <a:ea typeface="EB Garamond"/>
              <a:cs typeface="EB Garamond"/>
              <a:sym typeface="EB Garamond"/>
            </a:endParaRPr>
          </a:p>
        </p:txBody>
      </p:sp>
      <p:sp>
        <p:nvSpPr>
          <p:cNvPr id="71" name="Google Shape;71;p15"/>
          <p:cNvSpPr txBox="1"/>
          <p:nvPr>
            <p:ph idx="1" type="body"/>
          </p:nvPr>
        </p:nvSpPr>
        <p:spPr>
          <a:xfrm>
            <a:off x="240900" y="602950"/>
            <a:ext cx="8520600" cy="2145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a:t>
            </a:r>
            <a:r>
              <a:rPr b="1" lang="en"/>
              <a:t>Who?</a:t>
            </a:r>
            <a:endParaRPr b="1"/>
          </a:p>
          <a:p>
            <a:pPr indent="0" lvl="0" marL="0" rtl="0" algn="l">
              <a:spcBef>
                <a:spcPts val="1200"/>
              </a:spcBef>
              <a:spcAft>
                <a:spcPts val="0"/>
              </a:spcAft>
              <a:buNone/>
            </a:pPr>
            <a:r>
              <a:rPr lang="en">
                <a:solidFill>
                  <a:schemeClr val="dk1"/>
                </a:solidFill>
              </a:rPr>
              <a:t>–</a:t>
            </a:r>
            <a:r>
              <a:rPr lang="en">
                <a:solidFill>
                  <a:schemeClr val="dk1"/>
                </a:solidFill>
              </a:rPr>
              <a:t>Black people from West Africa, sub-Saharan Africans who were persecuted in Tunisia and had no place to live</a:t>
            </a:r>
            <a:endParaRPr/>
          </a:p>
          <a:p>
            <a:pPr indent="0" lvl="0" marL="0" rtl="0" algn="l">
              <a:spcBef>
                <a:spcPts val="1200"/>
              </a:spcBef>
              <a:spcAft>
                <a:spcPts val="0"/>
              </a:spcAft>
              <a:buNone/>
            </a:pPr>
            <a:r>
              <a:rPr lang="en"/>
              <a:t>・</a:t>
            </a:r>
            <a:r>
              <a:rPr b="1" lang="en" sz="1900"/>
              <a:t>Why?</a:t>
            </a:r>
            <a:endParaRPr b="1" sz="1900"/>
          </a:p>
          <a:p>
            <a:pPr indent="0" lvl="0" marL="0" rtl="0" algn="l">
              <a:spcBef>
                <a:spcPts val="1200"/>
              </a:spcBef>
              <a:spcAft>
                <a:spcPts val="1200"/>
              </a:spcAft>
              <a:buNone/>
            </a:pPr>
            <a:r>
              <a:rPr lang="en">
                <a:solidFill>
                  <a:schemeClr val="dk1"/>
                </a:solidFill>
              </a:rPr>
              <a:t>–P</a:t>
            </a:r>
            <a:r>
              <a:rPr lang="en">
                <a:solidFill>
                  <a:schemeClr val="dk1"/>
                </a:solidFill>
              </a:rPr>
              <a:t>overty and lack of prospects in their home countries</a:t>
            </a:r>
            <a:endParaRPr b="1" sz="2200"/>
          </a:p>
        </p:txBody>
      </p:sp>
      <p:sp>
        <p:nvSpPr>
          <p:cNvPr id="72" name="Google Shape;72;p15"/>
          <p:cNvSpPr txBox="1"/>
          <p:nvPr/>
        </p:nvSpPr>
        <p:spPr>
          <a:xfrm>
            <a:off x="240900" y="2815225"/>
            <a:ext cx="8379000" cy="174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50">
                <a:solidFill>
                  <a:schemeClr val="dk1"/>
                </a:solidFill>
                <a:latin typeface="EB Garamond"/>
                <a:ea typeface="EB Garamond"/>
                <a:cs typeface="EB Garamond"/>
                <a:sym typeface="EB Garamond"/>
              </a:rPr>
              <a:t>How do local people feel about migrants?</a:t>
            </a:r>
            <a:endParaRPr b="1" sz="2050">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b="1" lang="en" sz="1900">
                <a:solidFill>
                  <a:schemeClr val="dk1"/>
                </a:solidFill>
                <a:latin typeface="EB Garamond"/>
                <a:ea typeface="EB Garamond"/>
                <a:cs typeface="EB Garamond"/>
                <a:sym typeface="EB Garamond"/>
              </a:rPr>
              <a:t>–</a:t>
            </a:r>
            <a:r>
              <a:rPr lang="en" sz="1900">
                <a:solidFill>
                  <a:schemeClr val="dk1"/>
                </a:solidFill>
                <a:latin typeface="EB Garamond"/>
                <a:ea typeface="EB Garamond"/>
                <a:cs typeface="EB Garamond"/>
                <a:sym typeface="EB Garamond"/>
              </a:rPr>
              <a:t>Migrants have been welcomed and helped</a:t>
            </a:r>
            <a:endParaRPr sz="1900">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900">
                <a:solidFill>
                  <a:schemeClr val="dk1"/>
                </a:solidFill>
                <a:latin typeface="EB Garamond"/>
                <a:ea typeface="EB Garamond"/>
                <a:cs typeface="EB Garamond"/>
                <a:sym typeface="EB Garamond"/>
              </a:rPr>
              <a:t>–The new fences have been built by COVID-19 </a:t>
            </a:r>
            <a:endParaRPr sz="1900">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1900">
                <a:solidFill>
                  <a:schemeClr val="dk1"/>
                </a:solidFill>
                <a:latin typeface="EB Garamond"/>
                <a:ea typeface="EB Garamond"/>
                <a:cs typeface="EB Garamond"/>
                <a:sym typeface="EB Garamond"/>
              </a:rPr>
              <a:t>–Some people have good feelings about immigrants, while others have bad feelings about them</a:t>
            </a:r>
            <a:endParaRPr sz="1900">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t/>
            </a:r>
            <a:endParaRPr b="1" sz="2200">
              <a:solidFill>
                <a:schemeClr val="dk1"/>
              </a:solidFill>
              <a:latin typeface="EB Garamond"/>
              <a:ea typeface="EB Garamond"/>
              <a:cs typeface="EB Garamond"/>
              <a:sym typeface="EB Garamond"/>
            </a:endParaRPr>
          </a:p>
          <a:p>
            <a:pPr indent="0" lvl="0" marL="0" rtl="0" algn="l">
              <a:spcBef>
                <a:spcPts val="1200"/>
              </a:spcBef>
              <a:spcAft>
                <a:spcPts val="0"/>
              </a:spcAft>
              <a:buNone/>
            </a:pPr>
            <a:r>
              <a:t/>
            </a:r>
            <a:endParaRPr sz="1800">
              <a:solidFill>
                <a:schemeClr val="dk2"/>
              </a:solidFill>
            </a:endParaRPr>
          </a:p>
        </p:txBody>
      </p:sp>
      <p:sp>
        <p:nvSpPr>
          <p:cNvPr id="73" name="Google Shape;73;p15"/>
          <p:cNvSpPr txBox="1"/>
          <p:nvPr/>
        </p:nvSpPr>
        <p:spPr>
          <a:xfrm>
            <a:off x="5440500" y="3571750"/>
            <a:ext cx="3360600" cy="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274E13"/>
                </a:solidFill>
                <a:latin typeface="EB Garamond"/>
                <a:ea typeface="EB Garamond"/>
                <a:cs typeface="EB Garamond"/>
                <a:sym typeface="EB Garamond"/>
              </a:rPr>
              <a:t>(</a:t>
            </a:r>
            <a:r>
              <a:rPr i="1" lang="en" u="sng">
                <a:solidFill>
                  <a:schemeClr val="hlink"/>
                </a:solidFill>
                <a:latin typeface="EB Garamond"/>
                <a:ea typeface="EB Garamond"/>
                <a:cs typeface="EB Garamond"/>
                <a:sym typeface="EB Garamond"/>
                <a:hlinkClick r:id="rId3"/>
              </a:rPr>
              <a:t>https://www.asahi.com/withplanet/article/14942943</a:t>
            </a:r>
            <a:r>
              <a:rPr i="1" lang="en">
                <a:solidFill>
                  <a:srgbClr val="274E13"/>
                </a:solidFill>
                <a:latin typeface="EB Garamond"/>
                <a:ea typeface="EB Garamond"/>
                <a:cs typeface="EB Garamond"/>
                <a:sym typeface="EB Garamond"/>
              </a:rPr>
              <a:t>) situation in Tunisia</a:t>
            </a:r>
            <a:endParaRPr i="1">
              <a:solidFill>
                <a:srgbClr val="274E13"/>
              </a:solidFill>
              <a:latin typeface="EB Garamond"/>
              <a:ea typeface="EB Garamond"/>
              <a:cs typeface="EB Garamond"/>
              <a:sym typeface="EB Garamond"/>
            </a:endParaRPr>
          </a:p>
        </p:txBody>
      </p:sp>
      <p:pic>
        <p:nvPicPr>
          <p:cNvPr id="74" name="Google Shape;74;p15"/>
          <p:cNvPicPr preferRelativeResize="0"/>
          <p:nvPr/>
        </p:nvPicPr>
        <p:blipFill>
          <a:blip r:embed="rId4">
            <a:alphaModFix/>
          </a:blip>
          <a:stretch>
            <a:fillRect/>
          </a:stretch>
        </p:blipFill>
        <p:spPr>
          <a:xfrm>
            <a:off x="5440500" y="1571775"/>
            <a:ext cx="3556202" cy="199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117150" y="306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currently going on in Lampedusa?</a:t>
            </a:r>
            <a:endParaRPr/>
          </a:p>
        </p:txBody>
      </p:sp>
      <p:sp>
        <p:nvSpPr>
          <p:cNvPr id="80" name="Google Shape;80;p16"/>
          <p:cNvSpPr txBox="1"/>
          <p:nvPr>
            <p:ph idx="1" type="body"/>
          </p:nvPr>
        </p:nvSpPr>
        <p:spPr>
          <a:xfrm>
            <a:off x="117150" y="1066375"/>
            <a:ext cx="50628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
                <a:solidFill>
                  <a:schemeClr val="dk1"/>
                </a:solidFill>
              </a:rPr>
              <a:t>126,000 migrants arrived in Italy this year </a:t>
            </a:r>
            <a:endParaRPr>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70% of these migrants entered through Lampedusa in recent months </a:t>
            </a:r>
            <a:endParaRPr sz="1800">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Recent surge - 7,000 northern African migrants in 2 days </a:t>
            </a:r>
            <a:endParaRPr sz="1800">
              <a:solidFill>
                <a:schemeClr val="dk1"/>
              </a:solidFill>
            </a:endParaRPr>
          </a:p>
          <a:p>
            <a:pPr indent="-334327" lvl="0" marL="457200" rtl="0" algn="l">
              <a:spcBef>
                <a:spcPts val="0"/>
              </a:spcBef>
              <a:spcAft>
                <a:spcPts val="0"/>
              </a:spcAft>
              <a:buClr>
                <a:schemeClr val="dk1"/>
              </a:buClr>
              <a:buSzPct val="100000"/>
              <a:buChar char="●"/>
            </a:pPr>
            <a:r>
              <a:rPr lang="en">
                <a:solidFill>
                  <a:schemeClr val="dk1"/>
                </a:solidFill>
              </a:rPr>
              <a:t>Lampedusa cannot keep up with influx of migrants </a:t>
            </a:r>
            <a:endParaRPr>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Overcrowded reception centers </a:t>
            </a:r>
            <a:endParaRPr sz="1800">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Lack of supplies: water, food, and medical care </a:t>
            </a:r>
            <a:endParaRPr sz="1800">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Lack of help</a:t>
            </a:r>
            <a:endParaRPr sz="1800">
              <a:solidFill>
                <a:schemeClr val="dk1"/>
              </a:solidFill>
            </a:endParaRPr>
          </a:p>
          <a:p>
            <a:pPr indent="-334327" lvl="1" marL="914400" rtl="0" algn="l">
              <a:spcBef>
                <a:spcPts val="0"/>
              </a:spcBef>
              <a:spcAft>
                <a:spcPts val="0"/>
              </a:spcAft>
              <a:buClr>
                <a:schemeClr val="dk1"/>
              </a:buClr>
              <a:buSzPct val="100000"/>
              <a:buChar char="○"/>
            </a:pPr>
            <a:r>
              <a:rPr lang="en" sz="1800">
                <a:solidFill>
                  <a:schemeClr val="dk1"/>
                </a:solidFill>
              </a:rPr>
              <a:t>Outnumbered population </a:t>
            </a:r>
            <a:endParaRPr sz="1800">
              <a:solidFill>
                <a:schemeClr val="dk1"/>
              </a:solidFill>
            </a:endParaRPr>
          </a:p>
          <a:p>
            <a:pPr indent="-334327" lvl="2" marL="1371600" rtl="0" algn="l">
              <a:spcBef>
                <a:spcPts val="0"/>
              </a:spcBef>
              <a:spcAft>
                <a:spcPts val="0"/>
              </a:spcAft>
              <a:buClr>
                <a:schemeClr val="dk1"/>
              </a:buClr>
              <a:buSzPct val="100000"/>
              <a:buChar char="■"/>
            </a:pPr>
            <a:r>
              <a:rPr lang="en" sz="1800">
                <a:solidFill>
                  <a:schemeClr val="dk1"/>
                </a:solidFill>
              </a:rPr>
              <a:t>Locals forced to help migrants </a:t>
            </a:r>
            <a:endParaRPr>
              <a:solidFill>
                <a:schemeClr val="dk1"/>
              </a:solidFill>
            </a:endParaRPr>
          </a:p>
          <a:p>
            <a:pPr indent="0" lvl="0" marL="0" rtl="0" algn="l">
              <a:spcBef>
                <a:spcPts val="1200"/>
              </a:spcBef>
              <a:spcAft>
                <a:spcPts val="1200"/>
              </a:spcAft>
              <a:buNone/>
            </a:pPr>
            <a:r>
              <a:t/>
            </a:r>
            <a:endParaRPr/>
          </a:p>
        </p:txBody>
      </p:sp>
      <p:pic>
        <p:nvPicPr>
          <p:cNvPr id="81" name="Google Shape;81;p16"/>
          <p:cNvPicPr preferRelativeResize="0"/>
          <p:nvPr/>
        </p:nvPicPr>
        <p:blipFill>
          <a:blip r:embed="rId3">
            <a:alphaModFix/>
          </a:blip>
          <a:stretch>
            <a:fillRect/>
          </a:stretch>
        </p:blipFill>
        <p:spPr>
          <a:xfrm>
            <a:off x="5848049" y="2676950"/>
            <a:ext cx="3058475" cy="2022783"/>
          </a:xfrm>
          <a:prstGeom prst="rect">
            <a:avLst/>
          </a:prstGeom>
          <a:noFill/>
          <a:ln>
            <a:noFill/>
          </a:ln>
        </p:spPr>
      </p:pic>
      <p:pic>
        <p:nvPicPr>
          <p:cNvPr id="82" name="Google Shape;82;p16"/>
          <p:cNvPicPr preferRelativeResize="0"/>
          <p:nvPr/>
        </p:nvPicPr>
        <p:blipFill>
          <a:blip r:embed="rId4">
            <a:alphaModFix/>
          </a:blip>
          <a:stretch>
            <a:fillRect/>
          </a:stretch>
        </p:blipFill>
        <p:spPr>
          <a:xfrm>
            <a:off x="5848050" y="306454"/>
            <a:ext cx="3058475" cy="2035922"/>
          </a:xfrm>
          <a:prstGeom prst="rect">
            <a:avLst/>
          </a:prstGeom>
          <a:noFill/>
          <a:ln>
            <a:noFill/>
          </a:ln>
        </p:spPr>
      </p:pic>
      <p:sp>
        <p:nvSpPr>
          <p:cNvPr id="83" name="Google Shape;83;p16"/>
          <p:cNvSpPr txBox="1"/>
          <p:nvPr/>
        </p:nvSpPr>
        <p:spPr>
          <a:xfrm>
            <a:off x="5777400" y="2261325"/>
            <a:ext cx="2940000" cy="14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274E13"/>
                </a:solidFill>
                <a:latin typeface="Times New Roman"/>
                <a:ea typeface="Times New Roman"/>
                <a:cs typeface="Times New Roman"/>
                <a:sym typeface="Times New Roman"/>
              </a:rPr>
              <a:t>Le Monde, “A Rescue </a:t>
            </a:r>
            <a:r>
              <a:rPr i="1" lang="en" sz="1000">
                <a:solidFill>
                  <a:srgbClr val="274E13"/>
                </a:solidFill>
                <a:latin typeface="Times New Roman"/>
                <a:ea typeface="Times New Roman"/>
                <a:cs typeface="Times New Roman"/>
                <a:sym typeface="Times New Roman"/>
              </a:rPr>
              <a:t>operation</a:t>
            </a:r>
            <a:r>
              <a:rPr i="1" lang="en" sz="1000">
                <a:solidFill>
                  <a:srgbClr val="274E13"/>
                </a:solidFill>
                <a:latin typeface="Times New Roman"/>
                <a:ea typeface="Times New Roman"/>
                <a:cs typeface="Times New Roman"/>
                <a:sym typeface="Times New Roman"/>
              </a:rPr>
              <a:t> by the Spanish NGO Open Arms,” August 22, 2022</a:t>
            </a:r>
            <a:endParaRPr i="1" sz="1000">
              <a:solidFill>
                <a:srgbClr val="274E13"/>
              </a:solidFill>
              <a:latin typeface="Times New Roman"/>
              <a:ea typeface="Times New Roman"/>
              <a:cs typeface="Times New Roman"/>
              <a:sym typeface="Times New Roman"/>
            </a:endParaRPr>
          </a:p>
        </p:txBody>
      </p:sp>
      <p:sp>
        <p:nvSpPr>
          <p:cNvPr id="84" name="Google Shape;84;p16"/>
          <p:cNvSpPr txBox="1"/>
          <p:nvPr/>
        </p:nvSpPr>
        <p:spPr>
          <a:xfrm>
            <a:off x="5777401" y="4659200"/>
            <a:ext cx="2989200" cy="2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274E13"/>
                </a:solidFill>
                <a:latin typeface="Times New Roman"/>
                <a:ea typeface="Times New Roman"/>
                <a:cs typeface="Times New Roman"/>
                <a:sym typeface="Times New Roman"/>
              </a:rPr>
              <a:t>Reuters, “Migrants Clandestins en Attente de Débarquer sur L‘île Sicilienne,” September 15, 2023</a:t>
            </a:r>
            <a:endParaRPr i="1" sz="1000">
              <a:solidFill>
                <a:srgbClr val="274E13"/>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170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Historical Background on EU Borders</a:t>
            </a:r>
            <a:endParaRPr/>
          </a:p>
        </p:txBody>
      </p:sp>
      <p:sp>
        <p:nvSpPr>
          <p:cNvPr id="90" name="Google Shape;90;p17"/>
          <p:cNvSpPr txBox="1"/>
          <p:nvPr>
            <p:ph idx="1" type="body"/>
          </p:nvPr>
        </p:nvSpPr>
        <p:spPr>
          <a:xfrm>
            <a:off x="365911" y="682475"/>
            <a:ext cx="8520600" cy="4146600"/>
          </a:xfrm>
          <a:prstGeom prst="rect">
            <a:avLst/>
          </a:prstGeom>
        </p:spPr>
        <p:txBody>
          <a:bodyPr anchorCtr="0" anchor="t" bIns="91425" lIns="91425" spcFirstLastPara="1" rIns="91425" wrap="square" tIns="91425">
            <a:normAutofit fontScale="85000" lnSpcReduction="20000"/>
          </a:bodyPr>
          <a:lstStyle/>
          <a:p>
            <a:pPr indent="-304165" lvl="0" marL="457200" rtl="0" algn="l">
              <a:spcBef>
                <a:spcPts val="0"/>
              </a:spcBef>
              <a:spcAft>
                <a:spcPts val="0"/>
              </a:spcAft>
              <a:buSzPct val="100000"/>
              <a:buChar char="-"/>
            </a:pPr>
            <a:r>
              <a:rPr b="1" lang="en" sz="1400">
                <a:latin typeface="Times New Roman"/>
                <a:ea typeface="Times New Roman"/>
                <a:cs typeface="Times New Roman"/>
                <a:sym typeface="Times New Roman"/>
              </a:rPr>
              <a:t>“Migrants </a:t>
            </a:r>
            <a:r>
              <a:rPr b="1" lang="en" sz="1400">
                <a:latin typeface="Times New Roman"/>
                <a:ea typeface="Times New Roman"/>
                <a:cs typeface="Times New Roman"/>
                <a:sym typeface="Times New Roman"/>
              </a:rPr>
              <a:t>did not choose Lampedusa, but were directed and diverted there by the Italian authorities as a way of controlling the flows of migration which were both increasing in numbers and diversifying in places of origin” (Kushner, p. 66). </a:t>
            </a:r>
            <a:endParaRPr b="1" sz="1400">
              <a:latin typeface="Times New Roman"/>
              <a:ea typeface="Times New Roman"/>
              <a:cs typeface="Times New Roman"/>
              <a:sym typeface="Times New Roman"/>
            </a:endParaRPr>
          </a:p>
          <a:p>
            <a:pPr indent="0" lvl="0" marL="0" rtl="0" algn="l">
              <a:spcBef>
                <a:spcPts val="1200"/>
              </a:spcBef>
              <a:spcAft>
                <a:spcPts val="0"/>
              </a:spcAft>
              <a:buNone/>
            </a:pPr>
            <a:r>
              <a:rPr b="1" lang="en" sz="1300">
                <a:latin typeface="Times New Roman"/>
                <a:ea typeface="Times New Roman"/>
                <a:cs typeface="Times New Roman"/>
                <a:sym typeface="Times New Roman"/>
              </a:rPr>
              <a:t>Timeline: </a:t>
            </a:r>
            <a:endParaRPr b="1" sz="1300">
              <a:latin typeface="Times New Roman"/>
              <a:ea typeface="Times New Roman"/>
              <a:cs typeface="Times New Roman"/>
              <a:sym typeface="Times New Roman"/>
            </a:endParaRPr>
          </a:p>
          <a:p>
            <a:pPr indent="-298767" lvl="0" marL="457200" rtl="0" algn="l">
              <a:spcBef>
                <a:spcPts val="1200"/>
              </a:spcBef>
              <a:spcAft>
                <a:spcPts val="0"/>
              </a:spcAft>
              <a:buSzPct val="100000"/>
              <a:buFont typeface="Times New Roman"/>
              <a:buChar char="-"/>
            </a:pPr>
            <a:r>
              <a:rPr b="1" lang="en" sz="1300">
                <a:latin typeface="Times New Roman"/>
                <a:ea typeface="Times New Roman"/>
                <a:cs typeface="Times New Roman"/>
                <a:sym typeface="Times New Roman"/>
              </a:rPr>
              <a:t>Before 1990s: </a:t>
            </a:r>
            <a:r>
              <a:rPr lang="en" sz="1300">
                <a:latin typeface="Times New Roman"/>
                <a:ea typeface="Times New Roman"/>
                <a:cs typeface="Times New Roman"/>
                <a:sym typeface="Times New Roman"/>
              </a:rPr>
              <a:t>Movement among borders was </a:t>
            </a:r>
            <a:r>
              <a:rPr lang="en" sz="1300">
                <a:latin typeface="Times New Roman"/>
                <a:ea typeface="Times New Roman"/>
                <a:cs typeface="Times New Roman"/>
                <a:sym typeface="Times New Roman"/>
              </a:rPr>
              <a:t>viewed</a:t>
            </a:r>
            <a:r>
              <a:rPr lang="en" sz="1300">
                <a:latin typeface="Times New Roman"/>
                <a:ea typeface="Times New Roman"/>
                <a:cs typeface="Times New Roman"/>
                <a:sym typeface="Times New Roman"/>
              </a:rPr>
              <a:t> as an “ethnographic” interest</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strengthening</a:t>
            </a:r>
            <a:r>
              <a:rPr lang="en" sz="1300">
                <a:latin typeface="Times New Roman"/>
                <a:ea typeface="Times New Roman"/>
                <a:cs typeface="Times New Roman"/>
                <a:sym typeface="Times New Roman"/>
              </a:rPr>
              <a:t> Italy’s </a:t>
            </a:r>
            <a:r>
              <a:rPr lang="en" sz="1300">
                <a:latin typeface="Times New Roman"/>
                <a:ea typeface="Times New Roman"/>
                <a:cs typeface="Times New Roman"/>
                <a:sym typeface="Times New Roman"/>
              </a:rPr>
              <a:t>relationship</a:t>
            </a:r>
            <a:r>
              <a:rPr lang="en" sz="1300">
                <a:latin typeface="Times New Roman"/>
                <a:ea typeface="Times New Roman"/>
                <a:cs typeface="Times New Roman"/>
                <a:sym typeface="Times New Roman"/>
              </a:rPr>
              <a:t> with the Southern Mediterranean </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Focus on bringing newly </a:t>
            </a:r>
            <a:r>
              <a:rPr lang="en" sz="1300">
                <a:latin typeface="Times New Roman"/>
                <a:ea typeface="Times New Roman"/>
                <a:cs typeface="Times New Roman"/>
                <a:sym typeface="Times New Roman"/>
              </a:rPr>
              <a:t>independent</a:t>
            </a:r>
            <a:r>
              <a:rPr lang="en" sz="1300">
                <a:latin typeface="Times New Roman"/>
                <a:ea typeface="Times New Roman"/>
                <a:cs typeface="Times New Roman"/>
                <a:sym typeface="Times New Roman"/>
              </a:rPr>
              <a:t> North African countries towards the capitalist west</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Migrants could enter Italy seasonally w/out visa</a:t>
            </a:r>
            <a:endParaRPr sz="1300">
              <a:latin typeface="Times New Roman"/>
              <a:ea typeface="Times New Roman"/>
              <a:cs typeface="Times New Roman"/>
              <a:sym typeface="Times New Roman"/>
            </a:endParaRPr>
          </a:p>
          <a:p>
            <a:pPr indent="-298767" lvl="0" marL="457200" rtl="0" algn="l">
              <a:spcBef>
                <a:spcPts val="0"/>
              </a:spcBef>
              <a:spcAft>
                <a:spcPts val="0"/>
              </a:spcAft>
              <a:buSzPct val="100000"/>
              <a:buFont typeface="Times New Roman"/>
              <a:buChar char="-"/>
            </a:pPr>
            <a:r>
              <a:rPr b="1" lang="en" sz="1300">
                <a:latin typeface="Times New Roman"/>
                <a:ea typeface="Times New Roman"/>
                <a:cs typeface="Times New Roman"/>
                <a:sym typeface="Times New Roman"/>
              </a:rPr>
              <a:t>During 1990s: Redrawing of EU internal &amp; external borders</a:t>
            </a:r>
            <a:endParaRPr b="1"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EU creation in 1993 had harmonized immigration policy among EU countries</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Implementation of Schengen agreement in 1995 </a:t>
            </a:r>
            <a:r>
              <a:rPr lang="en" sz="1300">
                <a:latin typeface="Times New Roman"/>
                <a:ea typeface="Times New Roman"/>
                <a:cs typeface="Times New Roman"/>
                <a:sym typeface="Times New Roman"/>
              </a:rPr>
              <a:t>eliminated</a:t>
            </a:r>
            <a:r>
              <a:rPr lang="en" sz="1300">
                <a:latin typeface="Times New Roman"/>
                <a:ea typeface="Times New Roman"/>
                <a:cs typeface="Times New Roman"/>
                <a:sym typeface="Times New Roman"/>
              </a:rPr>
              <a:t> internal borders, but led to the </a:t>
            </a:r>
            <a:r>
              <a:rPr lang="en" sz="1300">
                <a:latin typeface="Times New Roman"/>
                <a:ea typeface="Times New Roman"/>
                <a:cs typeface="Times New Roman"/>
                <a:sym typeface="Times New Roman"/>
              </a:rPr>
              <a:t>strengthening</a:t>
            </a:r>
            <a:r>
              <a:rPr lang="en" sz="1300">
                <a:latin typeface="Times New Roman"/>
                <a:ea typeface="Times New Roman"/>
                <a:cs typeface="Times New Roman"/>
                <a:sym typeface="Times New Roman"/>
              </a:rPr>
              <a:t> of external borders</a:t>
            </a:r>
            <a:endParaRPr sz="1300">
              <a:latin typeface="Times New Roman"/>
              <a:ea typeface="Times New Roman"/>
              <a:cs typeface="Times New Roman"/>
              <a:sym typeface="Times New Roman"/>
            </a:endParaRPr>
          </a:p>
          <a:p>
            <a:pPr indent="-298767" lvl="2" marL="13716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Led to the increase of undocumented migration </a:t>
            </a:r>
            <a:endParaRPr sz="1300">
              <a:latin typeface="Times New Roman"/>
              <a:ea typeface="Times New Roman"/>
              <a:cs typeface="Times New Roman"/>
              <a:sym typeface="Times New Roman"/>
            </a:endParaRPr>
          </a:p>
          <a:p>
            <a:pPr indent="-298767" lvl="2" marL="13716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Led to cooperation between EU countries and Southern </a:t>
            </a:r>
            <a:r>
              <a:rPr lang="en" sz="1300">
                <a:latin typeface="Times New Roman"/>
                <a:ea typeface="Times New Roman"/>
                <a:cs typeface="Times New Roman"/>
                <a:sym typeface="Times New Roman"/>
              </a:rPr>
              <a:t>Mediterranean</a:t>
            </a:r>
            <a:r>
              <a:rPr lang="en" sz="1300">
                <a:latin typeface="Times New Roman"/>
                <a:ea typeface="Times New Roman"/>
                <a:cs typeface="Times New Roman"/>
                <a:sym typeface="Times New Roman"/>
              </a:rPr>
              <a:t> countries in </a:t>
            </a:r>
            <a:r>
              <a:rPr lang="en" sz="1300">
                <a:latin typeface="Times New Roman"/>
                <a:ea typeface="Times New Roman"/>
                <a:cs typeface="Times New Roman"/>
                <a:sym typeface="Times New Roman"/>
              </a:rPr>
              <a:t>monitoring</a:t>
            </a:r>
            <a:r>
              <a:rPr lang="en" sz="1300">
                <a:latin typeface="Times New Roman"/>
                <a:ea typeface="Times New Roman"/>
                <a:cs typeface="Times New Roman"/>
                <a:sym typeface="Times New Roman"/>
              </a:rPr>
              <a:t> and </a:t>
            </a:r>
            <a:r>
              <a:rPr lang="en" sz="1300">
                <a:latin typeface="Times New Roman"/>
                <a:ea typeface="Times New Roman"/>
                <a:cs typeface="Times New Roman"/>
                <a:sym typeface="Times New Roman"/>
              </a:rPr>
              <a:t>strengthening</a:t>
            </a:r>
            <a:r>
              <a:rPr lang="en" sz="1300">
                <a:latin typeface="Times New Roman"/>
                <a:ea typeface="Times New Roman"/>
                <a:cs typeface="Times New Roman"/>
                <a:sym typeface="Times New Roman"/>
              </a:rPr>
              <a:t> Mediterranean border</a:t>
            </a:r>
            <a:endParaRPr sz="1300">
              <a:latin typeface="Times New Roman"/>
              <a:ea typeface="Times New Roman"/>
              <a:cs typeface="Times New Roman"/>
              <a:sym typeface="Times New Roman"/>
            </a:endParaRPr>
          </a:p>
          <a:p>
            <a:pPr indent="-298767" lvl="0" marL="457200" rtl="0" algn="l">
              <a:spcBef>
                <a:spcPts val="0"/>
              </a:spcBef>
              <a:spcAft>
                <a:spcPts val="0"/>
              </a:spcAft>
              <a:buSzPct val="100000"/>
              <a:buFont typeface="Times New Roman"/>
              <a:buChar char="-"/>
            </a:pPr>
            <a:r>
              <a:rPr b="1" lang="en" sz="1300">
                <a:latin typeface="Times New Roman"/>
                <a:ea typeface="Times New Roman"/>
                <a:cs typeface="Times New Roman"/>
                <a:sym typeface="Times New Roman"/>
              </a:rPr>
              <a:t>2015-2016: “Long Summer of Migration” </a:t>
            </a:r>
            <a:endParaRPr b="1"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EU </a:t>
            </a:r>
            <a:r>
              <a:rPr lang="en" sz="1300">
                <a:latin typeface="Times New Roman"/>
                <a:ea typeface="Times New Roman"/>
                <a:cs typeface="Times New Roman"/>
                <a:sym typeface="Times New Roman"/>
              </a:rPr>
              <a:t>institutions</a:t>
            </a:r>
            <a:r>
              <a:rPr lang="en" sz="1300">
                <a:latin typeface="Times New Roman"/>
                <a:ea typeface="Times New Roman"/>
                <a:cs typeface="Times New Roman"/>
                <a:sym typeface="Times New Roman"/>
              </a:rPr>
              <a:t> and policies to prevent the entry of refugees partially </a:t>
            </a:r>
            <a:r>
              <a:rPr lang="en" sz="1300">
                <a:latin typeface="Times New Roman"/>
                <a:ea typeface="Times New Roman"/>
                <a:cs typeface="Times New Roman"/>
                <a:sym typeface="Times New Roman"/>
              </a:rPr>
              <a:t>broken</a:t>
            </a:r>
            <a:r>
              <a:rPr lang="en" sz="1300">
                <a:latin typeface="Times New Roman"/>
                <a:ea typeface="Times New Roman"/>
                <a:cs typeface="Times New Roman"/>
                <a:sym typeface="Times New Roman"/>
              </a:rPr>
              <a:t> down</a:t>
            </a:r>
            <a:endParaRPr sz="1300">
              <a:latin typeface="Times New Roman"/>
              <a:ea typeface="Times New Roman"/>
              <a:cs typeface="Times New Roman"/>
              <a:sym typeface="Times New Roman"/>
            </a:endParaRPr>
          </a:p>
          <a:p>
            <a:pPr indent="-298767" lvl="2" marL="13716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Germany partially opened its borders to refugees </a:t>
            </a:r>
            <a:endParaRPr sz="1300">
              <a:latin typeface="Times New Roman"/>
              <a:ea typeface="Times New Roman"/>
              <a:cs typeface="Times New Roman"/>
              <a:sym typeface="Times New Roman"/>
            </a:endParaRPr>
          </a:p>
          <a:p>
            <a:pPr indent="-298767" lvl="3" marL="18288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Other EU countries followed </a:t>
            </a:r>
            <a:endParaRPr sz="1300">
              <a:latin typeface="Times New Roman"/>
              <a:ea typeface="Times New Roman"/>
              <a:cs typeface="Times New Roman"/>
              <a:sym typeface="Times New Roman"/>
            </a:endParaRPr>
          </a:p>
          <a:p>
            <a:pPr indent="-298767" lvl="0" marL="457200" rtl="0" algn="l">
              <a:spcBef>
                <a:spcPts val="0"/>
              </a:spcBef>
              <a:spcAft>
                <a:spcPts val="0"/>
              </a:spcAft>
              <a:buSzPct val="100000"/>
              <a:buFont typeface="Times New Roman"/>
              <a:buChar char="-"/>
            </a:pPr>
            <a:r>
              <a:rPr b="1" lang="en" sz="1300">
                <a:latin typeface="Times New Roman"/>
                <a:ea typeface="Times New Roman"/>
                <a:cs typeface="Times New Roman"/>
                <a:sym typeface="Times New Roman"/>
              </a:rPr>
              <a:t>2016-2017</a:t>
            </a:r>
            <a:r>
              <a:rPr lang="en" sz="1300">
                <a:latin typeface="Times New Roman"/>
                <a:ea typeface="Times New Roman"/>
                <a:cs typeface="Times New Roman"/>
                <a:sym typeface="Times New Roman"/>
              </a:rPr>
              <a:t>: European Commission attempts to </a:t>
            </a:r>
            <a:r>
              <a:rPr lang="en" sz="1300">
                <a:latin typeface="Times New Roman"/>
                <a:ea typeface="Times New Roman"/>
                <a:cs typeface="Times New Roman"/>
                <a:sym typeface="Times New Roman"/>
              </a:rPr>
              <a:t>strengthen</a:t>
            </a:r>
            <a:r>
              <a:rPr lang="en" sz="1300">
                <a:latin typeface="Times New Roman"/>
                <a:ea typeface="Times New Roman"/>
                <a:cs typeface="Times New Roman"/>
                <a:sym typeface="Times New Roman"/>
              </a:rPr>
              <a:t> EU borders</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Pushed for repressive policies on refugee entry into the EU through the “European Agenda on Migration” </a:t>
            </a:r>
            <a:endParaRPr sz="1300">
              <a:latin typeface="Times New Roman"/>
              <a:ea typeface="Times New Roman"/>
              <a:cs typeface="Times New Roman"/>
              <a:sym typeface="Times New Roman"/>
            </a:endParaRPr>
          </a:p>
          <a:p>
            <a:pPr indent="-298767" lvl="1" marL="914400" rtl="0" algn="l">
              <a:spcBef>
                <a:spcPts val="0"/>
              </a:spcBef>
              <a:spcAft>
                <a:spcPts val="0"/>
              </a:spcAft>
              <a:buSzPct val="100000"/>
              <a:buFont typeface="Times New Roman"/>
              <a:buChar char="-"/>
            </a:pPr>
            <a:r>
              <a:rPr lang="en" sz="1300">
                <a:latin typeface="Times New Roman"/>
                <a:ea typeface="Times New Roman"/>
                <a:cs typeface="Times New Roman"/>
                <a:sym typeface="Times New Roman"/>
              </a:rPr>
              <a:t>In July 2016, EC passed sets of legislations that focused on </a:t>
            </a:r>
            <a:r>
              <a:rPr lang="en" sz="1300">
                <a:latin typeface="Times New Roman"/>
                <a:ea typeface="Times New Roman"/>
                <a:cs typeface="Times New Roman"/>
                <a:sym typeface="Times New Roman"/>
              </a:rPr>
              <a:t>strengthening</a:t>
            </a:r>
            <a:r>
              <a:rPr lang="en" sz="1300">
                <a:latin typeface="Times New Roman"/>
                <a:ea typeface="Times New Roman"/>
                <a:cs typeface="Times New Roman"/>
                <a:sym typeface="Times New Roman"/>
              </a:rPr>
              <a:t> the EU border and keep those from North Africa and beyond out. </a:t>
            </a:r>
            <a:endParaRPr sz="13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387225"/>
            <a:ext cx="5436900" cy="627600"/>
          </a:xfrm>
          <a:prstGeom prst="rect">
            <a:avLst/>
          </a:prstGeom>
          <a:solidFill>
            <a:srgbClr val="FFE599"/>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EB Garamond"/>
                <a:ea typeface="EB Garamond"/>
                <a:cs typeface="EB Garamond"/>
                <a:sym typeface="EB Garamond"/>
              </a:rPr>
              <a:t>Borders: Physical, Social, and Political</a:t>
            </a:r>
            <a:r>
              <a:rPr lang="en"/>
              <a:t> </a:t>
            </a:r>
            <a:endParaRPr/>
          </a:p>
        </p:txBody>
      </p:sp>
      <p:sp>
        <p:nvSpPr>
          <p:cNvPr id="96" name="Google Shape;96;p18"/>
          <p:cNvSpPr txBox="1"/>
          <p:nvPr>
            <p:ph idx="1" type="body"/>
          </p:nvPr>
        </p:nvSpPr>
        <p:spPr>
          <a:xfrm>
            <a:off x="311700" y="1152475"/>
            <a:ext cx="1987800" cy="3730200"/>
          </a:xfrm>
          <a:prstGeom prst="rect">
            <a:avLst/>
          </a:prstGeom>
          <a:solidFill>
            <a:srgbClr val="FFE599"/>
          </a:solidFill>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 sz="5510"/>
              <a:t>Paradox of “Fortress Europe” vs “Borderless Europe”</a:t>
            </a:r>
            <a:endParaRPr sz="5510"/>
          </a:p>
          <a:p>
            <a:pPr indent="0" lvl="0" marL="0" rtl="0" algn="l">
              <a:spcBef>
                <a:spcPts val="1200"/>
              </a:spcBef>
              <a:spcAft>
                <a:spcPts val="0"/>
              </a:spcAft>
              <a:buClr>
                <a:schemeClr val="dk1"/>
              </a:buClr>
              <a:buSzPts val="358"/>
              <a:buFont typeface="Arial"/>
              <a:buNone/>
            </a:pPr>
            <a:r>
              <a:rPr lang="en" sz="5510">
                <a:solidFill>
                  <a:schemeClr val="dk1"/>
                </a:solidFill>
              </a:rPr>
              <a:t>Externalizing EU borders </a:t>
            </a:r>
            <a:endParaRPr sz="5510"/>
          </a:p>
          <a:p>
            <a:pPr indent="0" lvl="0" marL="0" rtl="0" algn="l">
              <a:spcBef>
                <a:spcPts val="1200"/>
              </a:spcBef>
              <a:spcAft>
                <a:spcPts val="0"/>
              </a:spcAft>
              <a:buNone/>
            </a:pPr>
            <a:r>
              <a:rPr lang="en" sz="5510"/>
              <a:t>EU policies: human rights, or security and migration “management”?</a:t>
            </a:r>
            <a:endParaRPr sz="551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2408812" y="1126743"/>
            <a:ext cx="1230101" cy="1189982"/>
          </a:xfrm>
          <a:prstGeom prst="rect">
            <a:avLst/>
          </a:prstGeom>
          <a:noFill/>
          <a:ln>
            <a:noFill/>
          </a:ln>
        </p:spPr>
      </p:pic>
      <p:pic>
        <p:nvPicPr>
          <p:cNvPr id="98" name="Google Shape;98;p18"/>
          <p:cNvPicPr preferRelativeResize="0"/>
          <p:nvPr/>
        </p:nvPicPr>
        <p:blipFill>
          <a:blip r:embed="rId4">
            <a:alphaModFix/>
          </a:blip>
          <a:stretch>
            <a:fillRect/>
          </a:stretch>
        </p:blipFill>
        <p:spPr>
          <a:xfrm>
            <a:off x="6423260" y="2886624"/>
            <a:ext cx="1712491" cy="1156500"/>
          </a:xfrm>
          <a:prstGeom prst="rect">
            <a:avLst/>
          </a:prstGeom>
          <a:noFill/>
          <a:ln>
            <a:noFill/>
          </a:ln>
        </p:spPr>
      </p:pic>
      <p:pic>
        <p:nvPicPr>
          <p:cNvPr id="99" name="Google Shape;99;p18"/>
          <p:cNvPicPr preferRelativeResize="0"/>
          <p:nvPr/>
        </p:nvPicPr>
        <p:blipFill>
          <a:blip r:embed="rId5">
            <a:alphaModFix/>
          </a:blip>
          <a:stretch>
            <a:fillRect/>
          </a:stretch>
        </p:blipFill>
        <p:spPr>
          <a:xfrm>
            <a:off x="4739838" y="1143500"/>
            <a:ext cx="1553687" cy="1156500"/>
          </a:xfrm>
          <a:prstGeom prst="rect">
            <a:avLst/>
          </a:prstGeom>
          <a:noFill/>
          <a:ln>
            <a:noFill/>
          </a:ln>
        </p:spPr>
      </p:pic>
      <p:sp>
        <p:nvSpPr>
          <p:cNvPr id="100" name="Google Shape;100;p18"/>
          <p:cNvSpPr txBox="1"/>
          <p:nvPr/>
        </p:nvSpPr>
        <p:spPr>
          <a:xfrm>
            <a:off x="6339575" y="3958138"/>
            <a:ext cx="2095800" cy="1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dk2"/>
                </a:solidFill>
                <a:latin typeface="EB Garamond"/>
                <a:ea typeface="EB Garamond"/>
                <a:cs typeface="EB Garamond"/>
                <a:sym typeface="EB Garamond"/>
              </a:rPr>
              <a:t>(Fortress Europe, The Telegraph, 2022)</a:t>
            </a:r>
            <a:endParaRPr i="1" sz="900">
              <a:solidFill>
                <a:schemeClr val="dk2"/>
              </a:solidFill>
              <a:latin typeface="EB Garamond"/>
              <a:ea typeface="EB Garamond"/>
              <a:cs typeface="EB Garamond"/>
              <a:sym typeface="EB Garamond"/>
            </a:endParaRPr>
          </a:p>
        </p:txBody>
      </p:sp>
      <p:pic>
        <p:nvPicPr>
          <p:cNvPr id="101" name="Google Shape;101;p18"/>
          <p:cNvPicPr preferRelativeResize="0"/>
          <p:nvPr/>
        </p:nvPicPr>
        <p:blipFill>
          <a:blip r:embed="rId6">
            <a:alphaModFix/>
          </a:blip>
          <a:stretch>
            <a:fillRect/>
          </a:stretch>
        </p:blipFill>
        <p:spPr>
          <a:xfrm>
            <a:off x="2411300" y="2428649"/>
            <a:ext cx="3388475" cy="2594082"/>
          </a:xfrm>
          <a:prstGeom prst="rect">
            <a:avLst/>
          </a:prstGeom>
          <a:noFill/>
          <a:ln>
            <a:noFill/>
          </a:ln>
        </p:spPr>
      </p:pic>
      <p:sp>
        <p:nvSpPr>
          <p:cNvPr id="102" name="Google Shape;102;p18"/>
          <p:cNvSpPr/>
          <p:nvPr/>
        </p:nvSpPr>
        <p:spPr>
          <a:xfrm>
            <a:off x="3817088" y="1459850"/>
            <a:ext cx="744600" cy="442500"/>
          </a:xfrm>
          <a:prstGeom prst="rightArrow">
            <a:avLst>
              <a:gd fmla="val 50000" name="adj1"/>
              <a:gd fmla="val 50000" name="adj2"/>
            </a:avLst>
          </a:prstGeom>
          <a:solidFill>
            <a:srgbClr val="EA99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8"/>
          <p:cNvSpPr txBox="1"/>
          <p:nvPr/>
        </p:nvSpPr>
        <p:spPr>
          <a:xfrm>
            <a:off x="5856563" y="4661525"/>
            <a:ext cx="3061800" cy="3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dk2"/>
                </a:solidFill>
                <a:latin typeface="EB Garamond"/>
                <a:ea typeface="EB Garamond"/>
                <a:cs typeface="EB Garamond"/>
                <a:sym typeface="EB Garamond"/>
              </a:rPr>
              <a:t>(Migration Through the M</a:t>
            </a:r>
            <a:r>
              <a:rPr i="1" lang="en" sz="900">
                <a:solidFill>
                  <a:schemeClr val="dk2"/>
                </a:solidFill>
                <a:latin typeface="EB Garamond"/>
                <a:ea typeface="EB Garamond"/>
                <a:cs typeface="EB Garamond"/>
                <a:sym typeface="EB Garamond"/>
              </a:rPr>
              <a:t>editerranean: Mapping the EU Response, Stefano M. Torelli, 2018)</a:t>
            </a:r>
            <a:endParaRPr i="1" sz="900">
              <a:solidFill>
                <a:schemeClr val="dk2"/>
              </a:solidFill>
              <a:latin typeface="EB Garamond"/>
              <a:ea typeface="EB Garamond"/>
              <a:cs typeface="EB Garamond"/>
              <a:sym typeface="EB Garamond"/>
            </a:endParaRPr>
          </a:p>
        </p:txBody>
      </p:sp>
      <p:sp>
        <p:nvSpPr>
          <p:cNvPr id="104" name="Google Shape;104;p18"/>
          <p:cNvSpPr/>
          <p:nvPr/>
        </p:nvSpPr>
        <p:spPr>
          <a:xfrm rot="5400824">
            <a:off x="6373399" y="1658725"/>
            <a:ext cx="1252200" cy="972300"/>
          </a:xfrm>
          <a:prstGeom prst="bentArrow">
            <a:avLst>
              <a:gd fmla="val 25000" name="adj1"/>
              <a:gd fmla="val 25000" name="adj2"/>
              <a:gd fmla="val 25000" name="adj3"/>
              <a:gd fmla="val 43750" name="adj4"/>
            </a:avLst>
          </a:prstGeom>
          <a:solidFill>
            <a:srgbClr val="EA9999"/>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234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Define Resilience (defending human rights)</a:t>
            </a:r>
            <a:endParaRPr/>
          </a:p>
        </p:txBody>
      </p:sp>
      <p:sp>
        <p:nvSpPr>
          <p:cNvPr id="110" name="Google Shape;110;p19"/>
          <p:cNvSpPr txBox="1"/>
          <p:nvPr>
            <p:ph idx="1" type="body"/>
          </p:nvPr>
        </p:nvSpPr>
        <p:spPr>
          <a:xfrm>
            <a:off x="60350" y="1273525"/>
            <a:ext cx="4401600" cy="3205800"/>
          </a:xfrm>
          <a:prstGeom prst="rect">
            <a:avLst/>
          </a:prstGeom>
        </p:spPr>
        <p:txBody>
          <a:bodyPr anchorCtr="0" anchor="t" bIns="91425" lIns="91425" spcFirstLastPara="1" rIns="91425" wrap="square" tIns="91425">
            <a:normAutofit fontScale="47500" lnSpcReduction="20000"/>
          </a:bodyPr>
          <a:lstStyle/>
          <a:p>
            <a:pPr indent="-343449" lvl="0" marL="457200" rtl="0" algn="l">
              <a:spcBef>
                <a:spcPts val="0"/>
              </a:spcBef>
              <a:spcAft>
                <a:spcPts val="0"/>
              </a:spcAft>
              <a:buSzPct val="100000"/>
              <a:buChar char="●"/>
            </a:pPr>
            <a:r>
              <a:rPr lang="en" sz="3807"/>
              <a:t>Dublin Regulation </a:t>
            </a:r>
            <a:endParaRPr sz="3807"/>
          </a:p>
          <a:p>
            <a:pPr indent="-343449" lvl="0" marL="457200" rtl="0" algn="l">
              <a:spcBef>
                <a:spcPts val="0"/>
              </a:spcBef>
              <a:spcAft>
                <a:spcPts val="0"/>
              </a:spcAft>
              <a:buSzPct val="100000"/>
              <a:buChar char="●"/>
            </a:pPr>
            <a:r>
              <a:rPr lang="en" sz="3807">
                <a:solidFill>
                  <a:schemeClr val="dk1"/>
                </a:solidFill>
              </a:rPr>
              <a:t>“I cannot go back; there’s a war in my country. But I cannot stay here either; they hate us for our black skin.” - </a:t>
            </a:r>
            <a:r>
              <a:rPr lang="en" sz="3807">
                <a:solidFill>
                  <a:schemeClr val="dk1"/>
                </a:solidFill>
              </a:rPr>
              <a:t>Saddam, a 28-year-old from Darfur</a:t>
            </a:r>
            <a:endParaRPr sz="3807">
              <a:solidFill>
                <a:schemeClr val="dk1"/>
              </a:solidFill>
            </a:endParaRPr>
          </a:p>
          <a:p>
            <a:pPr indent="-343449" lvl="0" marL="457200" rtl="0" algn="l">
              <a:spcBef>
                <a:spcPts val="0"/>
              </a:spcBef>
              <a:spcAft>
                <a:spcPts val="0"/>
              </a:spcAft>
              <a:buSzPct val="100000"/>
              <a:buChar char="●"/>
            </a:pPr>
            <a:r>
              <a:rPr lang="en" sz="3807">
                <a:solidFill>
                  <a:schemeClr val="dk1"/>
                </a:solidFill>
              </a:rPr>
              <a:t>Reception Centers - Human Rights</a:t>
            </a:r>
            <a:endParaRPr sz="3807">
              <a:solidFill>
                <a:schemeClr val="dk1"/>
              </a:solidFill>
            </a:endParaRPr>
          </a:p>
          <a:p>
            <a:pPr indent="-343449" lvl="0" marL="457200" rtl="0" algn="l">
              <a:spcBef>
                <a:spcPts val="0"/>
              </a:spcBef>
              <a:spcAft>
                <a:spcPts val="0"/>
              </a:spcAft>
              <a:buClr>
                <a:schemeClr val="dk1"/>
              </a:buClr>
              <a:buSzPct val="100000"/>
              <a:buChar char="●"/>
            </a:pPr>
            <a:r>
              <a:rPr lang="en" sz="3807">
                <a:solidFill>
                  <a:schemeClr val="dk1"/>
                </a:solidFill>
              </a:rPr>
              <a:t>Case of J.A and Others vs Italy</a:t>
            </a:r>
            <a:endParaRPr sz="3807">
              <a:solidFill>
                <a:schemeClr val="dk1"/>
              </a:solidFill>
            </a:endParaRPr>
          </a:p>
          <a:p>
            <a:pPr indent="-343449" lvl="0" marL="457200" rtl="0" algn="l">
              <a:spcBef>
                <a:spcPts val="0"/>
              </a:spcBef>
              <a:spcAft>
                <a:spcPts val="0"/>
              </a:spcAft>
              <a:buSzPct val="100000"/>
              <a:buChar char="●"/>
            </a:pPr>
            <a:r>
              <a:rPr lang="en" sz="3807"/>
              <a:t>Longstanding Crisis - State of Emergency</a:t>
            </a:r>
            <a:endParaRPr sz="3807"/>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1" name="Google Shape;111;p19"/>
          <p:cNvPicPr preferRelativeResize="0"/>
          <p:nvPr/>
        </p:nvPicPr>
        <p:blipFill>
          <a:blip r:embed="rId3">
            <a:alphaModFix/>
          </a:blip>
          <a:stretch>
            <a:fillRect/>
          </a:stretch>
        </p:blipFill>
        <p:spPr>
          <a:xfrm>
            <a:off x="4572000" y="806975"/>
            <a:ext cx="4370350" cy="2375525"/>
          </a:xfrm>
          <a:prstGeom prst="rect">
            <a:avLst/>
          </a:prstGeom>
          <a:noFill/>
          <a:ln>
            <a:noFill/>
          </a:ln>
        </p:spPr>
      </p:pic>
      <p:sp>
        <p:nvSpPr>
          <p:cNvPr id="112" name="Google Shape;112;p19"/>
          <p:cNvSpPr txBox="1"/>
          <p:nvPr/>
        </p:nvSpPr>
        <p:spPr>
          <a:xfrm>
            <a:off x="4572000" y="3182500"/>
            <a:ext cx="4576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74E13"/>
                </a:solidFill>
                <a:latin typeface="EB Garamond"/>
                <a:ea typeface="EB Garamond"/>
                <a:cs typeface="EB Garamond"/>
                <a:sym typeface="EB Garamond"/>
              </a:rPr>
              <a:t>Source: IOM Missing Migrants Project</a:t>
            </a:r>
            <a:endParaRPr sz="1100">
              <a:solidFill>
                <a:srgbClr val="274E13"/>
              </a:solidFill>
              <a:latin typeface="EB Garamond"/>
              <a:ea typeface="EB Garamond"/>
              <a:cs typeface="EB Garamond"/>
              <a:sym typeface="EB Garamond"/>
            </a:endParaRPr>
          </a:p>
        </p:txBody>
      </p:sp>
      <p:sp>
        <p:nvSpPr>
          <p:cNvPr id="113" name="Google Shape;113;p19"/>
          <p:cNvSpPr txBox="1"/>
          <p:nvPr/>
        </p:nvSpPr>
        <p:spPr>
          <a:xfrm>
            <a:off x="4402500" y="3608200"/>
            <a:ext cx="4429800" cy="959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accent2"/>
              </a:buClr>
              <a:buSzPts val="1300"/>
              <a:buFont typeface="EB Garamond"/>
              <a:buChar char="-"/>
            </a:pPr>
            <a:r>
              <a:rPr lang="en" sz="1300">
                <a:solidFill>
                  <a:schemeClr val="accent2"/>
                </a:solidFill>
                <a:latin typeface="EB Garamond"/>
                <a:ea typeface="EB Garamond"/>
                <a:cs typeface="EB Garamond"/>
                <a:sym typeface="EB Garamond"/>
              </a:rPr>
              <a:t>64.8% of migrants reported health problems resulting from their migration journey, 21.1% showed symptoms from a nonspecific cause, and 12.7% already had symptoms in their country of origin.</a:t>
            </a:r>
            <a:endParaRPr sz="1300">
              <a:solidFill>
                <a:schemeClr val="accent2"/>
              </a:solidFill>
              <a:latin typeface="EB Garamond"/>
              <a:ea typeface="EB Garamond"/>
              <a:cs typeface="EB Garamond"/>
              <a:sym typeface="EB Garamond"/>
            </a:endParaRPr>
          </a:p>
          <a:p>
            <a:pPr indent="-311150" lvl="0" marL="457200" rtl="0" algn="l">
              <a:spcBef>
                <a:spcPts val="0"/>
              </a:spcBef>
              <a:spcAft>
                <a:spcPts val="0"/>
              </a:spcAft>
              <a:buClr>
                <a:schemeClr val="accent2"/>
              </a:buClr>
              <a:buSzPts val="1300"/>
              <a:buFont typeface="EB Garamond"/>
              <a:buChar char="-"/>
            </a:pPr>
            <a:r>
              <a:rPr lang="en" sz="1300">
                <a:solidFill>
                  <a:schemeClr val="accent2"/>
                </a:solidFill>
                <a:latin typeface="EB Garamond"/>
                <a:ea typeface="EB Garamond"/>
                <a:cs typeface="EB Garamond"/>
                <a:sym typeface="EB Garamond"/>
              </a:rPr>
              <a:t>Regarding violence, 75.9% of participants reported having experienced at least one form of violence (out of six types) since leaving their country of origin.</a:t>
            </a:r>
            <a:endParaRPr sz="1300">
              <a:solidFill>
                <a:schemeClr val="dk2"/>
              </a:solidFill>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Solutions to the Crisis</a:t>
            </a:r>
            <a:endParaRPr/>
          </a:p>
        </p:txBody>
      </p:sp>
      <p:sp>
        <p:nvSpPr>
          <p:cNvPr id="119" name="Google Shape;119;p20"/>
          <p:cNvSpPr txBox="1"/>
          <p:nvPr>
            <p:ph idx="1" type="body"/>
          </p:nvPr>
        </p:nvSpPr>
        <p:spPr>
          <a:xfrm>
            <a:off x="198200" y="1178100"/>
            <a:ext cx="3787800" cy="278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solutions have been offered?</a:t>
            </a:r>
            <a:endParaRPr/>
          </a:p>
          <a:p>
            <a:pPr indent="-317500" lvl="1" marL="914400" rtl="0" algn="l">
              <a:spcBef>
                <a:spcPts val="0"/>
              </a:spcBef>
              <a:spcAft>
                <a:spcPts val="0"/>
              </a:spcAft>
              <a:buSzPts val="1400"/>
              <a:buChar char="○"/>
            </a:pPr>
            <a:r>
              <a:rPr lang="en"/>
              <a:t>New Pact on Migration and Asylum</a:t>
            </a:r>
            <a:endParaRPr/>
          </a:p>
          <a:p>
            <a:pPr indent="-317500" lvl="1" marL="914400" rtl="0" algn="l">
              <a:spcBef>
                <a:spcPts val="0"/>
              </a:spcBef>
              <a:spcAft>
                <a:spcPts val="0"/>
              </a:spcAft>
              <a:buSzPts val="1400"/>
              <a:buChar char="○"/>
            </a:pPr>
            <a:r>
              <a:rPr lang="en"/>
              <a:t>10 point plan</a:t>
            </a:r>
            <a:endParaRPr/>
          </a:p>
          <a:p>
            <a:pPr indent="-317500" lvl="1" marL="914400" rtl="0" algn="l">
              <a:spcBef>
                <a:spcPts val="0"/>
              </a:spcBef>
              <a:spcAft>
                <a:spcPts val="0"/>
              </a:spcAft>
              <a:buSzPts val="1400"/>
              <a:buChar char="○"/>
            </a:pPr>
            <a:r>
              <a:rPr lang="en"/>
              <a:t>Italy’s crackdown</a:t>
            </a:r>
            <a:endParaRPr/>
          </a:p>
          <a:p>
            <a:pPr indent="-317500" lvl="1" marL="914400" rtl="0" algn="l">
              <a:spcBef>
                <a:spcPts val="0"/>
              </a:spcBef>
              <a:spcAft>
                <a:spcPts val="0"/>
              </a:spcAft>
              <a:buSzPts val="1400"/>
              <a:buChar char="○"/>
            </a:pPr>
            <a:r>
              <a:rPr lang="en"/>
              <a:t>Memorandum of Understanding with Tunisia</a:t>
            </a:r>
            <a:endParaRPr/>
          </a:p>
          <a:p>
            <a:pPr indent="-342900" lvl="0" marL="457200" rtl="0" algn="l">
              <a:spcBef>
                <a:spcPts val="0"/>
              </a:spcBef>
              <a:spcAft>
                <a:spcPts val="0"/>
              </a:spcAft>
              <a:buSzPts val="1800"/>
              <a:buChar char="●"/>
            </a:pPr>
            <a:r>
              <a:rPr lang="en"/>
              <a:t>Why are </a:t>
            </a:r>
            <a:r>
              <a:rPr lang="en"/>
              <a:t>current</a:t>
            </a:r>
            <a:r>
              <a:rPr lang="en"/>
              <a:t> policies/approaches insufficient?</a:t>
            </a:r>
            <a:endParaRPr/>
          </a:p>
          <a:p>
            <a:pPr indent="0" lvl="0" marL="0" rtl="0" algn="l">
              <a:spcBef>
                <a:spcPts val="1200"/>
              </a:spcBef>
              <a:spcAft>
                <a:spcPts val="1200"/>
              </a:spcAft>
              <a:buNone/>
            </a:pPr>
            <a:r>
              <a:t/>
            </a:r>
            <a:endParaRPr/>
          </a:p>
        </p:txBody>
      </p:sp>
      <p:pic>
        <p:nvPicPr>
          <p:cNvPr id="120" name="Google Shape;120;p20"/>
          <p:cNvPicPr preferRelativeResize="0"/>
          <p:nvPr/>
        </p:nvPicPr>
        <p:blipFill>
          <a:blip r:embed="rId3">
            <a:alphaModFix/>
          </a:blip>
          <a:stretch>
            <a:fillRect/>
          </a:stretch>
        </p:blipFill>
        <p:spPr>
          <a:xfrm>
            <a:off x="4260375" y="575975"/>
            <a:ext cx="4739702" cy="3302517"/>
          </a:xfrm>
          <a:prstGeom prst="rect">
            <a:avLst/>
          </a:prstGeom>
          <a:noFill/>
          <a:ln>
            <a:noFill/>
          </a:ln>
        </p:spPr>
      </p:pic>
      <p:sp>
        <p:nvSpPr>
          <p:cNvPr id="121" name="Google Shape;121;p20"/>
          <p:cNvSpPr txBox="1"/>
          <p:nvPr/>
        </p:nvSpPr>
        <p:spPr>
          <a:xfrm>
            <a:off x="4164350" y="3829850"/>
            <a:ext cx="4979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rgbClr val="274E13"/>
                </a:solidFill>
                <a:latin typeface="EB Garamond"/>
                <a:ea typeface="EB Garamond"/>
                <a:cs typeface="EB Garamond"/>
                <a:sym typeface="EB Garamond"/>
              </a:rPr>
              <a:t>(European Commision, New Pact on Migration and Asylum Timeline, September 2020)</a:t>
            </a:r>
            <a:endParaRPr i="1" sz="1100">
              <a:solidFill>
                <a:srgbClr val="274E13"/>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323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on solutions and resistance </a:t>
            </a:r>
            <a:endParaRPr/>
          </a:p>
        </p:txBody>
      </p:sp>
      <p:sp>
        <p:nvSpPr>
          <p:cNvPr id="127" name="Google Shape;127;p21"/>
          <p:cNvSpPr txBox="1"/>
          <p:nvPr>
            <p:ph idx="1" type="body"/>
          </p:nvPr>
        </p:nvSpPr>
        <p:spPr>
          <a:xfrm>
            <a:off x="216075" y="1144375"/>
            <a:ext cx="4283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 approaches so far do not address the root cause of migration</a:t>
            </a:r>
            <a:endParaRPr/>
          </a:p>
          <a:p>
            <a:pPr indent="-342900" lvl="0" marL="457200" rtl="0" algn="l">
              <a:spcBef>
                <a:spcPts val="0"/>
              </a:spcBef>
              <a:spcAft>
                <a:spcPts val="0"/>
              </a:spcAft>
              <a:buSzPts val="1800"/>
              <a:buChar char="●"/>
            </a:pPr>
            <a:r>
              <a:rPr lang="en"/>
              <a:t>Heightened military and </a:t>
            </a:r>
            <a:r>
              <a:rPr lang="en"/>
              <a:t>surveillance</a:t>
            </a:r>
            <a:r>
              <a:rPr lang="en"/>
              <a:t> is dangerous even for the sake of security  </a:t>
            </a:r>
            <a:endParaRPr/>
          </a:p>
          <a:p>
            <a:pPr indent="-342900" lvl="0" marL="457200" rtl="0" algn="l">
              <a:spcBef>
                <a:spcPts val="0"/>
              </a:spcBef>
              <a:spcAft>
                <a:spcPts val="0"/>
              </a:spcAft>
              <a:buSzPts val="1800"/>
              <a:buChar char="●"/>
            </a:pPr>
            <a:r>
              <a:rPr lang="en">
                <a:solidFill>
                  <a:schemeClr val="dk1"/>
                </a:solidFill>
              </a:rPr>
              <a:t>Increasing security won’t solve the issue of irregular migration</a:t>
            </a:r>
            <a:endParaRPr/>
          </a:p>
          <a:p>
            <a:pPr indent="-342900" lvl="0" marL="457200" rtl="0" algn="l">
              <a:spcBef>
                <a:spcPts val="0"/>
              </a:spcBef>
              <a:spcAft>
                <a:spcPts val="0"/>
              </a:spcAft>
              <a:buSzPts val="1800"/>
              <a:buChar char="●"/>
            </a:pPr>
            <a:r>
              <a:rPr b="1" lang="en"/>
              <a:t>How do we solve poverty, political instability, and overall conflict?</a:t>
            </a:r>
            <a:endParaRPr b="1"/>
          </a:p>
        </p:txBody>
      </p:sp>
      <p:pic>
        <p:nvPicPr>
          <p:cNvPr id="128" name="Google Shape;128;p21"/>
          <p:cNvPicPr preferRelativeResize="0"/>
          <p:nvPr/>
        </p:nvPicPr>
        <p:blipFill>
          <a:blip r:embed="rId3">
            <a:alphaModFix/>
          </a:blip>
          <a:stretch>
            <a:fillRect/>
          </a:stretch>
        </p:blipFill>
        <p:spPr>
          <a:xfrm>
            <a:off x="4572000" y="1073475"/>
            <a:ext cx="4377375" cy="2996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