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335" r:id="rId4"/>
    <p:sldId id="343" r:id="rId5"/>
    <p:sldId id="336" r:id="rId6"/>
    <p:sldId id="337" r:id="rId7"/>
    <p:sldId id="338" r:id="rId8"/>
    <p:sldId id="340" r:id="rId9"/>
    <p:sldId id="341" r:id="rId10"/>
    <p:sldId id="342" r:id="rId11"/>
    <p:sldId id="339" r:id="rId12"/>
  </p:sldIdLst>
  <p:sldSz cx="9144000" cy="6858000" type="screen4x3"/>
  <p:notesSz cx="6792913" cy="9925050"/>
  <p:custDataLst>
    <p:tags r:id="rId14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3"/>
    <a:srgbClr val="12488A"/>
    <a:srgbClr val="4F6BB5"/>
    <a:srgbClr val="8A8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7947" autoAdjust="0"/>
  </p:normalViewPr>
  <p:slideViewPr>
    <p:cSldViewPr snapToGrid="0" snapToObjects="1">
      <p:cViewPr varScale="1">
        <p:scale>
          <a:sx n="111" d="100"/>
          <a:sy n="111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5210E7F2-4C43-4733-B8C6-CFFB6F469D92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9415C8A7-8EBB-4F8D-81DA-4BB7E9BFA1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7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nold\bwSyncAndShare\Marketing\1.) Corporate Design\Logo\connecting background 0,8_Netz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39" b="29021"/>
          <a:stretch/>
        </p:blipFill>
        <p:spPr bwMode="auto">
          <a:xfrm rot="427759">
            <a:off x="7775577" y="1363917"/>
            <a:ext cx="1914626" cy="57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 descr="AdobeStock_223572692.jpe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7143"/>
            <a:ext cx="7010401" cy="4265897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6398" y="5699759"/>
            <a:ext cx="6384003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Kapitel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" y="3844006"/>
            <a:ext cx="5695461" cy="127507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9" y="4365219"/>
            <a:ext cx="4961601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45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Titel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6399" y="3844006"/>
            <a:ext cx="4961601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247539" y="4042257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2488A"/>
              </a:solidFill>
              <a:latin typeface="Arial"/>
            </a:endParaRP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78339" y="6357072"/>
            <a:ext cx="2965661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2086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Aufzählunge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5604" y="1788137"/>
            <a:ext cx="2539195" cy="55326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12488A"/>
              </a:buClr>
              <a:buFont typeface="Wingdings" charset="2"/>
              <a:buNone/>
              <a:defRPr sz="2000" b="1" cap="all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Überschrift</a:t>
            </a:r>
            <a:endParaRPr lang="ro-RO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3007361" y="1788138"/>
            <a:ext cx="0" cy="4139741"/>
          </a:xfrm>
          <a:prstGeom prst="line">
            <a:avLst/>
          </a:prstGeom>
          <a:ln>
            <a:solidFill>
              <a:srgbClr val="1248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170724" y="1788138"/>
            <a:ext cx="2539195" cy="55326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12488A"/>
              </a:buClr>
              <a:buFont typeface="Wingdings" charset="2"/>
              <a:buNone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Überschrift</a:t>
            </a:r>
            <a:endParaRPr lang="ro-RO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5995204" y="1783515"/>
            <a:ext cx="2539195" cy="55326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12488A"/>
              </a:buClr>
              <a:buFont typeface="Wingdings" charset="2"/>
              <a:buNone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Überschrift</a:t>
            </a:r>
            <a:endParaRPr lang="ro-RO" dirty="0"/>
          </a:p>
        </p:txBody>
      </p:sp>
      <p:cxnSp>
        <p:nvCxnSpPr>
          <p:cNvPr id="27" name="Gerade Verbindung 26"/>
          <p:cNvCxnSpPr/>
          <p:nvPr userDrawn="1"/>
        </p:nvCxnSpPr>
        <p:spPr>
          <a:xfrm>
            <a:off x="5852161" y="1783515"/>
            <a:ext cx="0" cy="4139741"/>
          </a:xfrm>
          <a:prstGeom prst="line">
            <a:avLst/>
          </a:prstGeom>
          <a:ln>
            <a:solidFill>
              <a:srgbClr val="1248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Aufzählung</a:t>
            </a: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9" name="Rechteck 28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302424" y="2429974"/>
            <a:ext cx="2542375" cy="349790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3170723" y="2437154"/>
            <a:ext cx="2539195" cy="34907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4" hasCustomPrompt="1"/>
          </p:nvPr>
        </p:nvSpPr>
        <p:spPr>
          <a:xfrm>
            <a:off x="5995204" y="2437154"/>
            <a:ext cx="2539195" cy="34907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405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6168571" y="1686070"/>
            <a:ext cx="2975429" cy="4671001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130800" y="2341563"/>
            <a:ext cx="3481387" cy="3480816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5" y="2341564"/>
            <a:ext cx="4388316" cy="3480816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5604" y="920286"/>
            <a:ext cx="5872162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Grafik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438659"/>
            <a:ext cx="5872735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030307" y="6357072"/>
            <a:ext cx="1045308" cy="40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8577385" y="6357072"/>
            <a:ext cx="566614" cy="40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171490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62645" y="2611120"/>
            <a:ext cx="4388316" cy="3480816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dolor.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62644" y="1622300"/>
            <a:ext cx="4388317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Grafik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257040" y="1131487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62644" y="1140673"/>
            <a:ext cx="4388317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2975429" cy="6350001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42938" y="2611120"/>
            <a:ext cx="3481387" cy="3480816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577385" y="6357072"/>
            <a:ext cx="566614" cy="40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1103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große Grafik</a:t>
            </a:r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7" name="Bildplatzhalt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1483361"/>
            <a:ext cx="9144000" cy="439928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31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05603" y="6010216"/>
            <a:ext cx="4997917" cy="573464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Bilduntertitel</a:t>
            </a:r>
          </a:p>
          <a:p>
            <a:pPr lvl="0"/>
            <a:r>
              <a:rPr lang="de-DE" dirty="0"/>
              <a:t>2. Zeile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8420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obeStock_187177194.jpe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8059"/>
            <a:ext cx="9144000" cy="2726981"/>
          </a:xfrm>
          <a:prstGeom prst="rect">
            <a:avLst/>
          </a:prstGeom>
        </p:spPr>
      </p:pic>
      <p:sp>
        <p:nvSpPr>
          <p:cNvPr id="9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2" y="5438738"/>
            <a:ext cx="4398519" cy="106302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ro-RO" dirty="0"/>
          </a:p>
        </p:txBody>
      </p:sp>
      <p:sp>
        <p:nvSpPr>
          <p:cNvPr id="24" name="Textplatzhalt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5602" y="5034797"/>
            <a:ext cx="4398519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Erläuterung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1823103" y="1573166"/>
            <a:ext cx="7167851" cy="3689028"/>
            <a:chOff x="2106689" y="1772666"/>
            <a:chExt cx="6591332" cy="3392315"/>
          </a:xfrm>
        </p:grpSpPr>
        <p:sp>
          <p:nvSpPr>
            <p:cNvPr id="10" name="Oval 9"/>
            <p:cNvSpPr/>
            <p:nvPr userDrawn="1"/>
          </p:nvSpPr>
          <p:spPr>
            <a:xfrm>
              <a:off x="5431046" y="1888404"/>
              <a:ext cx="3133295" cy="3133295"/>
            </a:xfrm>
            <a:prstGeom prst="ellipse">
              <a:avLst/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6" name="Gruppierung 5"/>
            <p:cNvGrpSpPr/>
            <p:nvPr userDrawn="1"/>
          </p:nvGrpSpPr>
          <p:grpSpPr>
            <a:xfrm>
              <a:off x="2106689" y="1772666"/>
              <a:ext cx="6591332" cy="3392315"/>
              <a:chOff x="2106689" y="1772666"/>
              <a:chExt cx="6591332" cy="3392315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5305706" y="1772666"/>
                <a:ext cx="3392315" cy="3392315"/>
              </a:xfrm>
              <a:prstGeom prst="ellipse">
                <a:avLst/>
              </a:prstGeom>
              <a:noFill/>
              <a:ln w="25400">
                <a:solidFill>
                  <a:srgbClr val="63646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9" name="Gruppierung 18"/>
              <p:cNvGrpSpPr/>
              <p:nvPr userDrawn="1"/>
            </p:nvGrpSpPr>
            <p:grpSpPr>
              <a:xfrm>
                <a:off x="2161118" y="3397357"/>
                <a:ext cx="3144595" cy="1533016"/>
                <a:chOff x="2161118" y="3397357"/>
                <a:chExt cx="3144595" cy="1533016"/>
              </a:xfrm>
            </p:grpSpPr>
            <p:cxnSp>
              <p:nvCxnSpPr>
                <p:cNvPr id="16" name="Gerade Verbindung 15"/>
                <p:cNvCxnSpPr/>
                <p:nvPr userDrawn="1"/>
              </p:nvCxnSpPr>
              <p:spPr>
                <a:xfrm flipH="1">
                  <a:off x="3317115" y="3400799"/>
                  <a:ext cx="1988598" cy="0"/>
                </a:xfrm>
                <a:prstGeom prst="line">
                  <a:avLst/>
                </a:prstGeom>
                <a:ln>
                  <a:solidFill>
                    <a:srgbClr val="63646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17"/>
                <p:cNvCxnSpPr/>
                <p:nvPr userDrawn="1"/>
              </p:nvCxnSpPr>
              <p:spPr>
                <a:xfrm flipH="1">
                  <a:off x="2161118" y="3397357"/>
                  <a:ext cx="1169763" cy="1533016"/>
                </a:xfrm>
                <a:prstGeom prst="line">
                  <a:avLst/>
                </a:prstGeom>
                <a:ln>
                  <a:solidFill>
                    <a:srgbClr val="63646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 userDrawn="1"/>
            </p:nvSpPr>
            <p:spPr>
              <a:xfrm>
                <a:off x="5251277" y="3346370"/>
                <a:ext cx="108857" cy="108857"/>
              </a:xfrm>
              <a:prstGeom prst="ellipse">
                <a:avLst/>
              </a:prstGeom>
              <a:solidFill>
                <a:srgbClr val="63646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Oval 20"/>
              <p:cNvSpPr/>
              <p:nvPr userDrawn="1"/>
            </p:nvSpPr>
            <p:spPr>
              <a:xfrm>
                <a:off x="3276452" y="3346370"/>
                <a:ext cx="108857" cy="108857"/>
              </a:xfrm>
              <a:prstGeom prst="ellipse">
                <a:avLst/>
              </a:prstGeom>
              <a:solidFill>
                <a:srgbClr val="63646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Oval 21"/>
              <p:cNvSpPr/>
              <p:nvPr userDrawn="1"/>
            </p:nvSpPr>
            <p:spPr>
              <a:xfrm>
                <a:off x="2106689" y="4875944"/>
                <a:ext cx="108857" cy="108857"/>
              </a:xfrm>
              <a:prstGeom prst="ellipse">
                <a:avLst/>
              </a:prstGeom>
              <a:solidFill>
                <a:srgbClr val="63646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Grafik Fokus</a:t>
            </a:r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31" name="Textfeld 30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32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4656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Grafik</a:t>
            </a:r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31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05603" y="5882704"/>
            <a:ext cx="4083517" cy="35662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Bilduntertitel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704080" y="1483361"/>
            <a:ext cx="4083517" cy="4399279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704080" y="5882703"/>
            <a:ext cx="4083517" cy="35662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Bilduntertitel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30" hasCustomPrompt="1"/>
          </p:nvPr>
        </p:nvSpPr>
        <p:spPr>
          <a:xfrm>
            <a:off x="305603" y="1483361"/>
            <a:ext cx="4083517" cy="4399279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6314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5494" y="4338320"/>
            <a:ext cx="3627546" cy="14472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Grafik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4368801" y="1483361"/>
            <a:ext cx="0" cy="4302210"/>
          </a:xfrm>
          <a:prstGeom prst="line">
            <a:avLst/>
          </a:prstGeom>
          <a:ln>
            <a:solidFill>
              <a:srgbClr val="1248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765843" y="4338320"/>
            <a:ext cx="3697437" cy="14472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.</a:t>
            </a:r>
          </a:p>
        </p:txBody>
      </p:sp>
      <p:sp>
        <p:nvSpPr>
          <p:cNvPr id="18" name="Bildplatzhalt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704080" y="1483361"/>
            <a:ext cx="4083517" cy="2707639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30" hasCustomPrompt="1"/>
          </p:nvPr>
        </p:nvSpPr>
        <p:spPr>
          <a:xfrm>
            <a:off x="305603" y="1483361"/>
            <a:ext cx="3697437" cy="2707639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3398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24325" cy="6350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62645" y="2611120"/>
            <a:ext cx="4388316" cy="3236350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62644" y="1622300"/>
            <a:ext cx="4581356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Diagramm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257040" y="1131487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62644" y="1140673"/>
            <a:ext cx="4388317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851763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988560" y="2341565"/>
            <a:ext cx="4162697" cy="34808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5605" y="2341564"/>
            <a:ext cx="4388316" cy="3480816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5603" y="920286"/>
            <a:ext cx="5758539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DIAGRAMM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5604" y="438659"/>
            <a:ext cx="5758539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6194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-7257" y="1491778"/>
            <a:ext cx="9151257" cy="3506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4" y="5151120"/>
            <a:ext cx="8533595" cy="1205952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Diagramm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9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9054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rnold\bwSyncAndShare\Marketing\1.) Corporate Design\Logo\connecting background 0,8_Netz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39" b="29021"/>
          <a:stretch/>
        </p:blipFill>
        <p:spPr bwMode="auto">
          <a:xfrm rot="427759">
            <a:off x="7775577" y="1363917"/>
            <a:ext cx="1914626" cy="57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1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5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Titel Alternative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5605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5605" y="5699759"/>
            <a:ext cx="6704795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Kapitel</a:t>
            </a:r>
          </a:p>
        </p:txBody>
      </p:sp>
      <p:pic>
        <p:nvPicPr>
          <p:cNvPr id="20" name="Bild 19" descr="AdobeStock_223572692.jpe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b="593"/>
          <a:stretch/>
        </p:blipFill>
        <p:spPr>
          <a:xfrm>
            <a:off x="-1" y="1257143"/>
            <a:ext cx="7010401" cy="4265897"/>
          </a:xfrm>
          <a:prstGeom prst="rect">
            <a:avLst/>
          </a:prstGeom>
        </p:spPr>
      </p:pic>
      <p:sp>
        <p:nvSpPr>
          <p:cNvPr id="14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78339" y="6357072"/>
            <a:ext cx="2965661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94488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gram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-7257" y="1491778"/>
            <a:ext cx="9151257" cy="29684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4" y="4739251"/>
            <a:ext cx="8533595" cy="1214509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Diagramm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691294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gram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988560" y="1904684"/>
            <a:ext cx="4162697" cy="4150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5603" y="920286"/>
            <a:ext cx="5758539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DIAGRAMM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5604" y="438659"/>
            <a:ext cx="5758539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Bildplatzhalt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7257" y="1904685"/>
            <a:ext cx="4741817" cy="41506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3509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gram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5494" y="4338320"/>
            <a:ext cx="3627546" cy="14472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Diagramm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04926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4368801" y="1789054"/>
            <a:ext cx="0" cy="3996517"/>
          </a:xfrm>
          <a:prstGeom prst="line">
            <a:avLst/>
          </a:prstGeom>
          <a:ln>
            <a:solidFill>
              <a:srgbClr val="1248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765843" y="4338320"/>
            <a:ext cx="3697437" cy="14472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.</a:t>
            </a:r>
          </a:p>
        </p:txBody>
      </p:sp>
      <p:sp>
        <p:nvSpPr>
          <p:cNvPr id="26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765843" y="1789054"/>
            <a:ext cx="3697437" cy="24070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7" name="Bildplatzhalt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75494" y="1789054"/>
            <a:ext cx="3627546" cy="24070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1794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Lerninhal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7272" y="1783515"/>
            <a:ext cx="2380162" cy="236629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452806" y="1783515"/>
            <a:ext cx="2380162" cy="236629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54873" y="1783515"/>
            <a:ext cx="2380162" cy="236629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1104162" y="4362251"/>
            <a:ext cx="1009117" cy="1037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4142002" y="4362251"/>
            <a:ext cx="1009117" cy="1037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4" name="Bildplatzhalt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098562" y="4362251"/>
            <a:ext cx="1009117" cy="1037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347243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wesentliche Lerninhalte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347243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1701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Lerninh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7272" y="1783515"/>
            <a:ext cx="2380162" cy="236629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452806" y="1783515"/>
            <a:ext cx="2380162" cy="236629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54873" y="1783515"/>
            <a:ext cx="2380162" cy="236629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721912" y="4362251"/>
            <a:ext cx="1686007" cy="17331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3798246" y="4362251"/>
            <a:ext cx="1698313" cy="17457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4" name="Bildplatzhalt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756952" y="4362251"/>
            <a:ext cx="1686007" cy="17331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45134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wesentliche Lerninhalte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451349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1794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Lerninhal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7272" y="1783515"/>
            <a:ext cx="4093928" cy="1477845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1289278" y="3516289"/>
            <a:ext cx="2508968" cy="25790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657526" y="3479949"/>
            <a:ext cx="2556626" cy="2628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3" y="338033"/>
            <a:ext cx="6503551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wesentliche Lerninhalte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3" y="798136"/>
            <a:ext cx="6503551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755432" y="1783515"/>
            <a:ext cx="4093928" cy="1477845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>
            <a:off x="4632961" y="1789054"/>
            <a:ext cx="0" cy="4306327"/>
          </a:xfrm>
          <a:prstGeom prst="line">
            <a:avLst/>
          </a:prstGeom>
          <a:ln>
            <a:solidFill>
              <a:srgbClr val="1248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87037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4" y="1986714"/>
            <a:ext cx="8467165" cy="4180405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 u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et </a:t>
            </a:r>
            <a:r>
              <a:rPr lang="en-US" dirty="0" err="1"/>
              <a:t>accumsan</a:t>
            </a:r>
            <a:br>
              <a:rPr lang="en-US" dirty="0"/>
            </a:br>
            <a:r>
              <a:rPr lang="en-US" dirty="0"/>
              <a:t>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5604" y="920286"/>
            <a:ext cx="5872162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438659"/>
            <a:ext cx="5758539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68791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5" y="1986715"/>
            <a:ext cx="3799036" cy="400205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5604" y="920286"/>
            <a:ext cx="5872162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438659"/>
            <a:ext cx="5758539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368801" y="1992254"/>
            <a:ext cx="0" cy="3996517"/>
          </a:xfrm>
          <a:prstGeom prst="line">
            <a:avLst/>
          </a:prstGeom>
          <a:ln>
            <a:solidFill>
              <a:srgbClr val="1248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33765" y="1992254"/>
            <a:ext cx="3799036" cy="400205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63064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24325" cy="6350001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62645" y="2611120"/>
            <a:ext cx="4388316" cy="3236350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62644" y="1622300"/>
            <a:ext cx="4388317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257040" y="1131487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62644" y="1140673"/>
            <a:ext cx="4388317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44864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5605" y="2341564"/>
            <a:ext cx="4388316" cy="3480816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5603" y="920286"/>
            <a:ext cx="6328877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5604" y="438659"/>
            <a:ext cx="6328877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019675" y="2341564"/>
            <a:ext cx="4124325" cy="3480816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045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Kap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nold\bwSyncAndShare\Marketing\1.) Corporate Design\Logo\connecting background 0,8_Netz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39" b="29021"/>
          <a:stretch/>
        </p:blipFill>
        <p:spPr bwMode="auto">
          <a:xfrm rot="427759">
            <a:off x="7775577" y="1363917"/>
            <a:ext cx="1914626" cy="57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9" y="3039550"/>
            <a:ext cx="7074881" cy="251797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45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THEMA</a:t>
            </a:r>
            <a:br>
              <a:rPr lang="de-DE" dirty="0"/>
            </a:br>
            <a:r>
              <a:rPr lang="de-DE" dirty="0"/>
              <a:t>2. Zeile</a:t>
            </a:r>
            <a:br>
              <a:rPr lang="de-DE" dirty="0"/>
            </a:br>
            <a:r>
              <a:rPr lang="de-DE" dirty="0"/>
              <a:t>3. Zeile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6399" y="2289526"/>
            <a:ext cx="7074881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Kapitel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247539" y="2487777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2488A"/>
              </a:solidFill>
              <a:latin typeface="Arial"/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78339" y="6357072"/>
            <a:ext cx="2965661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74853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5604" y="4836160"/>
            <a:ext cx="8543755" cy="1230060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None/>
              <a:tabLst/>
              <a:defRPr sz="18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5603" y="920286"/>
            <a:ext cx="6328877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5604" y="438659"/>
            <a:ext cx="6328877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05605" y="1874204"/>
            <a:ext cx="8543754" cy="2748596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597192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obeStock_27461773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136769" y="146538"/>
            <a:ext cx="8889999" cy="6546148"/>
          </a:xfrm>
          <a:prstGeom prst="rect">
            <a:avLst/>
          </a:prstGeom>
          <a:solidFill>
            <a:srgbClr val="636463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3602" y="2133600"/>
            <a:ext cx="7466797" cy="408432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o-RO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2009" y="717661"/>
            <a:ext cx="191982" cy="297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3602" y="1199288"/>
            <a:ext cx="7466797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813603" y="717661"/>
            <a:ext cx="7466797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FFFFFF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21594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obeStock_196551802.jpe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508000" y="487680"/>
            <a:ext cx="8148320" cy="5882640"/>
          </a:xfrm>
          <a:prstGeom prst="rect">
            <a:avLst/>
          </a:prstGeom>
          <a:solidFill>
            <a:srgbClr val="12488A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67602" y="2946401"/>
            <a:ext cx="7111197" cy="2580639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</a:t>
            </a:r>
            <a:endParaRPr lang="ro-RO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67602" y="1815340"/>
            <a:ext cx="5872162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67602" y="1065316"/>
            <a:ext cx="5872162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38989" y="1263567"/>
            <a:ext cx="191982" cy="297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FFFFFF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833196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obeStock_246808354.jpe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264160" y="487680"/>
            <a:ext cx="4866640" cy="6106160"/>
          </a:xfrm>
          <a:prstGeom prst="rect">
            <a:avLst/>
          </a:prstGeom>
          <a:solidFill>
            <a:srgbClr val="12488A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3603" y="1475953"/>
            <a:ext cx="3938968" cy="4741967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Lorem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.</a:t>
            </a:r>
            <a:endParaRPr lang="ro-RO" dirty="0"/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13604" y="888031"/>
            <a:ext cx="3938968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Thema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508000" y="888031"/>
            <a:ext cx="191982" cy="297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FFFFFF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194691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hem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389990_SW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0" y="1209040"/>
            <a:ext cx="4622800" cy="4172077"/>
          </a:xfrm>
          <a:prstGeom prst="rect">
            <a:avLst/>
          </a:prstGeom>
          <a:solidFill>
            <a:srgbClr val="12488A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Freihandform 11"/>
          <p:cNvSpPr/>
          <p:nvPr userDrawn="1"/>
        </p:nvSpPr>
        <p:spPr>
          <a:xfrm rot="10800000">
            <a:off x="4244570" y="1036307"/>
            <a:ext cx="562723" cy="526152"/>
          </a:xfrm>
          <a:custGeom>
            <a:avLst/>
            <a:gdLst>
              <a:gd name="connsiteX0" fmla="*/ 0 w 1044432"/>
              <a:gd name="connsiteY0" fmla="*/ 0 h 910779"/>
              <a:gd name="connsiteX1" fmla="*/ 0 w 1044432"/>
              <a:gd name="connsiteY1" fmla="*/ 0 h 910779"/>
              <a:gd name="connsiteX2" fmla="*/ 8356 w 1044432"/>
              <a:gd name="connsiteY2" fmla="*/ 910779 h 910779"/>
              <a:gd name="connsiteX3" fmla="*/ 1044432 w 1044432"/>
              <a:gd name="connsiteY3" fmla="*/ 910779 h 91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432" h="910779">
                <a:moveTo>
                  <a:pt x="0" y="0"/>
                </a:moveTo>
                <a:lnTo>
                  <a:pt x="0" y="0"/>
                </a:lnTo>
                <a:cubicBezTo>
                  <a:pt x="2785" y="303593"/>
                  <a:pt x="4178" y="779872"/>
                  <a:pt x="8356" y="910779"/>
                </a:cubicBezTo>
                <a:lnTo>
                  <a:pt x="1044432" y="910779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3" y="2063875"/>
            <a:ext cx="3938968" cy="313335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Lorem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ro-RO" dirty="0"/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1475953"/>
            <a:ext cx="3938968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Thema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1475953"/>
            <a:ext cx="191982" cy="297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FFFFFF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65246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704048" y="1636052"/>
            <a:ext cx="5439952" cy="4702916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8873546" y="1636052"/>
            <a:ext cx="270454" cy="4702915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0" y="-19538"/>
            <a:ext cx="3704048" cy="6358505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1" name="Textplatzhalter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3644" y="3545840"/>
            <a:ext cx="2337077" cy="245872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ro-RO" dirty="0"/>
          </a:p>
        </p:txBody>
      </p:sp>
      <p:sp>
        <p:nvSpPr>
          <p:cNvPr id="22" name="Textplatzhalt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3644" y="2528047"/>
            <a:ext cx="2337077" cy="80443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Zitat</a:t>
            </a:r>
          </a:p>
        </p:txBody>
      </p:sp>
      <p:grpSp>
        <p:nvGrpSpPr>
          <p:cNvPr id="28" name="Gruppierung 27"/>
          <p:cNvGrpSpPr/>
          <p:nvPr userDrawn="1"/>
        </p:nvGrpSpPr>
        <p:grpSpPr>
          <a:xfrm>
            <a:off x="217637" y="2286582"/>
            <a:ext cx="3239475" cy="3870462"/>
            <a:chOff x="217637" y="2134182"/>
            <a:chExt cx="3239475" cy="3870462"/>
          </a:xfrm>
        </p:grpSpPr>
        <p:cxnSp>
          <p:nvCxnSpPr>
            <p:cNvPr id="24" name="Gerade Verbindung 23"/>
            <p:cNvCxnSpPr/>
            <p:nvPr userDrawn="1"/>
          </p:nvCxnSpPr>
          <p:spPr>
            <a:xfrm flipH="1">
              <a:off x="217637" y="2134182"/>
              <a:ext cx="218445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240362" y="2154582"/>
              <a:ext cx="0" cy="38500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232940" y="5984244"/>
              <a:ext cx="321675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flipV="1">
              <a:off x="3457112" y="2151746"/>
              <a:ext cx="0" cy="38500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2535753" y="1256598"/>
            <a:ext cx="22553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0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31" name="Rechteck 30"/>
          <p:cNvSpPr/>
          <p:nvPr userDrawn="1"/>
        </p:nvSpPr>
        <p:spPr>
          <a:xfrm>
            <a:off x="501662" y="2538207"/>
            <a:ext cx="191982" cy="297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8577385" y="6357072"/>
            <a:ext cx="566614" cy="40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34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96757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1D4C1ED-26A0-4FCF-9487-56F3E72511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2509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1D4C1ED-26A0-4FCF-9487-56F3E7251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d 1" descr="student-3500990_1920.jp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65257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9144000" cy="6865257"/>
          </a:xfrm>
          <a:prstGeom prst="rect">
            <a:avLst/>
          </a:prstGeom>
          <a:solidFill>
            <a:srgbClr val="12488A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 dirty="0">
              <a:latin typeface="Arial"/>
            </a:endParaRPr>
          </a:p>
        </p:txBody>
      </p:sp>
      <p:grpSp>
        <p:nvGrpSpPr>
          <p:cNvPr id="25" name="Gruppierung 24"/>
          <p:cNvGrpSpPr/>
          <p:nvPr userDrawn="1"/>
        </p:nvGrpSpPr>
        <p:grpSpPr>
          <a:xfrm>
            <a:off x="844400" y="852532"/>
            <a:ext cx="7405959" cy="5283211"/>
            <a:chOff x="844400" y="852532"/>
            <a:chExt cx="7405959" cy="5283211"/>
          </a:xfrm>
        </p:grpSpPr>
        <p:cxnSp>
          <p:nvCxnSpPr>
            <p:cNvPr id="17" name="Gerade Verbindung 16"/>
            <p:cNvCxnSpPr/>
            <p:nvPr userDrawn="1"/>
          </p:nvCxnSpPr>
          <p:spPr>
            <a:xfrm flipH="1">
              <a:off x="844400" y="852532"/>
              <a:ext cx="50177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61448" y="852532"/>
              <a:ext cx="0" cy="52661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844400" y="6118695"/>
              <a:ext cx="73889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250359" y="869580"/>
              <a:ext cx="0" cy="52661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63591" y="3982720"/>
            <a:ext cx="4398519" cy="116840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ro-RO" dirty="0"/>
          </a:p>
        </p:txBody>
      </p:sp>
      <p:sp>
        <p:nvSpPr>
          <p:cNvPr id="31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63591" y="3378554"/>
            <a:ext cx="4398519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Zitat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6289689" y="-726261"/>
            <a:ext cx="2255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0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166492" y="3369368"/>
            <a:ext cx="191982" cy="297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FFFFFF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78715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05605" y="1874204"/>
            <a:ext cx="8543754" cy="192602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8577385" y="6357072"/>
            <a:ext cx="566614" cy="40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Aufgabe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5605" y="4442277"/>
            <a:ext cx="8543754" cy="171233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buClr>
                <a:srgbClr val="12488A"/>
              </a:buClr>
              <a:buFont typeface="Wingdings" charset="2"/>
              <a:buNone/>
              <a:defRPr sz="1800" b="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</a:t>
            </a:r>
            <a:endParaRPr lang="ro-RO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05605" y="4038336"/>
            <a:ext cx="8543754" cy="28835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Aufgabe:</a:t>
            </a:r>
          </a:p>
        </p:txBody>
      </p:sp>
    </p:spTree>
    <p:extLst>
      <p:ext uri="{BB962C8B-B14F-4D97-AF65-F5344CB8AC3E}">
        <p14:creationId xmlns:p14="http://schemas.microsoft.com/office/powerpoint/2010/main" val="100911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25" hasCustomPrompt="1"/>
          </p:nvPr>
        </p:nvSpPr>
        <p:spPr>
          <a:xfrm>
            <a:off x="0" y="1357923"/>
            <a:ext cx="9144000" cy="499914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 &gt;&gt; Bitte klicken, um ein Bild einzufügen.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FFFFFF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8577385" y="6357072"/>
            <a:ext cx="566614" cy="40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Video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59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Literatur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literature-3033196_12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6594"/>
            <a:ext cx="9144001" cy="6874593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508000" y="487680"/>
            <a:ext cx="8148320" cy="5882640"/>
          </a:xfrm>
          <a:prstGeom prst="rect">
            <a:avLst/>
          </a:prstGeom>
          <a:solidFill>
            <a:srgbClr val="636463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67602" y="2946401"/>
            <a:ext cx="7111197" cy="3149599"/>
          </a:xfrm>
          <a:prstGeom prst="rect">
            <a:avLst/>
          </a:prstGeom>
        </p:spPr>
        <p:txBody>
          <a:bodyPr vert="horz" anchor="t" anchorCtr="0"/>
          <a:lstStyle>
            <a:lvl1pPr marL="285750" indent="-285750" algn="l">
              <a:buClr>
                <a:schemeClr val="bg1"/>
              </a:buClr>
              <a:buFont typeface="Wingdings" charset="2"/>
              <a:buChar char="§"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67601" y="1815340"/>
            <a:ext cx="7111197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6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Literaturtips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67601" y="1065316"/>
            <a:ext cx="7111197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38989" y="1263567"/>
            <a:ext cx="191982" cy="297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FFFFFF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14178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05605" y="1783514"/>
            <a:ext cx="4996562" cy="4668086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 sz="2000" b="1" cap="all" baseline="0">
                <a:solidFill>
                  <a:srgbClr val="636463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5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6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7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8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9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Agendapunkt</a:t>
            </a:r>
            <a:r>
              <a:rPr lang="de-DE" dirty="0"/>
              <a:t> 10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32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6168571" y="1783513"/>
            <a:ext cx="2975430" cy="4573559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49989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Quellenverzeichn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05605" y="1783514"/>
            <a:ext cx="4996562" cy="4668086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 sz="2000" b="1" cap="all" baseline="0">
                <a:solidFill>
                  <a:srgbClr val="63646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Quelle 1</a:t>
            </a:r>
          </a:p>
          <a:p>
            <a:pPr lvl="0"/>
            <a:r>
              <a:rPr lang="de-DE" dirty="0"/>
              <a:t>Quelle 2</a:t>
            </a:r>
          </a:p>
          <a:p>
            <a:pPr lvl="0"/>
            <a:r>
              <a:rPr lang="de-DE" dirty="0"/>
              <a:t>Quelle 3</a:t>
            </a:r>
          </a:p>
          <a:p>
            <a:pPr lvl="0"/>
            <a:r>
              <a:rPr lang="de-DE" dirty="0"/>
              <a:t>Quelle 4</a:t>
            </a:r>
          </a:p>
          <a:p>
            <a:pPr lvl="0"/>
            <a:r>
              <a:rPr lang="de-DE" dirty="0"/>
              <a:t>Quelle 5</a:t>
            </a:r>
          </a:p>
          <a:p>
            <a:pPr lvl="0"/>
            <a:r>
              <a:rPr lang="de-DE" dirty="0"/>
              <a:t>Quelle 6</a:t>
            </a:r>
          </a:p>
          <a:p>
            <a:pPr lvl="0"/>
            <a:r>
              <a:rPr lang="de-DE" dirty="0"/>
              <a:t>Quelle 7</a:t>
            </a:r>
          </a:p>
          <a:p>
            <a:pPr lvl="0"/>
            <a:r>
              <a:rPr lang="de-DE" dirty="0"/>
              <a:t>Quelle 8</a:t>
            </a:r>
          </a:p>
          <a:p>
            <a:pPr lvl="0"/>
            <a:r>
              <a:rPr lang="de-DE" dirty="0"/>
              <a:t>Quelle 9</a:t>
            </a:r>
          </a:p>
          <a:p>
            <a:pPr lvl="0"/>
            <a:r>
              <a:rPr lang="de-DE" dirty="0"/>
              <a:t>Quelle 10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88A"/>
              </a:buClr>
              <a:buSzTx/>
              <a:buFont typeface="Wingdings" charset="2"/>
              <a:buChar char="§"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Quellenverzeichnis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6168571" y="1787241"/>
            <a:ext cx="2975430" cy="4569831"/>
          </a:xfrm>
          <a:prstGeom prst="rect">
            <a:avLst/>
          </a:prstGeom>
          <a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8577385" y="6357072"/>
            <a:ext cx="566614" cy="406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9263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AdobeStock_223572692.jpe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b="593"/>
          <a:stretch/>
        </p:blipFill>
        <p:spPr>
          <a:xfrm>
            <a:off x="-1" y="1257143"/>
            <a:ext cx="7010401" cy="4265897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" y="3844006"/>
            <a:ext cx="6291384" cy="127507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9" y="4365219"/>
            <a:ext cx="5484115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45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Danke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6399" y="3844006"/>
            <a:ext cx="5484115" cy="6258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0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247539" y="4042257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2488A"/>
              </a:solidFill>
              <a:latin typeface="Arial"/>
            </a:endParaRPr>
          </a:p>
        </p:txBody>
      </p:sp>
      <p:sp>
        <p:nvSpPr>
          <p:cNvPr id="19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8" y="6357072"/>
            <a:ext cx="2965661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  <p:pic>
        <p:nvPicPr>
          <p:cNvPr id="12" name="Picture 2" descr="C:\Users\arnold\bwSyncAndShare\Marketing\1.) Corporate Design\Logo\connecting background 0,8_Netz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39" b="29021"/>
          <a:stretch/>
        </p:blipFill>
        <p:spPr bwMode="auto">
          <a:xfrm rot="427759">
            <a:off x="7775577" y="1363917"/>
            <a:ext cx="1914626" cy="57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ufzählun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3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Aufzählung</a:t>
            </a:r>
          </a:p>
        </p:txBody>
      </p:sp>
      <p:sp>
        <p:nvSpPr>
          <p:cNvPr id="38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9" name="Rechteck 38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4" y="1799212"/>
            <a:ext cx="8506241" cy="17964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 1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0500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Aufzählun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nold\bwSyncAndShare\Marketing\1.) Corporate Design\Logo\connecting background 0,8_Netz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39" b="29021"/>
          <a:stretch/>
        </p:blipFill>
        <p:spPr bwMode="auto">
          <a:xfrm rot="427759">
            <a:off x="7775577" y="1363917"/>
            <a:ext cx="1914626" cy="57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3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Aufzählung</a:t>
            </a:r>
          </a:p>
        </p:txBody>
      </p:sp>
      <p:sp>
        <p:nvSpPr>
          <p:cNvPr id="38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9" name="Rechteck 38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5604" y="1799212"/>
            <a:ext cx="8506241" cy="17964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 1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622296" y="6483382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2073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ufzählung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15107" y="114067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Aufzählung</a:t>
            </a:r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15107" y="160077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3409503" y="123211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31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-1"/>
            <a:ext cx="3190239" cy="6146799"/>
          </a:xfrm>
          <a:prstGeom prst="rect">
            <a:avLst/>
          </a:prstGeom>
          <a:blipFill rotWithShape="1">
            <a:blip r:embed="rId2"/>
            <a:srcRect/>
            <a:stretch>
              <a:fillRect l="-10510" r="-167516"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711928" y="2521603"/>
            <a:ext cx="5001096" cy="17964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 1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40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ufzählunge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Aufzählung</a:t>
            </a:r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8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6168571" y="1783515"/>
            <a:ext cx="2975429" cy="457355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 sz="9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&gt;&gt; Bitte klicken, um ein Bild einzufügen.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2424" y="1783514"/>
            <a:ext cx="5001096" cy="17964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 1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7345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ufzählunge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763080"/>
            <a:ext cx="6110514" cy="102177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168571" y="6763080"/>
            <a:ext cx="2982686" cy="102177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5604" y="338033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Aufzählung</a:t>
            </a: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05604" y="798136"/>
            <a:ext cx="4997916" cy="46010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9" name="Rechteck 28"/>
          <p:cNvSpPr/>
          <p:nvPr userDrawn="1"/>
        </p:nvSpPr>
        <p:spPr>
          <a:xfrm>
            <a:off x="0" y="429473"/>
            <a:ext cx="191982" cy="297543"/>
          </a:xfrm>
          <a:prstGeom prst="rect">
            <a:avLst/>
          </a:prstGeom>
          <a:solidFill>
            <a:srgbClr val="124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2424" y="1783514"/>
            <a:ext cx="3781114" cy="17964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 1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675132" y="1783514"/>
            <a:ext cx="3781114" cy="17964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2488A"/>
              </a:buClr>
              <a:buFont typeface="Wingdings" charset="2"/>
              <a:buChar char="§"/>
              <a:defRPr sz="2000" b="1" cap="all">
                <a:solidFill>
                  <a:srgbClr val="636463"/>
                </a:solidFill>
                <a:latin typeface="Arial"/>
                <a:cs typeface="Arial"/>
              </a:defRPr>
            </a:lvl1pPr>
            <a:lvl2pPr marL="648000" indent="-285750">
              <a:buClr>
                <a:srgbClr val="12488A"/>
              </a:buClr>
              <a:buFont typeface="Wingdings" charset="2"/>
              <a:buChar char="ü"/>
              <a:defRPr sz="1800">
                <a:latin typeface="Arial"/>
                <a:cs typeface="Arial"/>
              </a:defRPr>
            </a:lvl2pPr>
            <a:lvl3pPr marL="900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152000" indent="-228600">
              <a:buClr>
                <a:srgbClr val="12488A"/>
              </a:buClr>
              <a:buFont typeface="Symbol" charset="2"/>
              <a:buChar char="-"/>
              <a:defRPr sz="1800">
                <a:latin typeface="Arial"/>
                <a:cs typeface="Arial"/>
              </a:defRPr>
            </a:lvl4pPr>
            <a:lvl5pPr marL="1368000" indent="-228600">
              <a:buClr>
                <a:srgbClr val="12488A"/>
              </a:buClr>
              <a:buFont typeface="Arial"/>
              <a:buChar char="»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Aufzählungspunkt 1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577385" y="6415687"/>
            <a:ext cx="49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135EFEE-05E4-1142-AC50-7FB21524A576}" type="slidenum">
              <a:rPr lang="de-DE" sz="1200" b="1" smtClean="0">
                <a:solidFill>
                  <a:srgbClr val="636463"/>
                </a:solidFill>
                <a:latin typeface="Arial"/>
                <a:cs typeface="Arial"/>
              </a:rPr>
              <a:t>‹Nr.›</a:t>
            </a:fld>
            <a:endParaRPr lang="de-DE" sz="1200" b="1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78339" y="6357072"/>
            <a:ext cx="2399046" cy="403309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Name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4490721" y="1783540"/>
            <a:ext cx="0" cy="4139741"/>
          </a:xfrm>
          <a:prstGeom prst="line">
            <a:avLst/>
          </a:prstGeom>
          <a:ln>
            <a:solidFill>
              <a:srgbClr val="1248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3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3FCD43F-4EFD-4D78-8192-DFC9640DF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494311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Folie" r:id="rId45" imgW="395" imgH="396" progId="TCLayout.ActiveDocument.1">
                  <p:embed/>
                </p:oleObj>
              </mc:Choice>
              <mc:Fallback>
                <p:oleObj name="think-cell Folie" r:id="rId45" imgW="395" imgH="39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3FCD43F-4EFD-4D78-8192-DFC9640DF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C:\Users\arnold\bwSyncAndShare\Marketing\1.) Corporate Design\Logo\Deutsch\Logo zu groß\Logo HS Kehl 1.jpg"/>
          <p:cNvPicPr>
            <a:picLocks noChangeAspect="1" noChangeArrowheads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24" y="172387"/>
            <a:ext cx="2033631" cy="10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1" r:id="rId2"/>
    <p:sldLayoutId id="2147483673" r:id="rId3"/>
    <p:sldLayoutId id="2147483675" r:id="rId4"/>
    <p:sldLayoutId id="2147483678" r:id="rId5"/>
    <p:sldLayoutId id="2147483725" r:id="rId6"/>
    <p:sldLayoutId id="2147483677" r:id="rId7"/>
    <p:sldLayoutId id="2147483681" r:id="rId8"/>
    <p:sldLayoutId id="2147483682" r:id="rId9"/>
    <p:sldLayoutId id="2147483724" r:id="rId10"/>
    <p:sldLayoutId id="2147483692" r:id="rId11"/>
    <p:sldLayoutId id="2147483717" r:id="rId12"/>
    <p:sldLayoutId id="2147483691" r:id="rId13"/>
    <p:sldLayoutId id="2147483655" r:id="rId14"/>
    <p:sldLayoutId id="2147483716" r:id="rId15"/>
    <p:sldLayoutId id="2147483718" r:id="rId16"/>
    <p:sldLayoutId id="2147483661" r:id="rId17"/>
    <p:sldLayoutId id="2147483696" r:id="rId18"/>
    <p:sldLayoutId id="2147483663" r:id="rId19"/>
    <p:sldLayoutId id="2147483704" r:id="rId20"/>
    <p:sldLayoutId id="2147483697" r:id="rId21"/>
    <p:sldLayoutId id="2147483703" r:id="rId22"/>
    <p:sldLayoutId id="2147483699" r:id="rId23"/>
    <p:sldLayoutId id="2147483702" r:id="rId24"/>
    <p:sldLayoutId id="2147483720" r:id="rId25"/>
    <p:sldLayoutId id="2147483705" r:id="rId26"/>
    <p:sldLayoutId id="2147483709" r:id="rId27"/>
    <p:sldLayoutId id="2147483706" r:id="rId28"/>
    <p:sldLayoutId id="2147483707" r:id="rId29"/>
    <p:sldLayoutId id="2147483708" r:id="rId30"/>
    <p:sldLayoutId id="2147483711" r:id="rId31"/>
    <p:sldLayoutId id="2147483712" r:id="rId32"/>
    <p:sldLayoutId id="2147483710" r:id="rId33"/>
    <p:sldLayoutId id="2147483700" r:id="rId34"/>
    <p:sldLayoutId id="2147483698" r:id="rId35"/>
    <p:sldLayoutId id="2147483668" r:id="rId36"/>
    <p:sldLayoutId id="2147483723" r:id="rId37"/>
    <p:sldLayoutId id="2147483722" r:id="rId38"/>
    <p:sldLayoutId id="2147483688" r:id="rId39"/>
    <p:sldLayoutId id="2147483713" r:id="rId40"/>
    <p:sldLayoutId id="2147483721" r:id="rId4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0578DE5-E7BF-46F9-A493-440DFB9859C8}"/>
              </a:ext>
            </a:extLst>
          </p:cNvPr>
          <p:cNvSpPr txBox="1">
            <a:spLocks/>
          </p:cNvSpPr>
          <p:nvPr/>
        </p:nvSpPr>
        <p:spPr>
          <a:xfrm>
            <a:off x="424176" y="4153493"/>
            <a:ext cx="5246863" cy="751904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 cap="all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cap="non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BA098989-C4CA-4896-8B2C-193D666A0888}"/>
              </a:ext>
            </a:extLst>
          </p:cNvPr>
          <p:cNvSpPr txBox="1">
            <a:spLocks/>
          </p:cNvSpPr>
          <p:nvPr/>
        </p:nvSpPr>
        <p:spPr>
          <a:xfrm>
            <a:off x="5873262" y="6087649"/>
            <a:ext cx="2965661" cy="593601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AD93AF2-DED0-46B4-994E-545D7EE80C51}"/>
              </a:ext>
            </a:extLst>
          </p:cNvPr>
          <p:cNvSpPr/>
          <p:nvPr/>
        </p:nvSpPr>
        <p:spPr>
          <a:xfrm>
            <a:off x="424176" y="3794177"/>
            <a:ext cx="5449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Cross Border Regions And Climate Change: </a:t>
            </a:r>
          </a:p>
          <a:p>
            <a:r>
              <a:rPr lang="en-US" sz="1600" b="1" dirty="0"/>
              <a:t>Legal Tools Of Cross Border Friendly Legislation For Coherent Actions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246288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 err="1">
                <a:solidFill>
                  <a:schemeClr val="tx1"/>
                </a:solidFill>
              </a:rPr>
              <a:t>Conclusion</a:t>
            </a:r>
            <a:endParaRPr lang="de-DE" sz="2400" b="0" u="sng" cap="none" dirty="0">
              <a:solidFill>
                <a:schemeClr val="tx1"/>
              </a:solidFill>
            </a:endParaRPr>
          </a:p>
          <a:p>
            <a:r>
              <a:rPr lang="en-US" b="0" cap="none" dirty="0">
                <a:solidFill>
                  <a:schemeClr val="tx1"/>
                </a:solidFill>
              </a:rPr>
              <a:t>Border regions are particularly vulnerable to the effects of climate change (natural borders) </a:t>
            </a:r>
          </a:p>
          <a:p>
            <a:r>
              <a:rPr lang="en-US" b="0" cap="none" dirty="0">
                <a:solidFill>
                  <a:schemeClr val="tx1"/>
                </a:solidFill>
              </a:rPr>
              <a:t>Cross-border climate protection measures are nevertheless relatively rare</a:t>
            </a:r>
          </a:p>
          <a:p>
            <a:r>
              <a:rPr lang="en-US" b="0" cap="none" dirty="0">
                <a:solidFill>
                  <a:schemeClr val="tx1"/>
                </a:solidFill>
              </a:rPr>
              <a:t>One reason for this is the particular legal and administrative complexity.</a:t>
            </a:r>
          </a:p>
          <a:p>
            <a:r>
              <a:rPr lang="en-US" b="0" cap="none" dirty="0">
                <a:solidFill>
                  <a:schemeClr val="tx1"/>
                </a:solidFill>
              </a:rPr>
              <a:t>However, there are numerous classical and modern solutions to solve this obstacle (cession of sovereign rights, experimentation and opening clauses; transboundary impact assessment).</a:t>
            </a:r>
          </a:p>
          <a:p>
            <a:r>
              <a:rPr lang="en-US" b="0" cap="none" dirty="0">
                <a:solidFill>
                  <a:schemeClr val="tx1"/>
                </a:solidFill>
              </a:rPr>
              <a:t>In the end, the political will to use these instruments is lacking. </a:t>
            </a:r>
            <a:endParaRPr lang="de-DE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285211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 algn="ctr">
              <a:buNone/>
            </a:pPr>
            <a:endParaRPr lang="de-DE" sz="2400" b="0" cap="non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DE" sz="2400" b="0" cap="non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sz="2400" b="0" cap="none" dirty="0" err="1">
                <a:solidFill>
                  <a:schemeClr val="tx1"/>
                </a:solidFill>
              </a:rPr>
              <a:t>Thanks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for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your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attention</a:t>
            </a:r>
            <a:r>
              <a:rPr lang="de-DE" sz="2400" b="0" cap="none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n-US" sz="2400" b="0" cap="non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0" cap="none" dirty="0">
                <a:solidFill>
                  <a:schemeClr val="tx1"/>
                </a:solidFill>
              </a:rPr>
              <a:t>We remain at your disposal for any questions and suggestions:</a:t>
            </a:r>
          </a:p>
          <a:p>
            <a:pPr marL="0" indent="0" algn="ctr">
              <a:buNone/>
            </a:pPr>
            <a:r>
              <a:rPr lang="en-US" sz="2400" b="0" cap="none" dirty="0">
                <a:solidFill>
                  <a:schemeClr val="tx1"/>
                </a:solidFill>
              </a:rPr>
              <a:t>frey@hs-kehl.de</a:t>
            </a:r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339384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Topic: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400" cap="none" dirty="0">
                <a:solidFill>
                  <a:schemeClr val="tx1"/>
                </a:solidFill>
              </a:rPr>
              <a:t>Legal and administrative </a:t>
            </a:r>
            <a:r>
              <a:rPr lang="de-DE" sz="2400" cap="none" dirty="0" err="1">
                <a:solidFill>
                  <a:schemeClr val="tx1"/>
                </a:solidFill>
              </a:rPr>
              <a:t>issues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  <a:r>
              <a:rPr lang="de-DE" sz="2400" cap="none" dirty="0" err="1">
                <a:solidFill>
                  <a:schemeClr val="tx1"/>
                </a:solidFill>
              </a:rPr>
              <a:t>of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  <a:r>
              <a:rPr lang="de-DE" sz="2400" cap="none" dirty="0" err="1">
                <a:solidFill>
                  <a:schemeClr val="tx1"/>
                </a:solidFill>
              </a:rPr>
              <a:t>cross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  <a:r>
              <a:rPr lang="de-DE" sz="2400" cap="none" dirty="0" err="1">
                <a:solidFill>
                  <a:schemeClr val="tx1"/>
                </a:solidFill>
              </a:rPr>
              <a:t>border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  <a:r>
              <a:rPr lang="de-DE" sz="2400" cap="none" dirty="0" err="1">
                <a:solidFill>
                  <a:schemeClr val="tx1"/>
                </a:solidFill>
              </a:rPr>
              <a:t>climate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  <a:r>
              <a:rPr lang="de-DE" sz="2400" cap="none" dirty="0" err="1">
                <a:solidFill>
                  <a:schemeClr val="tx1"/>
                </a:solidFill>
              </a:rPr>
              <a:t>protection</a:t>
            </a:r>
            <a:r>
              <a:rPr lang="de-DE" sz="2400" cap="none" dirty="0">
                <a:solidFill>
                  <a:schemeClr val="tx1"/>
                </a:solidFill>
              </a:rPr>
              <a:t> and possible </a:t>
            </a:r>
            <a:r>
              <a:rPr lang="de-DE" sz="2400" cap="none" dirty="0" err="1">
                <a:solidFill>
                  <a:schemeClr val="tx1"/>
                </a:solidFill>
              </a:rPr>
              <a:t>solutions</a:t>
            </a:r>
            <a:endParaRPr lang="de-DE" sz="240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Research Question:</a:t>
            </a:r>
            <a:r>
              <a:rPr lang="de-DE" sz="2400" b="0" cap="none" dirty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chemeClr val="tx1"/>
                </a:solidFill>
              </a:rPr>
              <a:t>What legal tools are available to implement coherent cross-border climate protection measures?</a:t>
            </a:r>
            <a:endParaRPr lang="de-DE" sz="240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0" u="sng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372448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 err="1">
                <a:solidFill>
                  <a:schemeClr val="tx1"/>
                </a:solidFill>
              </a:rPr>
              <a:t>Context</a:t>
            </a:r>
            <a:r>
              <a:rPr lang="de-DE" sz="2400" b="0" u="sng" cap="none" dirty="0">
                <a:solidFill>
                  <a:schemeClr val="tx1"/>
                </a:solidFill>
              </a:rPr>
              <a:t>: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</a:p>
          <a:p>
            <a:r>
              <a:rPr lang="de-DE" sz="2400" b="0" cap="none" dirty="0">
                <a:solidFill>
                  <a:schemeClr val="tx1"/>
                </a:solidFill>
              </a:rPr>
              <a:t>Border </a:t>
            </a:r>
            <a:r>
              <a:rPr lang="de-DE" sz="2400" b="0" cap="none" dirty="0" err="1">
                <a:solidFill>
                  <a:schemeClr val="tx1"/>
                </a:solidFill>
              </a:rPr>
              <a:t>regions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are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often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more</a:t>
            </a:r>
            <a:r>
              <a:rPr lang="de-DE" sz="2400" b="0" cap="none" dirty="0">
                <a:solidFill>
                  <a:schemeClr val="tx1"/>
                </a:solidFill>
              </a:rPr>
              <a:t> sensible </a:t>
            </a:r>
            <a:r>
              <a:rPr lang="de-DE" sz="2400" b="0" cap="none" dirty="0" err="1">
                <a:solidFill>
                  <a:schemeClr val="tx1"/>
                </a:solidFill>
              </a:rPr>
              <a:t>to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climate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change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than</a:t>
            </a:r>
            <a:r>
              <a:rPr lang="de-DE" sz="2400" b="0" cap="none" dirty="0">
                <a:solidFill>
                  <a:schemeClr val="tx1"/>
                </a:solidFill>
              </a:rPr>
              <a:t> internal </a:t>
            </a:r>
            <a:r>
              <a:rPr lang="de-DE" sz="2400" b="0" cap="none" dirty="0" err="1">
                <a:solidFill>
                  <a:schemeClr val="tx1"/>
                </a:solidFill>
              </a:rPr>
              <a:t>regions</a:t>
            </a:r>
            <a:r>
              <a:rPr lang="de-DE" sz="2400" b="0" cap="none" dirty="0">
                <a:solidFill>
                  <a:schemeClr val="tx1"/>
                </a:solidFill>
              </a:rPr>
              <a:t>, due </a:t>
            </a:r>
            <a:r>
              <a:rPr lang="de-DE" sz="2400" b="0" cap="none" dirty="0" err="1">
                <a:solidFill>
                  <a:schemeClr val="tx1"/>
                </a:solidFill>
              </a:rPr>
              <a:t>to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their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nature</a:t>
            </a:r>
            <a:r>
              <a:rPr lang="de-DE" sz="2400" b="0" cap="none" dirty="0">
                <a:solidFill>
                  <a:schemeClr val="tx1"/>
                </a:solidFill>
              </a:rPr>
              <a:t> (e.g. </a:t>
            </a:r>
            <a:r>
              <a:rPr lang="de-DE" sz="2400" b="0" cap="none" dirty="0" err="1">
                <a:solidFill>
                  <a:schemeClr val="tx1"/>
                </a:solidFill>
              </a:rPr>
              <a:t>natural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borders</a:t>
            </a:r>
            <a:r>
              <a:rPr lang="de-DE" sz="2400" b="0" cap="none" dirty="0">
                <a:solidFill>
                  <a:schemeClr val="tx1"/>
                </a:solidFill>
              </a:rPr>
              <a:t>)</a:t>
            </a:r>
          </a:p>
          <a:p>
            <a:r>
              <a:rPr lang="de-DE" sz="2400" b="0" cap="none" dirty="0">
                <a:solidFill>
                  <a:schemeClr val="tx1"/>
                </a:solidFill>
              </a:rPr>
              <a:t>Cross </a:t>
            </a:r>
            <a:r>
              <a:rPr lang="de-DE" sz="2400" b="0" cap="none" dirty="0" err="1">
                <a:solidFill>
                  <a:schemeClr val="tx1"/>
                </a:solidFill>
              </a:rPr>
              <a:t>border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climate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protection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measures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are</a:t>
            </a:r>
            <a:r>
              <a:rPr lang="de-DE" sz="2400" b="0" cap="none" dirty="0">
                <a:solidFill>
                  <a:schemeClr val="tx1"/>
                </a:solidFill>
              </a:rPr>
              <a:t> due </a:t>
            </a:r>
            <a:r>
              <a:rPr lang="de-DE" sz="2400" b="0" cap="none" dirty="0" err="1">
                <a:solidFill>
                  <a:schemeClr val="tx1"/>
                </a:solidFill>
              </a:rPr>
              <a:t>to</a:t>
            </a:r>
            <a:r>
              <a:rPr lang="de-DE" sz="2400" b="0" cap="none" dirty="0">
                <a:solidFill>
                  <a:schemeClr val="tx1"/>
                </a:solidFill>
              </a:rPr>
              <a:t> legal and administrative </a:t>
            </a:r>
            <a:r>
              <a:rPr lang="de-DE" sz="2400" b="0" cap="none" dirty="0" err="1">
                <a:solidFill>
                  <a:schemeClr val="tx1"/>
                </a:solidFill>
              </a:rPr>
              <a:t>issues</a:t>
            </a:r>
            <a:r>
              <a:rPr lang="de-DE" sz="2400" b="0" cap="none" dirty="0">
                <a:solidFill>
                  <a:schemeClr val="tx1"/>
                </a:solidFill>
              </a:rPr>
              <a:t> (</a:t>
            </a:r>
            <a:r>
              <a:rPr lang="de-DE" sz="2400" b="0" cap="none" dirty="0" err="1">
                <a:solidFill>
                  <a:schemeClr val="tx1"/>
                </a:solidFill>
              </a:rPr>
              <a:t>sovereignty</a:t>
            </a:r>
            <a:r>
              <a:rPr lang="de-DE" sz="2400" b="0" cap="none" dirty="0">
                <a:solidFill>
                  <a:schemeClr val="tx1"/>
                </a:solidFill>
              </a:rPr>
              <a:t>) </a:t>
            </a:r>
            <a:r>
              <a:rPr lang="de-DE" sz="2400" b="0" cap="none" dirty="0" err="1">
                <a:solidFill>
                  <a:schemeClr val="tx1"/>
                </a:solidFill>
              </a:rPr>
              <a:t>more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difficult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to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realize</a:t>
            </a:r>
            <a:endParaRPr lang="de-DE" sz="2400" b="0" cap="none" dirty="0">
              <a:solidFill>
                <a:schemeClr val="tx1"/>
              </a:solidFill>
            </a:endParaRPr>
          </a:p>
          <a:p>
            <a:r>
              <a:rPr lang="de-DE" sz="2400" b="0" cap="none" dirty="0">
                <a:solidFill>
                  <a:schemeClr val="tx1"/>
                </a:solidFill>
              </a:rPr>
              <a:t>But </a:t>
            </a:r>
            <a:r>
              <a:rPr lang="de-DE" sz="2400" b="0" cap="none" dirty="0" err="1">
                <a:solidFill>
                  <a:schemeClr val="tx1"/>
                </a:solidFill>
              </a:rPr>
              <a:t>there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are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some</a:t>
            </a:r>
            <a:r>
              <a:rPr lang="de-DE" sz="2400" b="0" cap="none" dirty="0">
                <a:solidFill>
                  <a:schemeClr val="tx1"/>
                </a:solidFill>
              </a:rPr>
              <a:t> legal </a:t>
            </a:r>
            <a:r>
              <a:rPr lang="de-DE" sz="2400" b="0" cap="none" dirty="0" err="1">
                <a:solidFill>
                  <a:schemeClr val="tx1"/>
                </a:solidFill>
              </a:rPr>
              <a:t>tools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to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overcome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these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obstacles</a:t>
            </a:r>
            <a:r>
              <a:rPr lang="de-DE" sz="2400" b="0" cap="none" dirty="0">
                <a:solidFill>
                  <a:schemeClr val="tx1"/>
                </a:solidFill>
              </a:rPr>
              <a:t>, classic </a:t>
            </a:r>
            <a:r>
              <a:rPr lang="de-DE" sz="2400" b="0" cap="none" dirty="0" err="1">
                <a:solidFill>
                  <a:schemeClr val="tx1"/>
                </a:solidFill>
              </a:rPr>
              <a:t>ones</a:t>
            </a:r>
            <a:r>
              <a:rPr lang="de-DE" sz="2400" b="0" cap="none" dirty="0">
                <a:solidFill>
                  <a:schemeClr val="tx1"/>
                </a:solidFill>
              </a:rPr>
              <a:t> like bi- </a:t>
            </a:r>
            <a:r>
              <a:rPr lang="de-DE" sz="2400" b="0" cap="none" dirty="0" err="1">
                <a:solidFill>
                  <a:schemeClr val="tx1"/>
                </a:solidFill>
              </a:rPr>
              <a:t>or</a:t>
            </a:r>
            <a:r>
              <a:rPr lang="de-DE" sz="2400" b="0" cap="none" dirty="0">
                <a:solidFill>
                  <a:schemeClr val="tx1"/>
                </a:solidFill>
              </a:rPr>
              <a:t> multilateral </a:t>
            </a:r>
            <a:r>
              <a:rPr lang="de-DE" sz="2400" b="0" cap="none" dirty="0" err="1">
                <a:solidFill>
                  <a:schemeClr val="tx1"/>
                </a:solidFill>
              </a:rPr>
              <a:t>treaties</a:t>
            </a:r>
            <a:r>
              <a:rPr lang="de-DE" sz="2400" b="0" cap="none" dirty="0">
                <a:solidFill>
                  <a:schemeClr val="tx1"/>
                </a:solidFill>
              </a:rPr>
              <a:t> and modern </a:t>
            </a:r>
            <a:r>
              <a:rPr lang="de-DE" sz="2400" b="0" cap="none" dirty="0" err="1">
                <a:solidFill>
                  <a:schemeClr val="tx1"/>
                </a:solidFill>
              </a:rPr>
              <a:t>ones</a:t>
            </a:r>
            <a:r>
              <a:rPr lang="de-DE" sz="2400" b="0" cap="none" dirty="0">
                <a:solidFill>
                  <a:schemeClr val="tx1"/>
                </a:solidFill>
              </a:rPr>
              <a:t> like </a:t>
            </a:r>
            <a:r>
              <a:rPr lang="de-DE" sz="2400" b="0" cap="none" dirty="0" err="1">
                <a:solidFill>
                  <a:schemeClr val="tx1"/>
                </a:solidFill>
              </a:rPr>
              <a:t>opening</a:t>
            </a:r>
            <a:r>
              <a:rPr lang="de-DE" sz="2400" b="0" cap="none" dirty="0">
                <a:solidFill>
                  <a:schemeClr val="tx1"/>
                </a:solidFill>
              </a:rPr>
              <a:t> and experimental </a:t>
            </a:r>
            <a:r>
              <a:rPr lang="de-DE" sz="2400" b="0" cap="none" dirty="0" err="1">
                <a:solidFill>
                  <a:schemeClr val="tx1"/>
                </a:solidFill>
              </a:rPr>
              <a:t>clauses</a:t>
            </a:r>
            <a:r>
              <a:rPr lang="de-DE" sz="2400" b="0" cap="none" dirty="0">
                <a:solidFill>
                  <a:schemeClr val="tx1"/>
                </a:solidFill>
              </a:rPr>
              <a:t> at all legal </a:t>
            </a:r>
            <a:r>
              <a:rPr lang="de-DE" sz="2400" b="0" cap="none" dirty="0" err="1">
                <a:solidFill>
                  <a:schemeClr val="tx1"/>
                </a:solidFill>
              </a:rPr>
              <a:t>levels</a:t>
            </a:r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0" cap="none" dirty="0">
              <a:solidFill>
                <a:schemeClr val="tx1"/>
              </a:solidFill>
            </a:endParaRPr>
          </a:p>
          <a:p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2429333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Definition </a:t>
            </a:r>
            <a:r>
              <a:rPr lang="de-DE" sz="2400" b="0" u="sng" cap="none" dirty="0" err="1">
                <a:solidFill>
                  <a:schemeClr val="tx1"/>
                </a:solidFill>
              </a:rPr>
              <a:t>of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en-US" sz="2400" b="0" u="sng" cap="none" dirty="0">
                <a:solidFill>
                  <a:schemeClr val="tx1"/>
                </a:solidFill>
              </a:rPr>
              <a:t>Cross-border climate protection measures</a:t>
            </a:r>
            <a:r>
              <a:rPr lang="en-US" sz="2400" b="0" cap="none" dirty="0">
                <a:solidFill>
                  <a:schemeClr val="tx1"/>
                </a:solidFill>
              </a:rPr>
              <a:t>: </a:t>
            </a:r>
          </a:p>
          <a:p>
            <a:r>
              <a:rPr lang="en-US" sz="2400" b="0" cap="none" dirty="0">
                <a:solidFill>
                  <a:schemeClr val="tx1"/>
                </a:solidFill>
              </a:rPr>
              <a:t>Those measures between two or more states that consist either in concrete joint action (such as joint construction of a coastal protection measure) or in national measures that are coordinated across borders (such as green concepts or flood retention). </a:t>
            </a:r>
          </a:p>
          <a:p>
            <a:r>
              <a:rPr lang="en-US" sz="2400" b="0" cap="none">
                <a:solidFill>
                  <a:schemeClr val="tx1"/>
                </a:solidFill>
              </a:rPr>
              <a:t>They are </a:t>
            </a:r>
            <a:r>
              <a:rPr lang="en-US" sz="2400" b="0" cap="none" dirty="0">
                <a:solidFill>
                  <a:schemeClr val="tx1"/>
                </a:solidFill>
              </a:rPr>
              <a:t>distinguished from non-coordinated, purely national measures in border regions by the characteristic of at least cross-border coordination. </a:t>
            </a:r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731613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Key </a:t>
            </a:r>
            <a:r>
              <a:rPr lang="de-DE" sz="2400" b="0" u="sng" cap="none" dirty="0" err="1">
                <a:solidFill>
                  <a:schemeClr val="tx1"/>
                </a:solidFill>
              </a:rPr>
              <a:t>research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findings</a:t>
            </a:r>
            <a:r>
              <a:rPr lang="de-DE" sz="2400" b="0" u="sng" cap="none" dirty="0">
                <a:solidFill>
                  <a:schemeClr val="tx1"/>
                </a:solidFill>
              </a:rPr>
              <a:t> (1):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</a:p>
          <a:p>
            <a:r>
              <a:rPr lang="de-DE" sz="2400" b="0" cap="none" dirty="0">
                <a:solidFill>
                  <a:schemeClr val="tx1"/>
                </a:solidFill>
              </a:rPr>
              <a:t>Cross </a:t>
            </a:r>
            <a:r>
              <a:rPr lang="de-DE" sz="2400" b="0" cap="none" dirty="0" err="1">
                <a:solidFill>
                  <a:schemeClr val="tx1"/>
                </a:solidFill>
              </a:rPr>
              <a:t>border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climate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protection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measures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could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be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categorized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by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their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nature</a:t>
            </a:r>
            <a:r>
              <a:rPr lang="de-DE" sz="2400" b="0" cap="none" dirty="0">
                <a:solidFill>
                  <a:schemeClr val="tx1"/>
                </a:solidFill>
              </a:rPr>
              <a:t>, </a:t>
            </a:r>
            <a:r>
              <a:rPr lang="de-DE" sz="2400" b="0" cap="none" dirty="0" err="1">
                <a:solidFill>
                  <a:schemeClr val="tx1"/>
                </a:solidFill>
              </a:rPr>
              <a:t>their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degree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of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cross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border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integration</a:t>
            </a:r>
            <a:r>
              <a:rPr lang="de-DE" sz="2400" b="0" cap="none" dirty="0">
                <a:solidFill>
                  <a:schemeClr val="tx1"/>
                </a:solidFill>
              </a:rPr>
              <a:t> and </a:t>
            </a:r>
            <a:r>
              <a:rPr lang="de-DE" sz="2400" b="0" cap="none" dirty="0" err="1">
                <a:solidFill>
                  <a:schemeClr val="tx1"/>
                </a:solidFill>
              </a:rPr>
              <a:t>their</a:t>
            </a:r>
            <a:r>
              <a:rPr lang="de-DE" sz="2400" b="0" cap="none" dirty="0">
                <a:solidFill>
                  <a:schemeClr val="tx1"/>
                </a:solidFill>
              </a:rPr>
              <a:t> legal </a:t>
            </a:r>
            <a:r>
              <a:rPr lang="de-DE" sz="2400" b="0" cap="none" dirty="0" err="1">
                <a:solidFill>
                  <a:schemeClr val="tx1"/>
                </a:solidFill>
              </a:rPr>
              <a:t>basis</a:t>
            </a:r>
            <a:r>
              <a:rPr lang="de-DE" sz="2400" b="0" cap="none" dirty="0">
                <a:solidFill>
                  <a:schemeClr val="tx1"/>
                </a:solidFill>
              </a:rPr>
              <a:t>. </a:t>
            </a:r>
          </a:p>
          <a:p>
            <a:r>
              <a:rPr lang="de-DE" sz="2400" b="0" cap="none" dirty="0">
                <a:solidFill>
                  <a:schemeClr val="tx1"/>
                </a:solidFill>
              </a:rPr>
              <a:t>On </a:t>
            </a:r>
            <a:r>
              <a:rPr lang="de-DE" sz="2400" b="0" cap="none" dirty="0" err="1">
                <a:solidFill>
                  <a:schemeClr val="tx1"/>
                </a:solidFill>
              </a:rPr>
              <a:t>their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nature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>
                <a:solidFill>
                  <a:schemeClr val="tx1"/>
                </a:solidFill>
              </a:rPr>
              <a:t>(</a:t>
            </a:r>
            <a:r>
              <a:rPr lang="de-DE" sz="1600" b="0" cap="none" dirty="0" err="1">
                <a:solidFill>
                  <a:schemeClr val="tx1"/>
                </a:solidFill>
              </a:rPr>
              <a:t>common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structure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across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the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border</a:t>
            </a:r>
            <a:r>
              <a:rPr lang="de-DE" sz="1600" b="0" cap="none" dirty="0">
                <a:solidFill>
                  <a:schemeClr val="tx1"/>
                </a:solidFill>
              </a:rPr>
              <a:t>, </a:t>
            </a:r>
            <a:r>
              <a:rPr lang="de-DE" sz="1600" b="0" cap="none" dirty="0" err="1">
                <a:solidFill>
                  <a:schemeClr val="tx1"/>
                </a:solidFill>
              </a:rPr>
              <a:t>coordinated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measures</a:t>
            </a:r>
            <a:r>
              <a:rPr lang="de-DE" sz="1600" b="0" cap="none" dirty="0">
                <a:solidFill>
                  <a:schemeClr val="tx1"/>
                </a:solidFill>
              </a:rPr>
              <a:t> on </a:t>
            </a:r>
            <a:r>
              <a:rPr lang="de-DE" sz="1600" b="0" cap="none" dirty="0" err="1">
                <a:solidFill>
                  <a:schemeClr val="tx1"/>
                </a:solidFill>
              </a:rPr>
              <a:t>both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sides</a:t>
            </a:r>
            <a:r>
              <a:rPr lang="de-DE" sz="1600" b="0" cap="none" dirty="0">
                <a:solidFill>
                  <a:schemeClr val="tx1"/>
                </a:solidFill>
              </a:rPr>
              <a:t>, </a:t>
            </a:r>
            <a:r>
              <a:rPr lang="de-DE" sz="1600" b="0" cap="none" dirty="0" err="1">
                <a:solidFill>
                  <a:schemeClr val="tx1"/>
                </a:solidFill>
              </a:rPr>
              <a:t>structure</a:t>
            </a:r>
            <a:r>
              <a:rPr lang="de-DE" sz="1600" b="0" cap="none" dirty="0">
                <a:solidFill>
                  <a:schemeClr val="tx1"/>
                </a:solidFill>
              </a:rPr>
              <a:t> on </a:t>
            </a:r>
            <a:r>
              <a:rPr lang="de-DE" sz="1600" b="0" cap="none" dirty="0" err="1">
                <a:solidFill>
                  <a:schemeClr val="tx1"/>
                </a:solidFill>
              </a:rPr>
              <a:t>one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side</a:t>
            </a:r>
            <a:r>
              <a:rPr lang="de-DE" sz="1600" b="0" cap="none" dirty="0">
                <a:solidFill>
                  <a:schemeClr val="tx1"/>
                </a:solidFill>
              </a:rPr>
              <a:t>, </a:t>
            </a:r>
            <a:r>
              <a:rPr lang="de-DE" sz="1600" b="0" cap="none" dirty="0" err="1">
                <a:solidFill>
                  <a:schemeClr val="tx1"/>
                </a:solidFill>
              </a:rPr>
              <a:t>used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by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both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partners</a:t>
            </a:r>
            <a:r>
              <a:rPr lang="de-DE" sz="1600" b="0" cap="none" dirty="0">
                <a:solidFill>
                  <a:schemeClr val="tx1"/>
                </a:solidFill>
              </a:rPr>
              <a:t>)</a:t>
            </a:r>
          </a:p>
          <a:p>
            <a:r>
              <a:rPr lang="de-DE" sz="2400" b="0" cap="none" dirty="0">
                <a:solidFill>
                  <a:schemeClr val="tx1"/>
                </a:solidFill>
              </a:rPr>
              <a:t>On </a:t>
            </a:r>
            <a:r>
              <a:rPr lang="de-DE" sz="2400" b="0" cap="none" dirty="0" err="1">
                <a:solidFill>
                  <a:schemeClr val="tx1"/>
                </a:solidFill>
              </a:rPr>
              <a:t>their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degree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of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cross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border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integration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>
                <a:solidFill>
                  <a:schemeClr val="tx1"/>
                </a:solidFill>
              </a:rPr>
              <a:t>(</a:t>
            </a:r>
            <a:r>
              <a:rPr lang="de-DE" sz="1600" b="0" cap="none" dirty="0" err="1">
                <a:solidFill>
                  <a:schemeClr val="tx1"/>
                </a:solidFill>
              </a:rPr>
              <a:t>information</a:t>
            </a:r>
            <a:r>
              <a:rPr lang="de-DE" sz="1600" b="0" cap="none" dirty="0">
                <a:solidFill>
                  <a:schemeClr val="tx1"/>
                </a:solidFill>
              </a:rPr>
              <a:t>, </a:t>
            </a:r>
            <a:r>
              <a:rPr lang="de-DE" sz="1600" b="0" cap="none" dirty="0" err="1">
                <a:solidFill>
                  <a:schemeClr val="tx1"/>
                </a:solidFill>
              </a:rPr>
              <a:t>coordination</a:t>
            </a:r>
            <a:r>
              <a:rPr lang="de-DE" sz="1600" b="0" cap="none" dirty="0">
                <a:solidFill>
                  <a:schemeClr val="tx1"/>
                </a:solidFill>
              </a:rPr>
              <a:t>, </a:t>
            </a:r>
            <a:r>
              <a:rPr lang="de-DE" sz="1600" b="0" cap="none" dirty="0" err="1">
                <a:solidFill>
                  <a:schemeClr val="tx1"/>
                </a:solidFill>
              </a:rPr>
              <a:t>joint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planning</a:t>
            </a:r>
            <a:r>
              <a:rPr lang="de-DE" sz="1600" b="0" cap="none" dirty="0">
                <a:solidFill>
                  <a:schemeClr val="tx1"/>
                </a:solidFill>
              </a:rPr>
              <a:t>, </a:t>
            </a:r>
            <a:r>
              <a:rPr lang="de-DE" sz="1600" b="0" cap="none" dirty="0" err="1">
                <a:solidFill>
                  <a:schemeClr val="tx1"/>
                </a:solidFill>
              </a:rPr>
              <a:t>joint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decision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making</a:t>
            </a:r>
            <a:r>
              <a:rPr lang="de-DE" sz="1600" b="0" cap="none" dirty="0">
                <a:solidFill>
                  <a:schemeClr val="tx1"/>
                </a:solidFill>
              </a:rPr>
              <a:t>, </a:t>
            </a:r>
            <a:r>
              <a:rPr lang="de-DE" sz="1600" b="0" cap="none" dirty="0" err="1">
                <a:solidFill>
                  <a:schemeClr val="tx1"/>
                </a:solidFill>
              </a:rPr>
              <a:t>joint</a:t>
            </a:r>
            <a:r>
              <a:rPr lang="de-DE" sz="16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 err="1">
                <a:solidFill>
                  <a:schemeClr val="tx1"/>
                </a:solidFill>
              </a:rPr>
              <a:t>implementation</a:t>
            </a:r>
            <a:r>
              <a:rPr lang="de-DE" sz="1600" b="0" cap="none" dirty="0">
                <a:solidFill>
                  <a:schemeClr val="tx1"/>
                </a:solidFill>
              </a:rPr>
              <a:t>)</a:t>
            </a:r>
          </a:p>
          <a:p>
            <a:r>
              <a:rPr lang="de-DE" sz="2400" b="0" cap="none" dirty="0">
                <a:solidFill>
                  <a:schemeClr val="tx1"/>
                </a:solidFill>
              </a:rPr>
              <a:t>On </a:t>
            </a:r>
            <a:r>
              <a:rPr lang="de-DE" sz="2400" b="0" cap="none" dirty="0" err="1">
                <a:solidFill>
                  <a:schemeClr val="tx1"/>
                </a:solidFill>
              </a:rPr>
              <a:t>their</a:t>
            </a:r>
            <a:r>
              <a:rPr lang="de-DE" sz="2400" b="0" cap="none" dirty="0">
                <a:solidFill>
                  <a:schemeClr val="tx1"/>
                </a:solidFill>
              </a:rPr>
              <a:t> legal </a:t>
            </a:r>
            <a:r>
              <a:rPr lang="de-DE" sz="2400" b="0" cap="none" dirty="0" err="1">
                <a:solidFill>
                  <a:schemeClr val="tx1"/>
                </a:solidFill>
              </a:rPr>
              <a:t>basis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1600" b="0" cap="none" dirty="0">
                <a:solidFill>
                  <a:schemeClr val="tx1"/>
                </a:solidFill>
              </a:rPr>
              <a:t>(bi- </a:t>
            </a:r>
            <a:r>
              <a:rPr lang="de-DE" sz="1600" b="0" cap="none" dirty="0" err="1">
                <a:solidFill>
                  <a:schemeClr val="tx1"/>
                </a:solidFill>
              </a:rPr>
              <a:t>or</a:t>
            </a:r>
            <a:r>
              <a:rPr lang="de-DE" sz="1600" b="0" cap="none" dirty="0">
                <a:solidFill>
                  <a:schemeClr val="tx1"/>
                </a:solidFill>
              </a:rPr>
              <a:t> multilateral </a:t>
            </a:r>
            <a:r>
              <a:rPr lang="de-DE" sz="1600" b="0" cap="none" dirty="0" err="1">
                <a:solidFill>
                  <a:schemeClr val="tx1"/>
                </a:solidFill>
              </a:rPr>
              <a:t>treaty</a:t>
            </a:r>
            <a:r>
              <a:rPr lang="de-DE" sz="1600" b="0" cap="none" dirty="0">
                <a:solidFill>
                  <a:schemeClr val="tx1"/>
                </a:solidFill>
              </a:rPr>
              <a:t>, legal form </a:t>
            </a:r>
            <a:r>
              <a:rPr lang="de-DE" sz="1600" b="0" cap="none" dirty="0" err="1">
                <a:solidFill>
                  <a:schemeClr val="tx1"/>
                </a:solidFill>
              </a:rPr>
              <a:t>of</a:t>
            </a:r>
            <a:r>
              <a:rPr lang="de-DE" sz="1600" b="0" cap="none" dirty="0">
                <a:solidFill>
                  <a:schemeClr val="tx1"/>
                </a:solidFill>
              </a:rPr>
              <a:t> supra-national </a:t>
            </a:r>
            <a:r>
              <a:rPr lang="de-DE" sz="1600" b="0" cap="none" dirty="0" err="1">
                <a:solidFill>
                  <a:schemeClr val="tx1"/>
                </a:solidFill>
              </a:rPr>
              <a:t>or</a:t>
            </a:r>
            <a:r>
              <a:rPr lang="de-DE" sz="1600" b="0" cap="none" dirty="0">
                <a:solidFill>
                  <a:schemeClr val="tx1"/>
                </a:solidFill>
              </a:rPr>
              <a:t> national </a:t>
            </a:r>
            <a:r>
              <a:rPr lang="de-DE" sz="1600" b="0" cap="none" dirty="0" err="1">
                <a:solidFill>
                  <a:schemeClr val="tx1"/>
                </a:solidFill>
              </a:rPr>
              <a:t>law</a:t>
            </a:r>
            <a:r>
              <a:rPr lang="de-DE" sz="1600" b="0" cap="none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de-DE" sz="2400" b="0" cap="none" dirty="0">
              <a:solidFill>
                <a:schemeClr val="tx1"/>
              </a:solidFill>
            </a:endParaRPr>
          </a:p>
          <a:p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138006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63637EF-A09D-4849-9145-E084A4E8B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8791" y="2325848"/>
            <a:ext cx="6906417" cy="4196218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Key </a:t>
            </a:r>
            <a:r>
              <a:rPr lang="de-DE" sz="2400" b="0" u="sng" cap="none" dirty="0" err="1">
                <a:solidFill>
                  <a:schemeClr val="tx1"/>
                </a:solidFill>
              </a:rPr>
              <a:t>research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findings</a:t>
            </a:r>
            <a:r>
              <a:rPr lang="de-DE" sz="2400" b="0" u="sng" cap="none" dirty="0">
                <a:solidFill>
                  <a:schemeClr val="tx1"/>
                </a:solidFill>
              </a:rPr>
              <a:t> (2):</a:t>
            </a:r>
            <a:r>
              <a:rPr lang="de-DE" sz="240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>
                <a:solidFill>
                  <a:schemeClr val="tx1"/>
                </a:solidFill>
              </a:rPr>
              <a:t>Classic </a:t>
            </a:r>
            <a:r>
              <a:rPr lang="de-DE" sz="2400" b="0" cap="none" dirty="0" err="1">
                <a:solidFill>
                  <a:schemeClr val="tx1"/>
                </a:solidFill>
              </a:rPr>
              <a:t>tools</a:t>
            </a:r>
            <a:r>
              <a:rPr lang="de-DE" sz="2400" b="0" cap="none" dirty="0">
                <a:solidFill>
                  <a:schemeClr val="tx1"/>
                </a:solidFill>
              </a:rPr>
              <a:t>: </a:t>
            </a:r>
            <a:r>
              <a:rPr lang="de-DE" sz="2400" b="0" cap="none" dirty="0" err="1">
                <a:solidFill>
                  <a:schemeClr val="tx1"/>
                </a:solidFill>
              </a:rPr>
              <a:t>transfer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of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sovereignty</a:t>
            </a:r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0" cap="none" dirty="0">
              <a:solidFill>
                <a:schemeClr val="tx1"/>
              </a:solidFill>
            </a:endParaRPr>
          </a:p>
          <a:p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1798302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Key </a:t>
            </a:r>
            <a:r>
              <a:rPr lang="de-DE" sz="2400" b="0" u="sng" cap="none" dirty="0" err="1">
                <a:solidFill>
                  <a:schemeClr val="tx1"/>
                </a:solidFill>
              </a:rPr>
              <a:t>research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findings</a:t>
            </a:r>
            <a:r>
              <a:rPr lang="de-DE" sz="2400" b="0" u="sng" cap="none" dirty="0">
                <a:solidFill>
                  <a:schemeClr val="tx1"/>
                </a:solidFill>
              </a:rPr>
              <a:t> (3):</a:t>
            </a:r>
            <a:r>
              <a:rPr lang="de-DE" sz="2400" b="0" cap="none" dirty="0">
                <a:solidFill>
                  <a:schemeClr val="tx1"/>
                </a:solidFill>
              </a:rPr>
              <a:t> Elements </a:t>
            </a:r>
            <a:r>
              <a:rPr lang="de-DE" sz="2400" b="0" cap="none" dirty="0" err="1">
                <a:solidFill>
                  <a:schemeClr val="tx1"/>
                </a:solidFill>
              </a:rPr>
              <a:t>of</a:t>
            </a:r>
            <a:r>
              <a:rPr lang="de-DE" sz="2400" b="0" cap="none" dirty="0">
                <a:solidFill>
                  <a:schemeClr val="tx1"/>
                </a:solidFill>
              </a:rPr>
              <a:t> Cross-</a:t>
            </a:r>
            <a:r>
              <a:rPr lang="de-DE" sz="2400" b="0" cap="none" dirty="0" err="1">
                <a:solidFill>
                  <a:schemeClr val="tx1"/>
                </a:solidFill>
              </a:rPr>
              <a:t>border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friendly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legislation</a:t>
            </a:r>
            <a:endParaRPr lang="de-DE" sz="2400" b="0" cap="none" dirty="0">
              <a:solidFill>
                <a:schemeClr val="tx1"/>
              </a:solidFill>
            </a:endParaRPr>
          </a:p>
          <a:p>
            <a:r>
              <a:rPr lang="de-DE" sz="2400" b="0" cap="none" dirty="0">
                <a:solidFill>
                  <a:schemeClr val="tx1"/>
                </a:solidFill>
              </a:rPr>
              <a:t>Cross </a:t>
            </a:r>
            <a:r>
              <a:rPr lang="de-DE" sz="2400" b="0" cap="none" dirty="0" err="1">
                <a:solidFill>
                  <a:schemeClr val="tx1"/>
                </a:solidFill>
              </a:rPr>
              <a:t>border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impact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assessment</a:t>
            </a:r>
            <a:endParaRPr lang="de-DE" sz="2400" b="0" cap="none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Systematic</a:t>
            </a:r>
            <a:r>
              <a:rPr lang="de-DE" sz="2000" dirty="0"/>
              <a:t>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border</a:t>
            </a:r>
            <a:r>
              <a:rPr lang="de-DE" sz="2000" dirty="0"/>
              <a:t> </a:t>
            </a:r>
            <a:r>
              <a:rPr lang="de-DE" sz="2000" dirty="0" err="1"/>
              <a:t>impacts</a:t>
            </a:r>
            <a:r>
              <a:rPr lang="de-DE" sz="2000" dirty="0"/>
              <a:t> at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prospective</a:t>
            </a:r>
            <a:r>
              <a:rPr lang="de-DE" sz="2000" dirty="0"/>
              <a:t> </a:t>
            </a:r>
            <a:r>
              <a:rPr lang="de-DE" sz="2000" dirty="0" err="1"/>
              <a:t>impact</a:t>
            </a:r>
            <a:r>
              <a:rPr lang="de-DE" sz="2000" dirty="0"/>
              <a:t> </a:t>
            </a:r>
            <a:r>
              <a:rPr lang="de-DE" sz="2000" dirty="0" err="1"/>
              <a:t>assessment</a:t>
            </a:r>
            <a:r>
              <a:rPr lang="de-DE" sz="2000" dirty="0"/>
              <a:t> (</a:t>
            </a:r>
            <a:r>
              <a:rPr lang="de-DE" sz="2000" dirty="0" err="1"/>
              <a:t>transpositions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EU-</a:t>
            </a:r>
            <a:r>
              <a:rPr lang="de-DE" sz="2000" dirty="0" err="1"/>
              <a:t>directives</a:t>
            </a:r>
            <a:r>
              <a:rPr lang="de-DE" sz="2000" dirty="0"/>
              <a:t>; legal </a:t>
            </a:r>
            <a:r>
              <a:rPr lang="de-DE" sz="2000" dirty="0" err="1"/>
              <a:t>projects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cross-border</a:t>
            </a:r>
            <a:r>
              <a:rPr lang="de-DE" sz="2000" dirty="0"/>
              <a:t> </a:t>
            </a:r>
            <a:r>
              <a:rPr lang="de-DE" sz="2000" dirty="0" err="1"/>
              <a:t>impacts</a:t>
            </a:r>
            <a:r>
              <a:rPr lang="de-DE" sz="2000" dirty="0"/>
              <a:t>; e.g. </a:t>
            </a:r>
            <a:r>
              <a:rPr lang="de-DE" sz="2000" dirty="0" err="1"/>
              <a:t>legalisation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cannabis</a:t>
            </a:r>
            <a:r>
              <a:rPr lang="de-DE" sz="2000" dirty="0"/>
              <a:t>)</a:t>
            </a:r>
          </a:p>
          <a:p>
            <a:r>
              <a:rPr lang="de-DE" sz="2400" b="0" cap="none" dirty="0" err="1">
                <a:solidFill>
                  <a:schemeClr val="tx1"/>
                </a:solidFill>
              </a:rPr>
              <a:t>Experimentation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clauses</a:t>
            </a:r>
            <a:r>
              <a:rPr lang="de-DE" sz="2400" b="0" cap="none" dirty="0">
                <a:solidFill>
                  <a:schemeClr val="tx1"/>
                </a:solidFill>
              </a:rPr>
              <a:t>, </a:t>
            </a:r>
            <a:r>
              <a:rPr lang="de-DE" sz="2400" b="0" cap="none" dirty="0" err="1">
                <a:solidFill>
                  <a:schemeClr val="tx1"/>
                </a:solidFill>
              </a:rPr>
              <a:t>opening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clauses</a:t>
            </a:r>
            <a:r>
              <a:rPr lang="de-DE" sz="2400" b="0" cap="none" dirty="0">
                <a:solidFill>
                  <a:schemeClr val="tx1"/>
                </a:solidFill>
              </a:rPr>
              <a:t> and </a:t>
            </a:r>
            <a:r>
              <a:rPr lang="de-DE" sz="2400" b="0" cap="none" dirty="0" err="1">
                <a:solidFill>
                  <a:schemeClr val="tx1"/>
                </a:solidFill>
              </a:rPr>
              <a:t>exception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clauses</a:t>
            </a:r>
            <a:r>
              <a:rPr lang="de-DE" sz="2400" b="0" cap="none" dirty="0">
                <a:solidFill>
                  <a:schemeClr val="tx1"/>
                </a:solidFill>
              </a:rPr>
              <a:t>, real-</a:t>
            </a:r>
            <a:r>
              <a:rPr lang="de-DE" sz="2400" b="0" cap="none" dirty="0" err="1">
                <a:solidFill>
                  <a:schemeClr val="tx1"/>
                </a:solidFill>
              </a:rPr>
              <a:t>life</a:t>
            </a:r>
            <a:r>
              <a:rPr lang="de-DE" sz="2400" b="0" cap="none" dirty="0">
                <a:solidFill>
                  <a:schemeClr val="tx1"/>
                </a:solidFill>
              </a:rPr>
              <a:t>-</a:t>
            </a:r>
            <a:r>
              <a:rPr lang="de-DE" sz="2400" b="0" cap="none">
                <a:solidFill>
                  <a:schemeClr val="tx1"/>
                </a:solidFill>
              </a:rPr>
              <a:t>laboratories</a:t>
            </a:r>
            <a:endParaRPr lang="de-DE" sz="2400" b="0" cap="none" dirty="0">
              <a:solidFill>
                <a:schemeClr val="tx1"/>
              </a:solidFill>
            </a:endParaRPr>
          </a:p>
          <a:p>
            <a:r>
              <a:rPr lang="de-DE" sz="2400" b="0" cap="none" dirty="0">
                <a:solidFill>
                  <a:schemeClr val="tx1"/>
                </a:solidFill>
              </a:rPr>
              <a:t>Transfer </a:t>
            </a:r>
            <a:r>
              <a:rPr lang="de-DE" sz="2400" b="0" cap="none" dirty="0" err="1">
                <a:solidFill>
                  <a:schemeClr val="tx1"/>
                </a:solidFill>
              </a:rPr>
              <a:t>of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sovereignty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rights</a:t>
            </a:r>
            <a:endParaRPr lang="de-DE" sz="240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</p:spTree>
    <p:extLst>
      <p:ext uri="{BB962C8B-B14F-4D97-AF65-F5344CB8AC3E}">
        <p14:creationId xmlns:p14="http://schemas.microsoft.com/office/powerpoint/2010/main" val="368707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175364" y="1713964"/>
            <a:ext cx="8968636" cy="3268771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Cross </a:t>
            </a:r>
            <a:r>
              <a:rPr lang="de-DE" sz="2400" b="0" u="sng" cap="none" dirty="0" err="1">
                <a:solidFill>
                  <a:schemeClr val="tx1"/>
                </a:solidFill>
              </a:rPr>
              <a:t>border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climate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protection</a:t>
            </a:r>
            <a:r>
              <a:rPr lang="de-DE" sz="2400" b="0" u="sng" cap="none" dirty="0">
                <a:solidFill>
                  <a:schemeClr val="tx1"/>
                </a:solidFill>
              </a:rPr>
              <a:t>: </a:t>
            </a:r>
            <a:r>
              <a:rPr lang="de-DE" sz="2400" b="0" u="sng" cap="none" dirty="0" err="1">
                <a:solidFill>
                  <a:schemeClr val="tx1"/>
                </a:solidFill>
              </a:rPr>
              <a:t>some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examples</a:t>
            </a:r>
            <a:r>
              <a:rPr lang="de-DE" sz="2400" b="0" u="sng" cap="none" dirty="0">
                <a:solidFill>
                  <a:schemeClr val="tx1"/>
                </a:solidFill>
              </a:rPr>
              <a:t> (1):</a:t>
            </a:r>
            <a:endParaRPr lang="de-DE" sz="2400" cap="none" dirty="0">
              <a:solidFill>
                <a:schemeClr val="tx1"/>
              </a:solidFill>
            </a:endParaRPr>
          </a:p>
          <a:p>
            <a:r>
              <a:rPr lang="de-DE" sz="2400" b="0" cap="none" dirty="0">
                <a:solidFill>
                  <a:schemeClr val="tx1"/>
                </a:solidFill>
              </a:rPr>
              <a:t>Cross-</a:t>
            </a:r>
            <a:r>
              <a:rPr lang="de-DE" sz="2400" b="0" cap="none" dirty="0" err="1">
                <a:solidFill>
                  <a:schemeClr val="tx1"/>
                </a:solidFill>
              </a:rPr>
              <a:t>border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local</a:t>
            </a:r>
            <a:r>
              <a:rPr lang="de-DE" sz="2400" b="0" cap="none" dirty="0">
                <a:solidFill>
                  <a:schemeClr val="tx1"/>
                </a:solidFill>
              </a:rPr>
              <a:t> </a:t>
            </a:r>
            <a:r>
              <a:rPr lang="de-DE" sz="2400" b="0" cap="none" dirty="0" err="1">
                <a:solidFill>
                  <a:schemeClr val="tx1"/>
                </a:solidFill>
              </a:rPr>
              <a:t>heating</a:t>
            </a:r>
            <a:r>
              <a:rPr lang="de-DE" sz="2400" b="0" cap="none" dirty="0">
                <a:solidFill>
                  <a:schemeClr val="tx1"/>
                </a:solidFill>
              </a:rPr>
              <a:t> network Kehl/Strasbourg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Heat supply for a Strasbourg residential area using waste heat from a German steel plant.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Funded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INTERREG</a:t>
            </a:r>
            <a:endParaRPr lang="de-DE" sz="2000" b="0" cap="non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  <p:pic>
        <p:nvPicPr>
          <p:cNvPr id="8" name="image2.png">
            <a:extLst>
              <a:ext uri="{FF2B5EF4-FFF2-40B4-BE49-F238E27FC236}">
                <a16:creationId xmlns:a16="http://schemas.microsoft.com/office/drawing/2014/main" id="{4FEB3CFB-E7E2-4F42-859B-7BE3029A46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621" y="3649393"/>
            <a:ext cx="7640757" cy="24104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81604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eue Tramlinie von Straßburg nach Kehl: Annäherung via Tram">
            <a:extLst>
              <a:ext uri="{FF2B5EF4-FFF2-40B4-BE49-F238E27FC236}">
                <a16:creationId xmlns:a16="http://schemas.microsoft.com/office/drawing/2014/main" id="{54CC45DC-4E76-434E-BD5B-2D93836E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675"/>
            <a:ext cx="9144000" cy="3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38202" y="798188"/>
            <a:ext cx="6939419" cy="460103"/>
          </a:xfrm>
        </p:spPr>
        <p:txBody>
          <a:bodyPr/>
          <a:lstStyle/>
          <a:p>
            <a:r>
              <a:rPr lang="en-US" sz="2800" dirty="0"/>
              <a:t>Cross Border Regions And Climate Change: </a:t>
            </a:r>
          </a:p>
          <a:p>
            <a:r>
              <a:rPr lang="en-US" sz="1600" dirty="0"/>
              <a:t>Legal Tools Of Cross Border Friendly Legislation        For Coherent Actions </a:t>
            </a:r>
            <a:endParaRPr lang="de-DE" sz="1600" dirty="0"/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6034BCF-D97E-4C88-9F69-6BF46F079630}"/>
              </a:ext>
            </a:extLst>
          </p:cNvPr>
          <p:cNvSpPr txBox="1">
            <a:spLocks/>
          </p:cNvSpPr>
          <p:nvPr/>
        </p:nvSpPr>
        <p:spPr>
          <a:xfrm>
            <a:off x="5873262" y="6221147"/>
            <a:ext cx="2965661" cy="460103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1000" kern="1200" baseline="0">
                <a:solidFill>
                  <a:srgbClr val="6364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Frey, Mag. rer. publ.,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Sciences Kehl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0CD0D4-E590-4495-AFE7-2BE290F6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1774772"/>
            <a:ext cx="2619375" cy="1743075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338202" y="1578880"/>
            <a:ext cx="8968636" cy="2750523"/>
          </a:xfrm>
        </p:spPr>
        <p:txBody>
          <a:bodyPr/>
          <a:lstStyle/>
          <a:p>
            <a:pPr marL="0" indent="0">
              <a:buNone/>
            </a:pPr>
            <a:r>
              <a:rPr lang="de-DE" sz="2400" b="0" u="sng" cap="none" dirty="0">
                <a:solidFill>
                  <a:schemeClr val="tx1"/>
                </a:solidFill>
              </a:rPr>
              <a:t>Cross </a:t>
            </a:r>
            <a:r>
              <a:rPr lang="de-DE" sz="2400" b="0" u="sng" cap="none" dirty="0" err="1">
                <a:solidFill>
                  <a:schemeClr val="tx1"/>
                </a:solidFill>
              </a:rPr>
              <a:t>border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climate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protection</a:t>
            </a:r>
            <a:r>
              <a:rPr lang="de-DE" sz="2400" b="0" u="sng" cap="none" dirty="0">
                <a:solidFill>
                  <a:schemeClr val="tx1"/>
                </a:solidFill>
              </a:rPr>
              <a:t>: </a:t>
            </a:r>
            <a:r>
              <a:rPr lang="de-DE" sz="2400" b="0" u="sng" cap="none" dirty="0" err="1">
                <a:solidFill>
                  <a:schemeClr val="tx1"/>
                </a:solidFill>
              </a:rPr>
              <a:t>some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examples</a:t>
            </a:r>
            <a:r>
              <a:rPr lang="de-DE" sz="2400" b="0" u="sng" cap="none" dirty="0">
                <a:solidFill>
                  <a:schemeClr val="tx1"/>
                </a:solidFill>
              </a:rPr>
              <a:t> (2):</a:t>
            </a:r>
          </a:p>
          <a:p>
            <a:r>
              <a:rPr lang="de-DE" sz="2400" b="0" u="sng" cap="none" dirty="0">
                <a:solidFill>
                  <a:schemeClr val="tx1"/>
                </a:solidFill>
              </a:rPr>
              <a:t>Cross </a:t>
            </a:r>
            <a:r>
              <a:rPr lang="de-DE" sz="2400" b="0" u="sng" cap="none" dirty="0" err="1">
                <a:solidFill>
                  <a:schemeClr val="tx1"/>
                </a:solidFill>
              </a:rPr>
              <a:t>border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enlargement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of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tram</a:t>
            </a:r>
            <a:r>
              <a:rPr lang="de-DE" sz="2400" b="0" u="sng" cap="none" dirty="0">
                <a:solidFill>
                  <a:schemeClr val="tx1"/>
                </a:solidFill>
              </a:rPr>
              <a:t> </a:t>
            </a:r>
            <a:r>
              <a:rPr lang="de-DE" sz="2400" b="0" u="sng" cap="none" dirty="0" err="1">
                <a:solidFill>
                  <a:schemeClr val="tx1"/>
                </a:solidFill>
              </a:rPr>
              <a:t>line</a:t>
            </a:r>
            <a:r>
              <a:rPr lang="de-DE" sz="2400" b="0" u="sng" cap="none" dirty="0">
                <a:solidFill>
                  <a:schemeClr val="tx1"/>
                </a:solidFill>
              </a:rPr>
              <a:t> D </a:t>
            </a:r>
          </a:p>
          <a:p>
            <a:pPr marL="0" indent="0">
              <a:buNone/>
            </a:pPr>
            <a:r>
              <a:rPr lang="de-DE" sz="2400" b="0" cap="none" dirty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endParaRPr lang="de-DE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1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Design">
  <a:themeElements>
    <a:clrScheme name="Hochschule Kehl">
      <a:dk1>
        <a:sysClr val="windowText" lastClr="000000"/>
      </a:dk1>
      <a:lt1>
        <a:sysClr val="window" lastClr="FFFFFF"/>
      </a:lt1>
      <a:dk2>
        <a:srgbClr val="636463"/>
      </a:dk2>
      <a:lt2>
        <a:srgbClr val="FFFFFF"/>
      </a:lt2>
      <a:accent1>
        <a:srgbClr val="12488A"/>
      </a:accent1>
      <a:accent2>
        <a:srgbClr val="4F6BB5"/>
      </a:accent2>
      <a:accent3>
        <a:srgbClr val="636463"/>
      </a:accent3>
      <a:accent4>
        <a:srgbClr val="8A8A89"/>
      </a:accent4>
      <a:accent5>
        <a:srgbClr val="12488A"/>
      </a:accent5>
      <a:accent6>
        <a:srgbClr val="4F6BB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Bildschirmpräsentation (4:3)</PresentationFormat>
  <Paragraphs>89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Office-Design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Günther</dc:creator>
  <cp:lastModifiedBy>Michael Frey</cp:lastModifiedBy>
  <cp:revision>330</cp:revision>
  <cp:lastPrinted>2023-11-12T18:17:10Z</cp:lastPrinted>
  <dcterms:created xsi:type="dcterms:W3CDTF">2019-07-02T12:50:16Z</dcterms:created>
  <dcterms:modified xsi:type="dcterms:W3CDTF">2023-11-13T07:58:33Z</dcterms:modified>
</cp:coreProperties>
</file>