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 id="2147483660" r:id="rId5"/>
    <p:sldMasterId id="2147483720" r:id="rId6"/>
  </p:sldMasterIdLst>
  <p:notesMasterIdLst>
    <p:notesMasterId r:id="rId24"/>
  </p:notesMasterIdLst>
  <p:sldIdLst>
    <p:sldId id="270" r:id="rId7"/>
    <p:sldId id="901" r:id="rId8"/>
    <p:sldId id="272" r:id="rId9"/>
    <p:sldId id="914" r:id="rId10"/>
    <p:sldId id="276" r:id="rId11"/>
    <p:sldId id="275" r:id="rId12"/>
    <p:sldId id="259" r:id="rId13"/>
    <p:sldId id="256" r:id="rId14"/>
    <p:sldId id="262" r:id="rId15"/>
    <p:sldId id="913" r:id="rId16"/>
    <p:sldId id="260" r:id="rId17"/>
    <p:sldId id="267" r:id="rId18"/>
    <p:sldId id="263" r:id="rId19"/>
    <p:sldId id="903" r:id="rId20"/>
    <p:sldId id="266" r:id="rId21"/>
    <p:sldId id="912" r:id="rId22"/>
    <p:sldId id="257"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765" autoAdjust="0"/>
  </p:normalViewPr>
  <p:slideViewPr>
    <p:cSldViewPr snapToGrid="0">
      <p:cViewPr>
        <p:scale>
          <a:sx n="75" d="100"/>
          <a:sy n="75" d="100"/>
        </p:scale>
        <p:origin x="861" y="4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69A6E4-EADF-4709-9C2B-FC43EB136FF2}"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FDAFBAD8-C118-4CA7-934A-B61B85AEB65E}">
      <dgm:prSet custT="1"/>
      <dgm:spPr/>
      <dgm:t>
        <a:bodyPr/>
        <a:lstStyle/>
        <a:p>
          <a:r>
            <a:rPr lang="en-US" sz="2400" b="0" dirty="0">
              <a:latin typeface="Calibri Light" panose="020F0302020204030204"/>
            </a:rPr>
            <a:t>Collaboration (shared work/common goals)</a:t>
          </a:r>
          <a:endParaRPr lang="en-US" sz="2400" b="0" dirty="0"/>
        </a:p>
      </dgm:t>
    </dgm:pt>
    <dgm:pt modelId="{865518D2-89C0-4247-8CAC-C2EF9A468442}" type="parTrans" cxnId="{9EC9DD2A-4048-4D1D-98D8-963D71E4205F}">
      <dgm:prSet/>
      <dgm:spPr/>
      <dgm:t>
        <a:bodyPr/>
        <a:lstStyle/>
        <a:p>
          <a:endParaRPr lang="en-US"/>
        </a:p>
      </dgm:t>
    </dgm:pt>
    <dgm:pt modelId="{EB56B55A-0C5D-4AC3-BCA5-21CB1580F3A3}" type="sibTrans" cxnId="{9EC9DD2A-4048-4D1D-98D8-963D71E4205F}">
      <dgm:prSet/>
      <dgm:spPr/>
      <dgm:t>
        <a:bodyPr/>
        <a:lstStyle/>
        <a:p>
          <a:endParaRPr lang="en-US"/>
        </a:p>
      </dgm:t>
    </dgm:pt>
    <dgm:pt modelId="{A35B7CEB-CC63-4A61-8229-75AE0C8DD54B}">
      <dgm:prSet custT="1"/>
      <dgm:spPr/>
      <dgm:t>
        <a:bodyPr/>
        <a:lstStyle/>
        <a:p>
          <a:pPr rtl="0"/>
          <a:r>
            <a:rPr lang="en-US" sz="2200" dirty="0">
              <a:latin typeface="+mj-lt"/>
            </a:rPr>
            <a:t>Security relationship</a:t>
          </a:r>
        </a:p>
      </dgm:t>
    </dgm:pt>
    <dgm:pt modelId="{47B81D22-8206-4E64-817F-0C41DF80A9F4}" type="parTrans" cxnId="{214C04E8-AB0D-4D33-B0C7-DD9A748243C6}">
      <dgm:prSet/>
      <dgm:spPr/>
      <dgm:t>
        <a:bodyPr/>
        <a:lstStyle/>
        <a:p>
          <a:endParaRPr lang="en-US"/>
        </a:p>
      </dgm:t>
    </dgm:pt>
    <dgm:pt modelId="{37D72D0D-BE59-4430-8EAC-5285A548A2FB}" type="sibTrans" cxnId="{214C04E8-AB0D-4D33-B0C7-DD9A748243C6}">
      <dgm:prSet/>
      <dgm:spPr/>
      <dgm:t>
        <a:bodyPr/>
        <a:lstStyle/>
        <a:p>
          <a:endParaRPr lang="en-US"/>
        </a:p>
      </dgm:t>
    </dgm:pt>
    <dgm:pt modelId="{0BE81126-B61A-40F4-8987-19C3FD3D9F5C}">
      <dgm:prSet phldr="0" custT="1"/>
      <dgm:spPr/>
      <dgm:t>
        <a:bodyPr/>
        <a:lstStyle/>
        <a:p>
          <a:pPr rtl="0"/>
          <a:r>
            <a:rPr lang="en-US" sz="2200" dirty="0">
              <a:latin typeface="+mj-lt"/>
            </a:rPr>
            <a:t>Border policy (Perimeter approach)</a:t>
          </a:r>
        </a:p>
      </dgm:t>
    </dgm:pt>
    <dgm:pt modelId="{AD33850F-7614-42E3-B9B0-D5CA2F230A21}" type="parTrans" cxnId="{BD89046B-7FD0-4CB7-A94F-650FA80F524E}">
      <dgm:prSet/>
      <dgm:spPr/>
      <dgm:t>
        <a:bodyPr/>
        <a:lstStyle/>
        <a:p>
          <a:endParaRPr lang="en-US"/>
        </a:p>
      </dgm:t>
    </dgm:pt>
    <dgm:pt modelId="{71B66FF1-5371-4783-85A6-E7252BDF35E7}" type="sibTrans" cxnId="{BD89046B-7FD0-4CB7-A94F-650FA80F524E}">
      <dgm:prSet/>
      <dgm:spPr/>
      <dgm:t>
        <a:bodyPr/>
        <a:lstStyle/>
        <a:p>
          <a:endParaRPr lang="en-US"/>
        </a:p>
      </dgm:t>
    </dgm:pt>
    <dgm:pt modelId="{8CCA0F6F-258C-447C-8571-04F14ECEB61E}">
      <dgm:prSet phldr="0" custT="1"/>
      <dgm:spPr/>
      <dgm:t>
        <a:bodyPr/>
        <a:lstStyle/>
        <a:p>
          <a:pPr rtl="0"/>
          <a:r>
            <a:rPr lang="en-US" sz="2400" dirty="0">
              <a:latin typeface="Calibri Light" panose="020F0302020204030204"/>
            </a:rPr>
            <a:t>Cooperation (implementation/parallelism)</a:t>
          </a:r>
        </a:p>
      </dgm:t>
    </dgm:pt>
    <dgm:pt modelId="{B07510F6-4079-4294-BD2C-F9984BFBBBDD}" type="parTrans" cxnId="{E36BD644-DCA9-4CEC-8BDE-733772F01287}">
      <dgm:prSet/>
      <dgm:spPr/>
      <dgm:t>
        <a:bodyPr/>
        <a:lstStyle/>
        <a:p>
          <a:endParaRPr lang="en-US"/>
        </a:p>
      </dgm:t>
    </dgm:pt>
    <dgm:pt modelId="{2109A02B-B81E-40F3-95FA-2AF7BB3A3814}" type="sibTrans" cxnId="{E36BD644-DCA9-4CEC-8BDE-733772F01287}">
      <dgm:prSet/>
      <dgm:spPr/>
      <dgm:t>
        <a:bodyPr/>
        <a:lstStyle/>
        <a:p>
          <a:endParaRPr lang="en-US"/>
        </a:p>
      </dgm:t>
    </dgm:pt>
    <dgm:pt modelId="{02B247D9-4779-4494-9DD6-D316DCAACCE2}">
      <dgm:prSet phldr="0" custT="1"/>
      <dgm:spPr/>
      <dgm:t>
        <a:bodyPr/>
        <a:lstStyle/>
        <a:p>
          <a:r>
            <a:rPr lang="en-US" sz="2200" dirty="0">
              <a:latin typeface="+mj-lt"/>
            </a:rPr>
            <a:t>NORAD</a:t>
          </a:r>
        </a:p>
      </dgm:t>
    </dgm:pt>
    <dgm:pt modelId="{E63815C7-7DEE-4D56-9E88-B23172C483C1}" type="parTrans" cxnId="{4B6823CB-D875-462B-8026-10A28C78BA11}">
      <dgm:prSet/>
      <dgm:spPr/>
      <dgm:t>
        <a:bodyPr/>
        <a:lstStyle/>
        <a:p>
          <a:endParaRPr lang="en-US"/>
        </a:p>
      </dgm:t>
    </dgm:pt>
    <dgm:pt modelId="{E0877118-B988-4E36-8308-2E18804DE67F}" type="sibTrans" cxnId="{4B6823CB-D875-462B-8026-10A28C78BA11}">
      <dgm:prSet/>
      <dgm:spPr/>
      <dgm:t>
        <a:bodyPr/>
        <a:lstStyle/>
        <a:p>
          <a:endParaRPr lang="en-US"/>
        </a:p>
      </dgm:t>
    </dgm:pt>
    <dgm:pt modelId="{5D3E861C-00A3-4C4D-A584-ED100FA429A3}">
      <dgm:prSet custT="1"/>
      <dgm:spPr/>
      <dgm:t>
        <a:bodyPr/>
        <a:lstStyle/>
        <a:p>
          <a:pPr rtl="0"/>
          <a:r>
            <a:rPr lang="en-US" sz="2200" dirty="0">
              <a:latin typeface="+mj-lt"/>
            </a:rPr>
            <a:t>Free trade agreements </a:t>
          </a:r>
        </a:p>
      </dgm:t>
    </dgm:pt>
    <dgm:pt modelId="{E2876148-2E74-43D9-837A-170489109B6B}" type="parTrans" cxnId="{03F41552-593B-4EE3-8B17-4E3C1C038248}">
      <dgm:prSet/>
      <dgm:spPr/>
      <dgm:t>
        <a:bodyPr/>
        <a:lstStyle/>
        <a:p>
          <a:endParaRPr lang="en-US"/>
        </a:p>
      </dgm:t>
    </dgm:pt>
    <dgm:pt modelId="{6451A6E2-C733-4F07-865D-1DFCF769CFAA}" type="sibTrans" cxnId="{03F41552-593B-4EE3-8B17-4E3C1C038248}">
      <dgm:prSet/>
      <dgm:spPr/>
      <dgm:t>
        <a:bodyPr/>
        <a:lstStyle/>
        <a:p>
          <a:endParaRPr lang="en-US"/>
        </a:p>
      </dgm:t>
    </dgm:pt>
    <dgm:pt modelId="{3C411A12-AC7A-4C44-809A-CA59D2F3F901}">
      <dgm:prSet custT="1"/>
      <dgm:spPr/>
      <dgm:t>
        <a:bodyPr/>
        <a:lstStyle/>
        <a:p>
          <a:r>
            <a:rPr lang="en-US" sz="2400" dirty="0">
              <a:latin typeface="Calibri Light" panose="020F0302020204030204"/>
            </a:rPr>
            <a:t>Coordination (information/communications)</a:t>
          </a:r>
          <a:endParaRPr lang="en-US" sz="2400" dirty="0"/>
        </a:p>
      </dgm:t>
    </dgm:pt>
    <dgm:pt modelId="{8DA4FD1C-499D-40AB-ACBF-8DB5C25F428E}" type="sibTrans" cxnId="{516FC8B9-9BF4-4E08-82EB-E0EC5B6A8ECF}">
      <dgm:prSet/>
      <dgm:spPr/>
      <dgm:t>
        <a:bodyPr/>
        <a:lstStyle/>
        <a:p>
          <a:endParaRPr lang="en-US"/>
        </a:p>
      </dgm:t>
    </dgm:pt>
    <dgm:pt modelId="{E7920712-A058-4C02-950F-48598169BF37}" type="parTrans" cxnId="{516FC8B9-9BF4-4E08-82EB-E0EC5B6A8ECF}">
      <dgm:prSet/>
      <dgm:spPr/>
      <dgm:t>
        <a:bodyPr/>
        <a:lstStyle/>
        <a:p>
          <a:endParaRPr lang="en-US"/>
        </a:p>
      </dgm:t>
    </dgm:pt>
    <dgm:pt modelId="{F1D39548-D2C3-4C68-A356-0120444BC7C9}">
      <dgm:prSet phldr="0" custT="1"/>
      <dgm:spPr/>
      <dgm:t>
        <a:bodyPr/>
        <a:lstStyle/>
        <a:p>
          <a:pPr rtl="0"/>
          <a:r>
            <a:rPr lang="en-US" sz="2200" dirty="0">
              <a:latin typeface="+mj-lt"/>
            </a:rPr>
            <a:t>Striving for regulatory alignment</a:t>
          </a:r>
        </a:p>
      </dgm:t>
    </dgm:pt>
    <dgm:pt modelId="{90C9F836-4956-4FF4-BC47-8EA0250A5BBB}" type="sibTrans" cxnId="{1CC2944A-B0A2-4086-B0B5-CB087191E864}">
      <dgm:prSet/>
      <dgm:spPr/>
      <dgm:t>
        <a:bodyPr/>
        <a:lstStyle/>
        <a:p>
          <a:endParaRPr lang="en-US"/>
        </a:p>
      </dgm:t>
    </dgm:pt>
    <dgm:pt modelId="{0C8F7942-CE0C-4E8A-A408-734EB631F24B}" type="parTrans" cxnId="{1CC2944A-B0A2-4086-B0B5-CB087191E864}">
      <dgm:prSet/>
      <dgm:spPr/>
      <dgm:t>
        <a:bodyPr/>
        <a:lstStyle/>
        <a:p>
          <a:endParaRPr lang="en-US"/>
        </a:p>
      </dgm:t>
    </dgm:pt>
    <dgm:pt modelId="{45E09689-2F86-44EF-8DBB-5BDC53423998}">
      <dgm:prSet phldr="0" custT="1"/>
      <dgm:spPr/>
      <dgm:t>
        <a:bodyPr/>
        <a:lstStyle/>
        <a:p>
          <a:pPr rtl="0"/>
          <a:r>
            <a:rPr lang="en-US" sz="2200" dirty="0">
              <a:latin typeface="Calibri Light" panose="020F0302020204030204"/>
            </a:rPr>
            <a:t>Strong networks</a:t>
          </a:r>
          <a:endParaRPr lang="en-US" sz="2200" dirty="0"/>
        </a:p>
      </dgm:t>
    </dgm:pt>
    <dgm:pt modelId="{B0F1B7CF-190E-4502-BCF8-9A5ED0DD24A5}" type="sibTrans" cxnId="{9A05D01C-29F5-48DA-A7D2-0ACCA17A7657}">
      <dgm:prSet/>
      <dgm:spPr/>
      <dgm:t>
        <a:bodyPr/>
        <a:lstStyle/>
        <a:p>
          <a:endParaRPr lang="en-US"/>
        </a:p>
      </dgm:t>
    </dgm:pt>
    <dgm:pt modelId="{D6B59445-87BE-4F1F-B9B0-7483EFB627B0}" type="parTrans" cxnId="{9A05D01C-29F5-48DA-A7D2-0ACCA17A7657}">
      <dgm:prSet/>
      <dgm:spPr/>
      <dgm:t>
        <a:bodyPr/>
        <a:lstStyle/>
        <a:p>
          <a:endParaRPr lang="en-US"/>
        </a:p>
      </dgm:t>
    </dgm:pt>
    <dgm:pt modelId="{CFE3FD81-7BF8-4C0E-82B6-8C7EF39C1945}">
      <dgm:prSet phldr="0" custT="1"/>
      <dgm:spPr/>
      <dgm:t>
        <a:bodyPr/>
        <a:lstStyle/>
        <a:p>
          <a:r>
            <a:rPr lang="en-US" sz="2200" dirty="0">
              <a:latin typeface="+mj-lt"/>
            </a:rPr>
            <a:t>Preclearance</a:t>
          </a:r>
        </a:p>
      </dgm:t>
    </dgm:pt>
    <dgm:pt modelId="{484B3D34-ED53-460B-922E-8F121270922B}" type="parTrans" cxnId="{2CAAA4BD-EDAB-43E3-A4F9-B87A7BEFD4F4}">
      <dgm:prSet/>
      <dgm:spPr/>
      <dgm:t>
        <a:bodyPr/>
        <a:lstStyle/>
        <a:p>
          <a:endParaRPr lang="en-US"/>
        </a:p>
      </dgm:t>
    </dgm:pt>
    <dgm:pt modelId="{1FB8E254-6B8B-4D60-9623-9E8E2400E56F}" type="sibTrans" cxnId="{2CAAA4BD-EDAB-43E3-A4F9-B87A7BEFD4F4}">
      <dgm:prSet/>
      <dgm:spPr/>
      <dgm:t>
        <a:bodyPr/>
        <a:lstStyle/>
        <a:p>
          <a:endParaRPr lang="en-US"/>
        </a:p>
      </dgm:t>
    </dgm:pt>
    <dgm:pt modelId="{28CA500A-FED4-404D-90D8-C3CBB35C52FF}">
      <dgm:prSet phldr="0" custT="1"/>
      <dgm:spPr/>
      <dgm:t>
        <a:bodyPr/>
        <a:lstStyle/>
        <a:p>
          <a:r>
            <a:rPr lang="en-US" sz="2200" dirty="0">
              <a:latin typeface="+mj-lt"/>
            </a:rPr>
            <a:t>Trusted Traveler &amp; Trader programs </a:t>
          </a:r>
        </a:p>
      </dgm:t>
    </dgm:pt>
    <dgm:pt modelId="{6ABFB905-C7AC-47CA-8453-C09C8D7AE563}" type="parTrans" cxnId="{A03FCF14-4319-4D3E-9415-918869DBDECF}">
      <dgm:prSet/>
      <dgm:spPr/>
      <dgm:t>
        <a:bodyPr/>
        <a:lstStyle/>
        <a:p>
          <a:endParaRPr lang="en-US"/>
        </a:p>
      </dgm:t>
    </dgm:pt>
    <dgm:pt modelId="{C3BECDCF-69FE-460D-B591-CFED957EB175}" type="sibTrans" cxnId="{A03FCF14-4319-4D3E-9415-918869DBDECF}">
      <dgm:prSet/>
      <dgm:spPr/>
      <dgm:t>
        <a:bodyPr/>
        <a:lstStyle/>
        <a:p>
          <a:endParaRPr lang="en-US"/>
        </a:p>
      </dgm:t>
    </dgm:pt>
    <dgm:pt modelId="{2BF57B5A-97A2-4638-8589-68863A677C25}">
      <dgm:prSet phldr="0" custT="1"/>
      <dgm:spPr/>
      <dgm:t>
        <a:bodyPr/>
        <a:lstStyle/>
        <a:p>
          <a:pPr rtl="0"/>
          <a:r>
            <a:rPr lang="en-US" sz="2200" dirty="0">
              <a:latin typeface="Calibri Light" panose="020F0302020204030204"/>
            </a:rPr>
            <a:t>Agency to agency channels</a:t>
          </a:r>
          <a:endParaRPr lang="en-US" sz="2200" dirty="0"/>
        </a:p>
      </dgm:t>
    </dgm:pt>
    <dgm:pt modelId="{E13C2579-7C68-4D90-9328-991F21F0A524}" type="parTrans" cxnId="{DF0CB03C-D3EA-4B86-8D7B-B20F369032FA}">
      <dgm:prSet/>
      <dgm:spPr/>
      <dgm:t>
        <a:bodyPr/>
        <a:lstStyle/>
        <a:p>
          <a:endParaRPr lang="en-US"/>
        </a:p>
      </dgm:t>
    </dgm:pt>
    <dgm:pt modelId="{FB37D06A-21FB-49F8-BCB1-E5207B765202}" type="sibTrans" cxnId="{DF0CB03C-D3EA-4B86-8D7B-B20F369032FA}">
      <dgm:prSet/>
      <dgm:spPr/>
      <dgm:t>
        <a:bodyPr/>
        <a:lstStyle/>
        <a:p>
          <a:endParaRPr lang="en-US"/>
        </a:p>
      </dgm:t>
    </dgm:pt>
    <dgm:pt modelId="{3043AD8B-B1BF-4A47-B35E-2F339565A7EB}" type="pres">
      <dgm:prSet presAssocID="{2F69A6E4-EADF-4709-9C2B-FC43EB136FF2}" presName="linear" presStyleCnt="0">
        <dgm:presLayoutVars>
          <dgm:animLvl val="lvl"/>
          <dgm:resizeHandles val="exact"/>
        </dgm:presLayoutVars>
      </dgm:prSet>
      <dgm:spPr/>
    </dgm:pt>
    <dgm:pt modelId="{D0CAEE16-7E29-45EA-B356-DA68CA40EB2D}" type="pres">
      <dgm:prSet presAssocID="{3C411A12-AC7A-4C44-809A-CA59D2F3F901}" presName="parentText" presStyleLbl="node1" presStyleIdx="0" presStyleCnt="3" custScaleY="57832" custLinFactNeighborY="2552">
        <dgm:presLayoutVars>
          <dgm:chMax val="0"/>
          <dgm:bulletEnabled val="1"/>
        </dgm:presLayoutVars>
      </dgm:prSet>
      <dgm:spPr/>
    </dgm:pt>
    <dgm:pt modelId="{8C7A689E-1BC8-4F82-8E12-2B8B4C978CAD}" type="pres">
      <dgm:prSet presAssocID="{3C411A12-AC7A-4C44-809A-CA59D2F3F901}" presName="childText" presStyleLbl="revTx" presStyleIdx="0" presStyleCnt="3" custScaleY="129006">
        <dgm:presLayoutVars>
          <dgm:bulletEnabled val="1"/>
        </dgm:presLayoutVars>
      </dgm:prSet>
      <dgm:spPr/>
    </dgm:pt>
    <dgm:pt modelId="{0A9EB800-8AEC-479B-9AC4-AD6F30B0D4A3}" type="pres">
      <dgm:prSet presAssocID="{8CCA0F6F-258C-447C-8571-04F14ECEB61E}" presName="parentText" presStyleLbl="node1" presStyleIdx="1" presStyleCnt="3" custScaleY="47218">
        <dgm:presLayoutVars>
          <dgm:chMax val="0"/>
          <dgm:bulletEnabled val="1"/>
        </dgm:presLayoutVars>
      </dgm:prSet>
      <dgm:spPr/>
    </dgm:pt>
    <dgm:pt modelId="{BC5240E3-AEC5-4AEF-B46C-D2498D9A6D88}" type="pres">
      <dgm:prSet presAssocID="{8CCA0F6F-258C-447C-8571-04F14ECEB61E}" presName="childText" presStyleLbl="revTx" presStyleIdx="1" presStyleCnt="3">
        <dgm:presLayoutVars>
          <dgm:bulletEnabled val="1"/>
        </dgm:presLayoutVars>
      </dgm:prSet>
      <dgm:spPr/>
    </dgm:pt>
    <dgm:pt modelId="{02C44EF7-F795-4241-BEA5-B8FC31A72F9E}" type="pres">
      <dgm:prSet presAssocID="{FDAFBAD8-C118-4CA7-934A-B61B85AEB65E}" presName="parentText" presStyleLbl="node1" presStyleIdx="2" presStyleCnt="3" custScaleY="43121">
        <dgm:presLayoutVars>
          <dgm:chMax val="0"/>
          <dgm:bulletEnabled val="1"/>
        </dgm:presLayoutVars>
      </dgm:prSet>
      <dgm:spPr/>
    </dgm:pt>
    <dgm:pt modelId="{F81514B2-0A67-484E-B104-05896D30DA34}" type="pres">
      <dgm:prSet presAssocID="{FDAFBAD8-C118-4CA7-934A-B61B85AEB65E}" presName="childText" presStyleLbl="revTx" presStyleIdx="2" presStyleCnt="3">
        <dgm:presLayoutVars>
          <dgm:bulletEnabled val="1"/>
        </dgm:presLayoutVars>
      </dgm:prSet>
      <dgm:spPr/>
    </dgm:pt>
  </dgm:ptLst>
  <dgm:cxnLst>
    <dgm:cxn modelId="{4A63BE07-0552-4418-89C1-294CCBE65A50}" type="presOf" srcId="{0BE81126-B61A-40F4-8987-19C3FD3D9F5C}" destId="{F81514B2-0A67-484E-B104-05896D30DA34}" srcOrd="0" destOrd="1" presId="urn:microsoft.com/office/officeart/2005/8/layout/vList2"/>
    <dgm:cxn modelId="{B81A230F-FF7B-47A3-AFF0-8AE076934E59}" type="presOf" srcId="{28CA500A-FED4-404D-90D8-C3CBB35C52FF}" destId="{F81514B2-0A67-484E-B104-05896D30DA34}" srcOrd="0" destOrd="3" presId="urn:microsoft.com/office/officeart/2005/8/layout/vList2"/>
    <dgm:cxn modelId="{A03FCF14-4319-4D3E-9415-918869DBDECF}" srcId="{0BE81126-B61A-40F4-8987-19C3FD3D9F5C}" destId="{28CA500A-FED4-404D-90D8-C3CBB35C52FF}" srcOrd="1" destOrd="0" parTransId="{6ABFB905-C7AC-47CA-8453-C09C8D7AE563}" sibTransId="{C3BECDCF-69FE-460D-B591-CFED957EB175}"/>
    <dgm:cxn modelId="{8EA7E51B-03BD-4C4F-B091-5663A15CDCD3}" type="presOf" srcId="{CFE3FD81-7BF8-4C0E-82B6-8C7EF39C1945}" destId="{F81514B2-0A67-484E-B104-05896D30DA34}" srcOrd="0" destOrd="4" presId="urn:microsoft.com/office/officeart/2005/8/layout/vList2"/>
    <dgm:cxn modelId="{9A05D01C-29F5-48DA-A7D2-0ACCA17A7657}" srcId="{3C411A12-AC7A-4C44-809A-CA59D2F3F901}" destId="{45E09689-2F86-44EF-8DBB-5BDC53423998}" srcOrd="0" destOrd="0" parTransId="{D6B59445-87BE-4F1F-B9B0-7483EFB627B0}" sibTransId="{B0F1B7CF-190E-4502-BCF8-9A5ED0DD24A5}"/>
    <dgm:cxn modelId="{1C9C9626-60CB-499D-9378-6E6FF7EF9AD4}" type="presOf" srcId="{A35B7CEB-CC63-4A61-8229-75AE0C8DD54B}" destId="{F81514B2-0A67-484E-B104-05896D30DA34}" srcOrd="0" destOrd="0" presId="urn:microsoft.com/office/officeart/2005/8/layout/vList2"/>
    <dgm:cxn modelId="{9EC9DD2A-4048-4D1D-98D8-963D71E4205F}" srcId="{2F69A6E4-EADF-4709-9C2B-FC43EB136FF2}" destId="{FDAFBAD8-C118-4CA7-934A-B61B85AEB65E}" srcOrd="2" destOrd="0" parTransId="{865518D2-89C0-4247-8CAC-C2EF9A468442}" sibTransId="{EB56B55A-0C5D-4AC3-BCA5-21CB1580F3A3}"/>
    <dgm:cxn modelId="{DD446330-41D9-4853-B68E-8169A9DD81A2}" type="presOf" srcId="{5D3E861C-00A3-4C4D-A584-ED100FA429A3}" destId="{BC5240E3-AEC5-4AEF-B46C-D2498D9A6D88}" srcOrd="0" destOrd="0" presId="urn:microsoft.com/office/officeart/2005/8/layout/vList2"/>
    <dgm:cxn modelId="{5B57F739-3DB0-4669-9EFC-B63333394F9F}" type="presOf" srcId="{FDAFBAD8-C118-4CA7-934A-B61B85AEB65E}" destId="{02C44EF7-F795-4241-BEA5-B8FC31A72F9E}" srcOrd="0" destOrd="0" presId="urn:microsoft.com/office/officeart/2005/8/layout/vList2"/>
    <dgm:cxn modelId="{DF0CB03C-D3EA-4B86-8D7B-B20F369032FA}" srcId="{3C411A12-AC7A-4C44-809A-CA59D2F3F901}" destId="{2BF57B5A-97A2-4638-8589-68863A677C25}" srcOrd="1" destOrd="0" parTransId="{E13C2579-7C68-4D90-9328-991F21F0A524}" sibTransId="{FB37D06A-21FB-49F8-BCB1-E5207B765202}"/>
    <dgm:cxn modelId="{DFDC235F-DFBC-4D82-B032-F53CD359A1E2}" type="presOf" srcId="{02B247D9-4779-4494-9DD6-D316DCAACCE2}" destId="{F81514B2-0A67-484E-B104-05896D30DA34}" srcOrd="0" destOrd="2" presId="urn:microsoft.com/office/officeart/2005/8/layout/vList2"/>
    <dgm:cxn modelId="{40D8E441-09B3-451A-A8BE-285E238506E6}" type="presOf" srcId="{8CCA0F6F-258C-447C-8571-04F14ECEB61E}" destId="{0A9EB800-8AEC-479B-9AC4-AD6F30B0D4A3}" srcOrd="0" destOrd="0" presId="urn:microsoft.com/office/officeart/2005/8/layout/vList2"/>
    <dgm:cxn modelId="{E36BD644-DCA9-4CEC-8BDE-733772F01287}" srcId="{2F69A6E4-EADF-4709-9C2B-FC43EB136FF2}" destId="{8CCA0F6F-258C-447C-8571-04F14ECEB61E}" srcOrd="1" destOrd="0" parTransId="{B07510F6-4079-4294-BD2C-F9984BFBBBDD}" sibTransId="{2109A02B-B81E-40F3-95FA-2AF7BB3A3814}"/>
    <dgm:cxn modelId="{1CC2944A-B0A2-4086-B0B5-CB087191E864}" srcId="{8CCA0F6F-258C-447C-8571-04F14ECEB61E}" destId="{F1D39548-D2C3-4C68-A356-0120444BC7C9}" srcOrd="1" destOrd="0" parTransId="{0C8F7942-CE0C-4E8A-A408-734EB631F24B}" sibTransId="{90C9F836-4956-4FF4-BC47-8EA0250A5BBB}"/>
    <dgm:cxn modelId="{BD89046B-7FD0-4CB7-A94F-650FA80F524E}" srcId="{FDAFBAD8-C118-4CA7-934A-B61B85AEB65E}" destId="{0BE81126-B61A-40F4-8987-19C3FD3D9F5C}" srcOrd="1" destOrd="0" parTransId="{AD33850F-7614-42E3-B9B0-D5CA2F230A21}" sibTransId="{71B66FF1-5371-4783-85A6-E7252BDF35E7}"/>
    <dgm:cxn modelId="{03F41552-593B-4EE3-8B17-4E3C1C038248}" srcId="{8CCA0F6F-258C-447C-8571-04F14ECEB61E}" destId="{5D3E861C-00A3-4C4D-A584-ED100FA429A3}" srcOrd="0" destOrd="0" parTransId="{E2876148-2E74-43D9-837A-170489109B6B}" sibTransId="{6451A6E2-C733-4F07-865D-1DFCF769CFAA}"/>
    <dgm:cxn modelId="{D649DD76-FE9A-4F67-A52F-02209D69A172}" type="presOf" srcId="{2F69A6E4-EADF-4709-9C2B-FC43EB136FF2}" destId="{3043AD8B-B1BF-4A47-B35E-2F339565A7EB}" srcOrd="0" destOrd="0" presId="urn:microsoft.com/office/officeart/2005/8/layout/vList2"/>
    <dgm:cxn modelId="{FD2E6890-4149-4FB8-945A-8D281F69667C}" type="presOf" srcId="{45E09689-2F86-44EF-8DBB-5BDC53423998}" destId="{8C7A689E-1BC8-4F82-8E12-2B8B4C978CAD}" srcOrd="0" destOrd="0" presId="urn:microsoft.com/office/officeart/2005/8/layout/vList2"/>
    <dgm:cxn modelId="{516FC8B9-9BF4-4E08-82EB-E0EC5B6A8ECF}" srcId="{2F69A6E4-EADF-4709-9C2B-FC43EB136FF2}" destId="{3C411A12-AC7A-4C44-809A-CA59D2F3F901}" srcOrd="0" destOrd="0" parTransId="{E7920712-A058-4C02-950F-48598169BF37}" sibTransId="{8DA4FD1C-499D-40AB-ACBF-8DB5C25F428E}"/>
    <dgm:cxn modelId="{2CAAA4BD-EDAB-43E3-A4F9-B87A7BEFD4F4}" srcId="{0BE81126-B61A-40F4-8987-19C3FD3D9F5C}" destId="{CFE3FD81-7BF8-4C0E-82B6-8C7EF39C1945}" srcOrd="2" destOrd="0" parTransId="{484B3D34-ED53-460B-922E-8F121270922B}" sibTransId="{1FB8E254-6B8B-4D60-9623-9E8E2400E56F}"/>
    <dgm:cxn modelId="{4B6823CB-D875-462B-8026-10A28C78BA11}" srcId="{0BE81126-B61A-40F4-8987-19C3FD3D9F5C}" destId="{02B247D9-4779-4494-9DD6-D316DCAACCE2}" srcOrd="0" destOrd="0" parTransId="{E63815C7-7DEE-4D56-9E88-B23172C483C1}" sibTransId="{E0877118-B988-4E36-8308-2E18804DE67F}"/>
    <dgm:cxn modelId="{A1880FDF-D8F1-4803-90BF-201365E406CF}" type="presOf" srcId="{3C411A12-AC7A-4C44-809A-CA59D2F3F901}" destId="{D0CAEE16-7E29-45EA-B356-DA68CA40EB2D}" srcOrd="0" destOrd="0" presId="urn:microsoft.com/office/officeart/2005/8/layout/vList2"/>
    <dgm:cxn modelId="{214C04E8-AB0D-4D33-B0C7-DD9A748243C6}" srcId="{FDAFBAD8-C118-4CA7-934A-B61B85AEB65E}" destId="{A35B7CEB-CC63-4A61-8229-75AE0C8DD54B}" srcOrd="0" destOrd="0" parTransId="{47B81D22-8206-4E64-817F-0C41DF80A9F4}" sibTransId="{37D72D0D-BE59-4430-8EAC-5285A548A2FB}"/>
    <dgm:cxn modelId="{6419AEED-2882-495A-8590-16D2C14CE07F}" type="presOf" srcId="{2BF57B5A-97A2-4638-8589-68863A677C25}" destId="{8C7A689E-1BC8-4F82-8E12-2B8B4C978CAD}" srcOrd="0" destOrd="1" presId="urn:microsoft.com/office/officeart/2005/8/layout/vList2"/>
    <dgm:cxn modelId="{49EBCBF1-6764-4FCD-9200-ADBD0FA4E3A4}" type="presOf" srcId="{F1D39548-D2C3-4C68-A356-0120444BC7C9}" destId="{BC5240E3-AEC5-4AEF-B46C-D2498D9A6D88}" srcOrd="0" destOrd="1" presId="urn:microsoft.com/office/officeart/2005/8/layout/vList2"/>
    <dgm:cxn modelId="{BBD8BB0D-CE5A-4267-A49B-A812E180D839}" type="presParOf" srcId="{3043AD8B-B1BF-4A47-B35E-2F339565A7EB}" destId="{D0CAEE16-7E29-45EA-B356-DA68CA40EB2D}" srcOrd="0" destOrd="0" presId="urn:microsoft.com/office/officeart/2005/8/layout/vList2"/>
    <dgm:cxn modelId="{D2C013FC-1EDE-4C30-9D1E-CDAF180AE38D}" type="presParOf" srcId="{3043AD8B-B1BF-4A47-B35E-2F339565A7EB}" destId="{8C7A689E-1BC8-4F82-8E12-2B8B4C978CAD}" srcOrd="1" destOrd="0" presId="urn:microsoft.com/office/officeart/2005/8/layout/vList2"/>
    <dgm:cxn modelId="{1EB8997A-357D-4EBF-939F-AE200B07C5A1}" type="presParOf" srcId="{3043AD8B-B1BF-4A47-B35E-2F339565A7EB}" destId="{0A9EB800-8AEC-479B-9AC4-AD6F30B0D4A3}" srcOrd="2" destOrd="0" presId="urn:microsoft.com/office/officeart/2005/8/layout/vList2"/>
    <dgm:cxn modelId="{1CF61319-D479-407C-97D3-B00E0798189C}" type="presParOf" srcId="{3043AD8B-B1BF-4A47-B35E-2F339565A7EB}" destId="{BC5240E3-AEC5-4AEF-B46C-D2498D9A6D88}" srcOrd="3" destOrd="0" presId="urn:microsoft.com/office/officeart/2005/8/layout/vList2"/>
    <dgm:cxn modelId="{68E94DBA-786B-4CB7-B8D1-F24EF5D09DAF}" type="presParOf" srcId="{3043AD8B-B1BF-4A47-B35E-2F339565A7EB}" destId="{02C44EF7-F795-4241-BEA5-B8FC31A72F9E}" srcOrd="4" destOrd="0" presId="urn:microsoft.com/office/officeart/2005/8/layout/vList2"/>
    <dgm:cxn modelId="{86A26F47-5D9E-4C66-A66D-3CC561465C1B}" type="presParOf" srcId="{3043AD8B-B1BF-4A47-B35E-2F339565A7EB}" destId="{F81514B2-0A67-484E-B104-05896D30DA34}"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69A6E4-EADF-4709-9C2B-FC43EB136FF2}"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3C411A12-AC7A-4C44-809A-CA59D2F3F901}">
      <dgm:prSet custT="1"/>
      <dgm:spPr/>
      <dgm:t>
        <a:bodyPr/>
        <a:lstStyle/>
        <a:p>
          <a:pPr rtl="0"/>
          <a:r>
            <a:rPr lang="en-US" sz="2800" dirty="0">
              <a:latin typeface="+mj-lt"/>
            </a:rPr>
            <a:t>Coordination was marginal</a:t>
          </a:r>
        </a:p>
      </dgm:t>
    </dgm:pt>
    <dgm:pt modelId="{E7920712-A058-4C02-950F-48598169BF37}" type="parTrans" cxnId="{516FC8B9-9BF4-4E08-82EB-E0EC5B6A8ECF}">
      <dgm:prSet/>
      <dgm:spPr/>
      <dgm:t>
        <a:bodyPr/>
        <a:lstStyle/>
        <a:p>
          <a:endParaRPr lang="en-US" sz="2000"/>
        </a:p>
      </dgm:t>
    </dgm:pt>
    <dgm:pt modelId="{8DA4FD1C-499D-40AB-ACBF-8DB5C25F428E}" type="sibTrans" cxnId="{516FC8B9-9BF4-4E08-82EB-E0EC5B6A8ECF}">
      <dgm:prSet/>
      <dgm:spPr/>
      <dgm:t>
        <a:bodyPr/>
        <a:lstStyle/>
        <a:p>
          <a:endParaRPr lang="en-US" sz="2000"/>
        </a:p>
      </dgm:t>
    </dgm:pt>
    <dgm:pt modelId="{FDAFBAD8-C118-4CA7-934A-B61B85AEB65E}">
      <dgm:prSet custT="1"/>
      <dgm:spPr/>
      <dgm:t>
        <a:bodyPr/>
        <a:lstStyle/>
        <a:p>
          <a:pPr rtl="0"/>
          <a:r>
            <a:rPr lang="en-US" sz="2800" dirty="0">
              <a:latin typeface="Calibri Light" panose="020F0302020204030204"/>
            </a:rPr>
            <a:t>Collaboration broke down</a:t>
          </a:r>
          <a:endParaRPr lang="en-US" sz="2800" dirty="0"/>
        </a:p>
      </dgm:t>
    </dgm:pt>
    <dgm:pt modelId="{865518D2-89C0-4247-8CAC-C2EF9A468442}" type="parTrans" cxnId="{9EC9DD2A-4048-4D1D-98D8-963D71E4205F}">
      <dgm:prSet/>
      <dgm:spPr/>
      <dgm:t>
        <a:bodyPr/>
        <a:lstStyle/>
        <a:p>
          <a:endParaRPr lang="en-US" sz="2000"/>
        </a:p>
      </dgm:t>
    </dgm:pt>
    <dgm:pt modelId="{EB56B55A-0C5D-4AC3-BCA5-21CB1580F3A3}" type="sibTrans" cxnId="{9EC9DD2A-4048-4D1D-98D8-963D71E4205F}">
      <dgm:prSet/>
      <dgm:spPr/>
      <dgm:t>
        <a:bodyPr/>
        <a:lstStyle/>
        <a:p>
          <a:endParaRPr lang="en-US" sz="2000"/>
        </a:p>
      </dgm:t>
    </dgm:pt>
    <dgm:pt modelId="{0BE81126-B61A-40F4-8987-19C3FD3D9F5C}">
      <dgm:prSet phldr="0" custT="1"/>
      <dgm:spPr/>
      <dgm:t>
        <a:bodyPr/>
        <a:lstStyle/>
        <a:p>
          <a:r>
            <a:rPr lang="en-US" sz="2400" dirty="0" err="1">
              <a:solidFill>
                <a:schemeClr val="tx1"/>
              </a:solidFill>
              <a:latin typeface="Calibri"/>
              <a:ea typeface="Calibri"/>
              <a:cs typeface="Calibri"/>
            </a:rPr>
            <a:t>ArriveCAN</a:t>
          </a:r>
          <a:endParaRPr lang="en-US" sz="2400" dirty="0">
            <a:solidFill>
              <a:schemeClr val="tx1"/>
            </a:solidFill>
            <a:latin typeface="Calibri"/>
            <a:ea typeface="Calibri"/>
            <a:cs typeface="Calibri"/>
          </a:endParaRPr>
        </a:p>
      </dgm:t>
    </dgm:pt>
    <dgm:pt modelId="{AD33850F-7614-42E3-B9B0-D5CA2F230A21}" type="parTrans" cxnId="{BD89046B-7FD0-4CB7-A94F-650FA80F524E}">
      <dgm:prSet/>
      <dgm:spPr/>
      <dgm:t>
        <a:bodyPr/>
        <a:lstStyle/>
        <a:p>
          <a:endParaRPr lang="en-US" sz="2000"/>
        </a:p>
      </dgm:t>
    </dgm:pt>
    <dgm:pt modelId="{71B66FF1-5371-4783-85A6-E7252BDF35E7}" type="sibTrans" cxnId="{BD89046B-7FD0-4CB7-A94F-650FA80F524E}">
      <dgm:prSet/>
      <dgm:spPr/>
      <dgm:t>
        <a:bodyPr/>
        <a:lstStyle/>
        <a:p>
          <a:endParaRPr lang="en-US" sz="2000"/>
        </a:p>
      </dgm:t>
    </dgm:pt>
    <dgm:pt modelId="{8CCA0F6F-258C-447C-8571-04F14ECEB61E}">
      <dgm:prSet phldr="0" custT="1"/>
      <dgm:spPr/>
      <dgm:t>
        <a:bodyPr/>
        <a:lstStyle/>
        <a:p>
          <a:pPr rtl="0"/>
          <a:r>
            <a:rPr lang="en-US" sz="2800" dirty="0">
              <a:latin typeface="Calibri Light" panose="020F0302020204030204"/>
            </a:rPr>
            <a:t>Cooperation was weak</a:t>
          </a:r>
        </a:p>
      </dgm:t>
    </dgm:pt>
    <dgm:pt modelId="{B07510F6-4079-4294-BD2C-F9984BFBBBDD}" type="parTrans" cxnId="{E36BD644-DCA9-4CEC-8BDE-733772F01287}">
      <dgm:prSet/>
      <dgm:spPr/>
      <dgm:t>
        <a:bodyPr/>
        <a:lstStyle/>
        <a:p>
          <a:endParaRPr lang="en-US" sz="2000"/>
        </a:p>
      </dgm:t>
    </dgm:pt>
    <dgm:pt modelId="{2109A02B-B81E-40F3-95FA-2AF7BB3A3814}" type="sibTrans" cxnId="{E36BD644-DCA9-4CEC-8BDE-733772F01287}">
      <dgm:prSet/>
      <dgm:spPr/>
      <dgm:t>
        <a:bodyPr/>
        <a:lstStyle/>
        <a:p>
          <a:endParaRPr lang="en-US" sz="2000"/>
        </a:p>
      </dgm:t>
    </dgm:pt>
    <dgm:pt modelId="{A1E1FE90-27C3-4AA9-8044-A5B8CD8B3553}">
      <dgm:prSet phldr="0" custT="1"/>
      <dgm:spPr/>
      <dgm:t>
        <a:bodyPr/>
        <a:lstStyle/>
        <a:p>
          <a:r>
            <a:rPr lang="en-US" sz="2400" dirty="0">
              <a:solidFill>
                <a:schemeClr val="tx1"/>
              </a:solidFill>
              <a:latin typeface="Calibri"/>
              <a:ea typeface="Calibri"/>
              <a:cs typeface="Calibri"/>
            </a:rPr>
            <a:t>Different definitions of 'essential' and 'non-essential' </a:t>
          </a:r>
          <a:endParaRPr lang="en-US" sz="2400" dirty="0">
            <a:solidFill>
              <a:schemeClr val="tx1"/>
            </a:solidFill>
          </a:endParaRPr>
        </a:p>
      </dgm:t>
    </dgm:pt>
    <dgm:pt modelId="{0E00E285-A598-4112-A9DE-D4E0CF428736}" type="parTrans" cxnId="{9FA0B854-242A-4B17-8584-719237A26B49}">
      <dgm:prSet/>
      <dgm:spPr/>
      <dgm:t>
        <a:bodyPr/>
        <a:lstStyle/>
        <a:p>
          <a:endParaRPr lang="en-US" sz="2000"/>
        </a:p>
      </dgm:t>
    </dgm:pt>
    <dgm:pt modelId="{AB90F79E-4610-4F9D-B8F8-262152B84DCE}" type="sibTrans" cxnId="{9FA0B854-242A-4B17-8584-719237A26B49}">
      <dgm:prSet/>
      <dgm:spPr/>
      <dgm:t>
        <a:bodyPr/>
        <a:lstStyle/>
        <a:p>
          <a:endParaRPr lang="en-US" sz="2000"/>
        </a:p>
      </dgm:t>
    </dgm:pt>
    <dgm:pt modelId="{C7CF8427-4404-46D2-B0F6-DA018648D04E}">
      <dgm:prSet phldr="0" custT="1"/>
      <dgm:spPr/>
      <dgm:t>
        <a:bodyPr/>
        <a:lstStyle/>
        <a:p>
          <a:pPr rtl="0"/>
          <a:r>
            <a:rPr lang="en-US" sz="2400" dirty="0">
              <a:solidFill>
                <a:schemeClr val="tx1"/>
              </a:solidFill>
              <a:latin typeface="Calibri"/>
              <a:ea typeface="Calibri"/>
              <a:cs typeface="Calibri"/>
            </a:rPr>
            <a:t>Aligned on cargo and trade </a:t>
          </a:r>
        </a:p>
      </dgm:t>
    </dgm:pt>
    <dgm:pt modelId="{B935F920-3AAB-4764-9B7C-780B77BFCCA0}" type="parTrans" cxnId="{F5B7ADD8-A357-4AD0-8EB6-B86F2CF15AC9}">
      <dgm:prSet/>
      <dgm:spPr/>
      <dgm:t>
        <a:bodyPr/>
        <a:lstStyle/>
        <a:p>
          <a:endParaRPr lang="en-US" sz="2000"/>
        </a:p>
      </dgm:t>
    </dgm:pt>
    <dgm:pt modelId="{253170BE-96B5-4406-BCDA-BB35595E1070}" type="sibTrans" cxnId="{F5B7ADD8-A357-4AD0-8EB6-B86F2CF15AC9}">
      <dgm:prSet/>
      <dgm:spPr/>
      <dgm:t>
        <a:bodyPr/>
        <a:lstStyle/>
        <a:p>
          <a:endParaRPr lang="en-US" sz="2000"/>
        </a:p>
      </dgm:t>
    </dgm:pt>
    <dgm:pt modelId="{5E2241D1-0F30-42B9-B9D2-A9FE542E1749}">
      <dgm:prSet phldr="0" custT="1"/>
      <dgm:spPr/>
      <dgm:t>
        <a:bodyPr/>
        <a:lstStyle/>
        <a:p>
          <a:r>
            <a:rPr lang="en-US" sz="2400" dirty="0">
              <a:solidFill>
                <a:schemeClr val="tx1"/>
              </a:solidFill>
              <a:latin typeface="Calibri"/>
              <a:ea typeface="Calibri"/>
              <a:cs typeface="Calibri"/>
            </a:rPr>
            <a:t>Trump -Trudeau relationship</a:t>
          </a:r>
        </a:p>
      </dgm:t>
    </dgm:pt>
    <dgm:pt modelId="{71325A6A-0B41-4BD0-83A9-CC32B1639C48}" type="parTrans" cxnId="{10403102-FA37-4E6E-8BF5-B9E10784E6FE}">
      <dgm:prSet/>
      <dgm:spPr/>
      <dgm:t>
        <a:bodyPr/>
        <a:lstStyle/>
        <a:p>
          <a:endParaRPr lang="en-US" sz="2000"/>
        </a:p>
      </dgm:t>
    </dgm:pt>
    <dgm:pt modelId="{79D957C5-7F03-45BE-9780-DE9F61B72276}" type="sibTrans" cxnId="{10403102-FA37-4E6E-8BF5-B9E10784E6FE}">
      <dgm:prSet/>
      <dgm:spPr/>
      <dgm:t>
        <a:bodyPr/>
        <a:lstStyle/>
        <a:p>
          <a:endParaRPr lang="en-US" sz="2000"/>
        </a:p>
      </dgm:t>
    </dgm:pt>
    <dgm:pt modelId="{D4BD8CDE-C7BE-47C6-94BF-05C2062BD704}">
      <dgm:prSet phldr="0" custT="1"/>
      <dgm:spPr/>
      <dgm:t>
        <a:bodyPr/>
        <a:lstStyle/>
        <a:p>
          <a:r>
            <a:rPr lang="en-US" sz="2400" dirty="0">
              <a:solidFill>
                <a:schemeClr val="tx1"/>
              </a:solidFill>
              <a:latin typeface="Calibri"/>
              <a:ea typeface="Calibri"/>
              <a:cs typeface="Calibri"/>
            </a:rPr>
            <a:t>Uncoordinated easing of restrictions</a:t>
          </a:r>
        </a:p>
      </dgm:t>
    </dgm:pt>
    <dgm:pt modelId="{CEAD0765-D6DC-4316-9D88-60215E496544}" type="parTrans" cxnId="{B458B25F-F8DE-4ACD-9170-0B04EB038D67}">
      <dgm:prSet/>
      <dgm:spPr/>
      <dgm:t>
        <a:bodyPr/>
        <a:lstStyle/>
        <a:p>
          <a:endParaRPr lang="en-US" sz="2000"/>
        </a:p>
      </dgm:t>
    </dgm:pt>
    <dgm:pt modelId="{633D9D30-D7C0-41A7-8BE5-BD6785DDCC7A}" type="sibTrans" cxnId="{B458B25F-F8DE-4ACD-9170-0B04EB038D67}">
      <dgm:prSet/>
      <dgm:spPr/>
      <dgm:t>
        <a:bodyPr/>
        <a:lstStyle/>
        <a:p>
          <a:endParaRPr lang="en-US" sz="2000"/>
        </a:p>
      </dgm:t>
    </dgm:pt>
    <dgm:pt modelId="{76285D93-E43C-4A2F-8151-CE43FF77F316}">
      <dgm:prSet custT="1"/>
      <dgm:spPr/>
      <dgm:t>
        <a:bodyPr/>
        <a:lstStyle/>
        <a:p>
          <a:r>
            <a:rPr lang="en-US" sz="2400" dirty="0">
              <a:solidFill>
                <a:schemeClr val="tx1"/>
              </a:solidFill>
              <a:latin typeface="Calibri"/>
              <a:ea typeface="Calibri"/>
              <a:cs typeface="Calibri"/>
            </a:rPr>
            <a:t>Inconsistencies between modes, testing requirements, vaccinations</a:t>
          </a:r>
          <a:endParaRPr lang="en-US" sz="2400" dirty="0">
            <a:solidFill>
              <a:schemeClr val="tx1"/>
            </a:solidFill>
          </a:endParaRPr>
        </a:p>
      </dgm:t>
    </dgm:pt>
    <dgm:pt modelId="{09E7A8EB-BD04-4984-9AF0-0275458190F8}" type="parTrans" cxnId="{AF616764-FC72-41EC-AB09-942A5CB82487}">
      <dgm:prSet/>
      <dgm:spPr/>
      <dgm:t>
        <a:bodyPr/>
        <a:lstStyle/>
        <a:p>
          <a:endParaRPr lang="en-US" sz="2000"/>
        </a:p>
      </dgm:t>
    </dgm:pt>
    <dgm:pt modelId="{523E802C-FD65-40FD-ADA4-53075DA026D1}" type="sibTrans" cxnId="{AF616764-FC72-41EC-AB09-942A5CB82487}">
      <dgm:prSet/>
      <dgm:spPr/>
      <dgm:t>
        <a:bodyPr/>
        <a:lstStyle/>
        <a:p>
          <a:endParaRPr lang="en-US" sz="2000"/>
        </a:p>
      </dgm:t>
    </dgm:pt>
    <dgm:pt modelId="{BB21A639-436F-4330-81B0-DF8FA30A33CD}">
      <dgm:prSet phldr="0" custT="1"/>
      <dgm:spPr/>
      <dgm:t>
        <a:bodyPr/>
        <a:lstStyle/>
        <a:p>
          <a:r>
            <a:rPr lang="en-US" sz="2400" dirty="0">
              <a:solidFill>
                <a:schemeClr val="tx1"/>
              </a:solidFill>
              <a:latin typeface="Calibri"/>
              <a:ea typeface="Calibri"/>
              <a:cs typeface="Calibri"/>
            </a:rPr>
            <a:t>Hollowing out of US bureaucracy</a:t>
          </a:r>
        </a:p>
      </dgm:t>
    </dgm:pt>
    <dgm:pt modelId="{8A613EAB-05BE-4E61-8755-4B77793203D8}" type="parTrans" cxnId="{D722A1C6-B88E-4B28-A20E-18896AEF8A46}">
      <dgm:prSet/>
      <dgm:spPr/>
      <dgm:t>
        <a:bodyPr/>
        <a:lstStyle/>
        <a:p>
          <a:endParaRPr lang="en-US" sz="2000"/>
        </a:p>
      </dgm:t>
    </dgm:pt>
    <dgm:pt modelId="{62E8D612-8ECB-42F2-BDD9-528460EF4ADB}" type="sibTrans" cxnId="{D722A1C6-B88E-4B28-A20E-18896AEF8A46}">
      <dgm:prSet/>
      <dgm:spPr/>
      <dgm:t>
        <a:bodyPr/>
        <a:lstStyle/>
        <a:p>
          <a:endParaRPr lang="en-US" sz="2000"/>
        </a:p>
      </dgm:t>
    </dgm:pt>
    <dgm:pt modelId="{1B8A20AF-140E-423F-839D-FE6E574355FB}">
      <dgm:prSet phldr="0" custT="1"/>
      <dgm:spPr/>
      <dgm:t>
        <a:bodyPr/>
        <a:lstStyle/>
        <a:p>
          <a:r>
            <a:rPr lang="en-US" sz="2400" dirty="0">
              <a:solidFill>
                <a:schemeClr val="tx1"/>
              </a:solidFill>
              <a:latin typeface="Calibri"/>
              <a:ea typeface="Calibri"/>
              <a:cs typeface="Calibri"/>
            </a:rPr>
            <a:t>Lack of trust</a:t>
          </a:r>
        </a:p>
      </dgm:t>
    </dgm:pt>
    <dgm:pt modelId="{B23AEB20-91F9-44A9-93A6-E4F9FE776597}" type="parTrans" cxnId="{AD7414BB-42F1-4C48-9D9C-95FFF0446FDA}">
      <dgm:prSet/>
      <dgm:spPr/>
      <dgm:t>
        <a:bodyPr/>
        <a:lstStyle/>
        <a:p>
          <a:endParaRPr lang="en-US" sz="2000"/>
        </a:p>
      </dgm:t>
    </dgm:pt>
    <dgm:pt modelId="{7F798966-4F85-4380-A0D7-1BCB7076138D}" type="sibTrans" cxnId="{AD7414BB-42F1-4C48-9D9C-95FFF0446FDA}">
      <dgm:prSet/>
      <dgm:spPr/>
      <dgm:t>
        <a:bodyPr/>
        <a:lstStyle/>
        <a:p>
          <a:endParaRPr lang="en-US" sz="2000"/>
        </a:p>
      </dgm:t>
    </dgm:pt>
    <dgm:pt modelId="{9223E207-D009-4505-A9C6-9C219F7289A7}">
      <dgm:prSet phldr="0" custT="1"/>
      <dgm:spPr/>
      <dgm:t>
        <a:bodyPr/>
        <a:lstStyle/>
        <a:p>
          <a:r>
            <a:rPr lang="en-US" sz="2400" dirty="0">
              <a:solidFill>
                <a:schemeClr val="tx1"/>
              </a:solidFill>
              <a:latin typeface="Calibri"/>
              <a:ea typeface="Calibri"/>
              <a:cs typeface="Calibri"/>
            </a:rPr>
            <a:t>Trusted Traveler program frayed</a:t>
          </a:r>
        </a:p>
      </dgm:t>
    </dgm:pt>
    <dgm:pt modelId="{D6CF0DED-10CF-4348-8A78-0C2E22236839}" type="parTrans" cxnId="{05371244-CFE3-41D4-BB68-2E12EF9F4EE0}">
      <dgm:prSet/>
      <dgm:spPr/>
      <dgm:t>
        <a:bodyPr/>
        <a:lstStyle/>
        <a:p>
          <a:endParaRPr lang="en-US" sz="2000"/>
        </a:p>
      </dgm:t>
    </dgm:pt>
    <dgm:pt modelId="{BD90A4D3-FC4E-4019-81DA-58136AFE0152}" type="sibTrans" cxnId="{05371244-CFE3-41D4-BB68-2E12EF9F4EE0}">
      <dgm:prSet/>
      <dgm:spPr/>
      <dgm:t>
        <a:bodyPr/>
        <a:lstStyle/>
        <a:p>
          <a:endParaRPr lang="en-US" sz="2000"/>
        </a:p>
      </dgm:t>
    </dgm:pt>
    <dgm:pt modelId="{3043AD8B-B1BF-4A47-B35E-2F339565A7EB}" type="pres">
      <dgm:prSet presAssocID="{2F69A6E4-EADF-4709-9C2B-FC43EB136FF2}" presName="linear" presStyleCnt="0">
        <dgm:presLayoutVars>
          <dgm:animLvl val="lvl"/>
          <dgm:resizeHandles val="exact"/>
        </dgm:presLayoutVars>
      </dgm:prSet>
      <dgm:spPr/>
    </dgm:pt>
    <dgm:pt modelId="{D0CAEE16-7E29-45EA-B356-DA68CA40EB2D}" type="pres">
      <dgm:prSet presAssocID="{3C411A12-AC7A-4C44-809A-CA59D2F3F901}" presName="parentText" presStyleLbl="node1" presStyleIdx="0" presStyleCnt="3" custScaleY="33622">
        <dgm:presLayoutVars>
          <dgm:chMax val="0"/>
          <dgm:bulletEnabled val="1"/>
        </dgm:presLayoutVars>
      </dgm:prSet>
      <dgm:spPr/>
    </dgm:pt>
    <dgm:pt modelId="{8C7A689E-1BC8-4F82-8E12-2B8B4C978CAD}" type="pres">
      <dgm:prSet presAssocID="{3C411A12-AC7A-4C44-809A-CA59D2F3F901}" presName="childText" presStyleLbl="revTx" presStyleIdx="0" presStyleCnt="3">
        <dgm:presLayoutVars>
          <dgm:bulletEnabled val="1"/>
        </dgm:presLayoutVars>
      </dgm:prSet>
      <dgm:spPr/>
    </dgm:pt>
    <dgm:pt modelId="{0A9EB800-8AEC-479B-9AC4-AD6F30B0D4A3}" type="pres">
      <dgm:prSet presAssocID="{8CCA0F6F-258C-447C-8571-04F14ECEB61E}" presName="parentText" presStyleLbl="node1" presStyleIdx="1" presStyleCnt="3" custScaleY="37935" custLinFactNeighborX="-13251" custLinFactNeighborY="951">
        <dgm:presLayoutVars>
          <dgm:chMax val="0"/>
          <dgm:bulletEnabled val="1"/>
        </dgm:presLayoutVars>
      </dgm:prSet>
      <dgm:spPr/>
    </dgm:pt>
    <dgm:pt modelId="{69DF9814-2121-4C97-811E-8252FE454B66}" type="pres">
      <dgm:prSet presAssocID="{8CCA0F6F-258C-447C-8571-04F14ECEB61E}" presName="childText" presStyleLbl="revTx" presStyleIdx="1" presStyleCnt="3">
        <dgm:presLayoutVars>
          <dgm:bulletEnabled val="1"/>
        </dgm:presLayoutVars>
      </dgm:prSet>
      <dgm:spPr/>
    </dgm:pt>
    <dgm:pt modelId="{02C44EF7-F795-4241-BEA5-B8FC31A72F9E}" type="pres">
      <dgm:prSet presAssocID="{FDAFBAD8-C118-4CA7-934A-B61B85AEB65E}" presName="parentText" presStyleLbl="node1" presStyleIdx="2" presStyleCnt="3" custScaleY="31049" custLinFactNeighborX="367" custLinFactNeighborY="-3734">
        <dgm:presLayoutVars>
          <dgm:chMax val="0"/>
          <dgm:bulletEnabled val="1"/>
        </dgm:presLayoutVars>
      </dgm:prSet>
      <dgm:spPr/>
    </dgm:pt>
    <dgm:pt modelId="{F81514B2-0A67-484E-B104-05896D30DA34}" type="pres">
      <dgm:prSet presAssocID="{FDAFBAD8-C118-4CA7-934A-B61B85AEB65E}" presName="childText" presStyleLbl="revTx" presStyleIdx="2" presStyleCnt="3">
        <dgm:presLayoutVars>
          <dgm:bulletEnabled val="1"/>
        </dgm:presLayoutVars>
      </dgm:prSet>
      <dgm:spPr/>
    </dgm:pt>
  </dgm:ptLst>
  <dgm:cxnLst>
    <dgm:cxn modelId="{10403102-FA37-4E6E-8BF5-B9E10784E6FE}" srcId="{3C411A12-AC7A-4C44-809A-CA59D2F3F901}" destId="{5E2241D1-0F30-42B9-B9D2-A9FE542E1749}" srcOrd="0" destOrd="0" parTransId="{71325A6A-0B41-4BD0-83A9-CC32B1639C48}" sibTransId="{79D957C5-7F03-45BE-9780-DE9F61B72276}"/>
    <dgm:cxn modelId="{2AD55907-B08D-4113-916D-9883B2344DBE}" type="presOf" srcId="{8CCA0F6F-258C-447C-8571-04F14ECEB61E}" destId="{0A9EB800-8AEC-479B-9AC4-AD6F30B0D4A3}" srcOrd="0" destOrd="0" presId="urn:microsoft.com/office/officeart/2005/8/layout/vList2"/>
    <dgm:cxn modelId="{8A693027-01C8-41E2-BFC8-C3E13C41F76B}" type="presOf" srcId="{1B8A20AF-140E-423F-839D-FE6E574355FB}" destId="{8C7A689E-1BC8-4F82-8E12-2B8B4C978CAD}" srcOrd="0" destOrd="1" presId="urn:microsoft.com/office/officeart/2005/8/layout/vList2"/>
    <dgm:cxn modelId="{9EC9DD2A-4048-4D1D-98D8-963D71E4205F}" srcId="{2F69A6E4-EADF-4709-9C2B-FC43EB136FF2}" destId="{FDAFBAD8-C118-4CA7-934A-B61B85AEB65E}" srcOrd="2" destOrd="0" parTransId="{865518D2-89C0-4247-8CAC-C2EF9A468442}" sibTransId="{EB56B55A-0C5D-4AC3-BCA5-21CB1580F3A3}"/>
    <dgm:cxn modelId="{B458B25F-F8DE-4ACD-9170-0B04EB038D67}" srcId="{FDAFBAD8-C118-4CA7-934A-B61B85AEB65E}" destId="{D4BD8CDE-C7BE-47C6-94BF-05C2062BD704}" srcOrd="0" destOrd="0" parTransId="{CEAD0765-D6DC-4316-9D88-60215E496544}" sibTransId="{633D9D30-D7C0-41A7-8BE5-BD6785DDCC7A}"/>
    <dgm:cxn modelId="{05371244-CFE3-41D4-BB68-2E12EF9F4EE0}" srcId="{FDAFBAD8-C118-4CA7-934A-B61B85AEB65E}" destId="{9223E207-D009-4505-A9C6-9C219F7289A7}" srcOrd="2" destOrd="0" parTransId="{D6CF0DED-10CF-4348-8A78-0C2E22236839}" sibTransId="{BD90A4D3-FC4E-4019-81DA-58136AFE0152}"/>
    <dgm:cxn modelId="{AF616764-FC72-41EC-AB09-942A5CB82487}" srcId="{8CCA0F6F-258C-447C-8571-04F14ECEB61E}" destId="{76285D93-E43C-4A2F-8151-CE43FF77F316}" srcOrd="2" destOrd="0" parTransId="{09E7A8EB-BD04-4984-9AF0-0275458190F8}" sibTransId="{523E802C-FD65-40FD-ADA4-53075DA026D1}"/>
    <dgm:cxn modelId="{E36BD644-DCA9-4CEC-8BDE-733772F01287}" srcId="{2F69A6E4-EADF-4709-9C2B-FC43EB136FF2}" destId="{8CCA0F6F-258C-447C-8571-04F14ECEB61E}" srcOrd="1" destOrd="0" parTransId="{B07510F6-4079-4294-BD2C-F9984BFBBBDD}" sibTransId="{2109A02B-B81E-40F3-95FA-2AF7BB3A3814}"/>
    <dgm:cxn modelId="{FF3BAA46-8300-438B-8E9B-E595127DB567}" type="presOf" srcId="{BB21A639-436F-4330-81B0-DF8FA30A33CD}" destId="{8C7A689E-1BC8-4F82-8E12-2B8B4C978CAD}" srcOrd="0" destOrd="2" presId="urn:microsoft.com/office/officeart/2005/8/layout/vList2"/>
    <dgm:cxn modelId="{BD89046B-7FD0-4CB7-A94F-650FA80F524E}" srcId="{FDAFBAD8-C118-4CA7-934A-B61B85AEB65E}" destId="{0BE81126-B61A-40F4-8987-19C3FD3D9F5C}" srcOrd="1" destOrd="0" parTransId="{AD33850F-7614-42E3-B9B0-D5CA2F230A21}" sibTransId="{71B66FF1-5371-4783-85A6-E7252BDF35E7}"/>
    <dgm:cxn modelId="{9FA0B854-242A-4B17-8584-719237A26B49}" srcId="{8CCA0F6F-258C-447C-8571-04F14ECEB61E}" destId="{A1E1FE90-27C3-4AA9-8044-A5B8CD8B3553}" srcOrd="1" destOrd="0" parTransId="{0E00E285-A598-4112-A9DE-D4E0CF428736}" sibTransId="{AB90F79E-4610-4F9D-B8F8-262152B84DCE}"/>
    <dgm:cxn modelId="{D649DD76-FE9A-4F67-A52F-02209D69A172}" type="presOf" srcId="{2F69A6E4-EADF-4709-9C2B-FC43EB136FF2}" destId="{3043AD8B-B1BF-4A47-B35E-2F339565A7EB}" srcOrd="0" destOrd="0" presId="urn:microsoft.com/office/officeart/2005/8/layout/vList2"/>
    <dgm:cxn modelId="{3E502A7B-9746-4067-B0E1-86618BCA8E5A}" type="presOf" srcId="{9223E207-D009-4505-A9C6-9C219F7289A7}" destId="{F81514B2-0A67-484E-B104-05896D30DA34}" srcOrd="0" destOrd="2" presId="urn:microsoft.com/office/officeart/2005/8/layout/vList2"/>
    <dgm:cxn modelId="{C75F4A9C-D0E5-4851-92F6-3643A0B93EA7}" type="presOf" srcId="{0BE81126-B61A-40F4-8987-19C3FD3D9F5C}" destId="{F81514B2-0A67-484E-B104-05896D30DA34}" srcOrd="0" destOrd="1" presId="urn:microsoft.com/office/officeart/2005/8/layout/vList2"/>
    <dgm:cxn modelId="{7E0D54A5-8399-4813-A1C9-088FE61786F0}" type="presOf" srcId="{FDAFBAD8-C118-4CA7-934A-B61B85AEB65E}" destId="{02C44EF7-F795-4241-BEA5-B8FC31A72F9E}" srcOrd="0" destOrd="0" presId="urn:microsoft.com/office/officeart/2005/8/layout/vList2"/>
    <dgm:cxn modelId="{516FC8B9-9BF4-4E08-82EB-E0EC5B6A8ECF}" srcId="{2F69A6E4-EADF-4709-9C2B-FC43EB136FF2}" destId="{3C411A12-AC7A-4C44-809A-CA59D2F3F901}" srcOrd="0" destOrd="0" parTransId="{E7920712-A058-4C02-950F-48598169BF37}" sibTransId="{8DA4FD1C-499D-40AB-ACBF-8DB5C25F428E}"/>
    <dgm:cxn modelId="{AD7414BB-42F1-4C48-9D9C-95FFF0446FDA}" srcId="{5E2241D1-0F30-42B9-B9D2-A9FE542E1749}" destId="{1B8A20AF-140E-423F-839D-FE6E574355FB}" srcOrd="0" destOrd="0" parTransId="{B23AEB20-91F9-44A9-93A6-E4F9FE776597}" sibTransId="{7F798966-4F85-4380-A0D7-1BCB7076138D}"/>
    <dgm:cxn modelId="{9CEF04C5-5303-4A18-80CF-057C052ECF06}" type="presOf" srcId="{D4BD8CDE-C7BE-47C6-94BF-05C2062BD704}" destId="{F81514B2-0A67-484E-B104-05896D30DA34}" srcOrd="0" destOrd="0" presId="urn:microsoft.com/office/officeart/2005/8/layout/vList2"/>
    <dgm:cxn modelId="{D722A1C6-B88E-4B28-A20E-18896AEF8A46}" srcId="{3C411A12-AC7A-4C44-809A-CA59D2F3F901}" destId="{BB21A639-436F-4330-81B0-DF8FA30A33CD}" srcOrd="1" destOrd="0" parTransId="{8A613EAB-05BE-4E61-8755-4B77793203D8}" sibTransId="{62E8D612-8ECB-42F2-BDD9-528460EF4ADB}"/>
    <dgm:cxn modelId="{3CA53DD2-5312-42DF-B75A-3D1083C23B4C}" type="presOf" srcId="{A1E1FE90-27C3-4AA9-8044-A5B8CD8B3553}" destId="{69DF9814-2121-4C97-811E-8252FE454B66}" srcOrd="0" destOrd="1" presId="urn:microsoft.com/office/officeart/2005/8/layout/vList2"/>
    <dgm:cxn modelId="{69E1DBD3-90A4-483E-9485-A9F5AFF6236C}" type="presOf" srcId="{5E2241D1-0F30-42B9-B9D2-A9FE542E1749}" destId="{8C7A689E-1BC8-4F82-8E12-2B8B4C978CAD}" srcOrd="0" destOrd="0" presId="urn:microsoft.com/office/officeart/2005/8/layout/vList2"/>
    <dgm:cxn modelId="{2F86FDD3-DFA4-47C6-A946-B427C34D68DD}" type="presOf" srcId="{C7CF8427-4404-46D2-B0F6-DA018648D04E}" destId="{69DF9814-2121-4C97-811E-8252FE454B66}" srcOrd="0" destOrd="0" presId="urn:microsoft.com/office/officeart/2005/8/layout/vList2"/>
    <dgm:cxn modelId="{466B1BD4-4913-462A-A8FC-80E8CA44A0B0}" type="presOf" srcId="{76285D93-E43C-4A2F-8151-CE43FF77F316}" destId="{69DF9814-2121-4C97-811E-8252FE454B66}" srcOrd="0" destOrd="2" presId="urn:microsoft.com/office/officeart/2005/8/layout/vList2"/>
    <dgm:cxn modelId="{F5B7ADD8-A357-4AD0-8EB6-B86F2CF15AC9}" srcId="{8CCA0F6F-258C-447C-8571-04F14ECEB61E}" destId="{C7CF8427-4404-46D2-B0F6-DA018648D04E}" srcOrd="0" destOrd="0" parTransId="{B935F920-3AAB-4764-9B7C-780B77BFCCA0}" sibTransId="{253170BE-96B5-4406-BCDA-BB35595E1070}"/>
    <dgm:cxn modelId="{B97F00EB-F770-4740-855A-3EB7CEB0C11F}" type="presOf" srcId="{3C411A12-AC7A-4C44-809A-CA59D2F3F901}" destId="{D0CAEE16-7E29-45EA-B356-DA68CA40EB2D}" srcOrd="0" destOrd="0" presId="urn:microsoft.com/office/officeart/2005/8/layout/vList2"/>
    <dgm:cxn modelId="{1B67297C-1ABB-43D7-83FE-B4F0BD07AF5B}" type="presParOf" srcId="{3043AD8B-B1BF-4A47-B35E-2F339565A7EB}" destId="{D0CAEE16-7E29-45EA-B356-DA68CA40EB2D}" srcOrd="0" destOrd="0" presId="urn:microsoft.com/office/officeart/2005/8/layout/vList2"/>
    <dgm:cxn modelId="{BF0C0944-80C2-416C-A34B-0A5D0D64D1EE}" type="presParOf" srcId="{3043AD8B-B1BF-4A47-B35E-2F339565A7EB}" destId="{8C7A689E-1BC8-4F82-8E12-2B8B4C978CAD}" srcOrd="1" destOrd="0" presId="urn:microsoft.com/office/officeart/2005/8/layout/vList2"/>
    <dgm:cxn modelId="{A5069138-9B6B-4B7F-80C1-4E60E7C23133}" type="presParOf" srcId="{3043AD8B-B1BF-4A47-B35E-2F339565A7EB}" destId="{0A9EB800-8AEC-479B-9AC4-AD6F30B0D4A3}" srcOrd="2" destOrd="0" presId="urn:microsoft.com/office/officeart/2005/8/layout/vList2"/>
    <dgm:cxn modelId="{02702F5E-85EB-4845-88E7-859825287D36}" type="presParOf" srcId="{3043AD8B-B1BF-4A47-B35E-2F339565A7EB}" destId="{69DF9814-2121-4C97-811E-8252FE454B66}" srcOrd="3" destOrd="0" presId="urn:microsoft.com/office/officeart/2005/8/layout/vList2"/>
    <dgm:cxn modelId="{83BAD1C9-3EE4-4C15-8C3B-F30D75A65E10}" type="presParOf" srcId="{3043AD8B-B1BF-4A47-B35E-2F339565A7EB}" destId="{02C44EF7-F795-4241-BEA5-B8FC31A72F9E}" srcOrd="4" destOrd="0" presId="urn:microsoft.com/office/officeart/2005/8/layout/vList2"/>
    <dgm:cxn modelId="{B15568BB-5124-4219-8FD4-C92DF350349D}" type="presParOf" srcId="{3043AD8B-B1BF-4A47-B35E-2F339565A7EB}" destId="{F81514B2-0A67-484E-B104-05896D30DA34}"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CAEE16-7E29-45EA-B356-DA68CA40EB2D}">
      <dsp:nvSpPr>
        <dsp:cNvPr id="0" name=""/>
        <dsp:cNvSpPr/>
      </dsp:nvSpPr>
      <dsp:spPr>
        <a:xfrm>
          <a:off x="0" y="24291"/>
          <a:ext cx="7886700" cy="53048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Calibri Light" panose="020F0302020204030204"/>
            </a:rPr>
            <a:t>Coordination (information/communications)</a:t>
          </a:r>
          <a:endParaRPr lang="en-US" sz="2400" kern="1200" dirty="0"/>
        </a:p>
      </dsp:txBody>
      <dsp:txXfrm>
        <a:off x="25896" y="50187"/>
        <a:ext cx="7834908" cy="478689"/>
      </dsp:txXfrm>
    </dsp:sp>
    <dsp:sp modelId="{8C7A689E-1BC8-4F82-8E12-2B8B4C978CAD}">
      <dsp:nvSpPr>
        <dsp:cNvPr id="0" name=""/>
        <dsp:cNvSpPr/>
      </dsp:nvSpPr>
      <dsp:spPr>
        <a:xfrm>
          <a:off x="0" y="534064"/>
          <a:ext cx="7886700" cy="1046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27940" rIns="156464" bIns="27940" numCol="1" spcCol="1270" anchor="t" anchorCtr="0">
          <a:noAutofit/>
        </a:bodyPr>
        <a:lstStyle/>
        <a:p>
          <a:pPr marL="228600" lvl="1" indent="-228600" algn="l" defTabSz="977900" rtl="0">
            <a:lnSpc>
              <a:spcPct val="90000"/>
            </a:lnSpc>
            <a:spcBef>
              <a:spcPct val="0"/>
            </a:spcBef>
            <a:spcAft>
              <a:spcPct val="20000"/>
            </a:spcAft>
            <a:buChar char="•"/>
          </a:pPr>
          <a:r>
            <a:rPr lang="en-US" sz="2200" kern="1200" dirty="0">
              <a:latin typeface="Calibri Light" panose="020F0302020204030204"/>
            </a:rPr>
            <a:t>Strong networks</a:t>
          </a:r>
          <a:endParaRPr lang="en-US" sz="2200" kern="1200" dirty="0"/>
        </a:p>
        <a:p>
          <a:pPr marL="228600" lvl="1" indent="-228600" algn="l" defTabSz="977900" rtl="0">
            <a:lnSpc>
              <a:spcPct val="90000"/>
            </a:lnSpc>
            <a:spcBef>
              <a:spcPct val="0"/>
            </a:spcBef>
            <a:spcAft>
              <a:spcPct val="20000"/>
            </a:spcAft>
            <a:buChar char="•"/>
          </a:pPr>
          <a:r>
            <a:rPr lang="en-US" sz="2200" kern="1200" dirty="0">
              <a:latin typeface="Calibri Light" panose="020F0302020204030204"/>
            </a:rPr>
            <a:t>Agency to agency channels</a:t>
          </a:r>
          <a:endParaRPr lang="en-US" sz="2200" kern="1200" dirty="0"/>
        </a:p>
      </dsp:txBody>
      <dsp:txXfrm>
        <a:off x="0" y="534064"/>
        <a:ext cx="7886700" cy="1046806"/>
      </dsp:txXfrm>
    </dsp:sp>
    <dsp:sp modelId="{0A9EB800-8AEC-479B-9AC4-AD6F30B0D4A3}">
      <dsp:nvSpPr>
        <dsp:cNvPr id="0" name=""/>
        <dsp:cNvSpPr/>
      </dsp:nvSpPr>
      <dsp:spPr>
        <a:xfrm>
          <a:off x="0" y="1580871"/>
          <a:ext cx="7886700" cy="433121"/>
        </a:xfrm>
        <a:prstGeom prst="roundRect">
          <a:avLst/>
        </a:prstGeom>
        <a:solidFill>
          <a:schemeClr val="accent2">
            <a:hueOff val="3604206"/>
            <a:satOff val="5500"/>
            <a:lumOff val="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dirty="0">
              <a:latin typeface="Calibri Light" panose="020F0302020204030204"/>
            </a:rPr>
            <a:t>Cooperation (implementation/parallelism)</a:t>
          </a:r>
        </a:p>
      </dsp:txBody>
      <dsp:txXfrm>
        <a:off x="21143" y="1602014"/>
        <a:ext cx="7844414" cy="390835"/>
      </dsp:txXfrm>
    </dsp:sp>
    <dsp:sp modelId="{BC5240E3-AEC5-4AEF-B46C-D2498D9A6D88}">
      <dsp:nvSpPr>
        <dsp:cNvPr id="0" name=""/>
        <dsp:cNvSpPr/>
      </dsp:nvSpPr>
      <dsp:spPr>
        <a:xfrm>
          <a:off x="0" y="2013992"/>
          <a:ext cx="7886700" cy="811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27940" rIns="156464" bIns="27940" numCol="1" spcCol="1270" anchor="t" anchorCtr="0">
          <a:noAutofit/>
        </a:bodyPr>
        <a:lstStyle/>
        <a:p>
          <a:pPr marL="228600" lvl="1" indent="-228600" algn="l" defTabSz="977900" rtl="0">
            <a:lnSpc>
              <a:spcPct val="90000"/>
            </a:lnSpc>
            <a:spcBef>
              <a:spcPct val="0"/>
            </a:spcBef>
            <a:spcAft>
              <a:spcPct val="20000"/>
            </a:spcAft>
            <a:buChar char="•"/>
          </a:pPr>
          <a:r>
            <a:rPr lang="en-US" sz="2200" kern="1200" dirty="0">
              <a:latin typeface="+mj-lt"/>
            </a:rPr>
            <a:t>Free trade agreements </a:t>
          </a:r>
        </a:p>
        <a:p>
          <a:pPr marL="228600" lvl="1" indent="-228600" algn="l" defTabSz="977900" rtl="0">
            <a:lnSpc>
              <a:spcPct val="90000"/>
            </a:lnSpc>
            <a:spcBef>
              <a:spcPct val="0"/>
            </a:spcBef>
            <a:spcAft>
              <a:spcPct val="20000"/>
            </a:spcAft>
            <a:buChar char="•"/>
          </a:pPr>
          <a:r>
            <a:rPr lang="en-US" sz="2200" kern="1200" dirty="0">
              <a:latin typeface="+mj-lt"/>
            </a:rPr>
            <a:t>Striving for regulatory alignment</a:t>
          </a:r>
        </a:p>
      </dsp:txBody>
      <dsp:txXfrm>
        <a:off x="0" y="2013992"/>
        <a:ext cx="7886700" cy="811440"/>
      </dsp:txXfrm>
    </dsp:sp>
    <dsp:sp modelId="{02C44EF7-F795-4241-BEA5-B8FC31A72F9E}">
      <dsp:nvSpPr>
        <dsp:cNvPr id="0" name=""/>
        <dsp:cNvSpPr/>
      </dsp:nvSpPr>
      <dsp:spPr>
        <a:xfrm>
          <a:off x="0" y="2825432"/>
          <a:ext cx="7886700" cy="395540"/>
        </a:xfrm>
        <a:prstGeom prst="roundRect">
          <a:avLst/>
        </a:prstGeom>
        <a:solidFill>
          <a:schemeClr val="accent2">
            <a:hueOff val="7208412"/>
            <a:satOff val="10999"/>
            <a:lumOff val="3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kern="1200" dirty="0">
              <a:latin typeface="Calibri Light" panose="020F0302020204030204"/>
            </a:rPr>
            <a:t>Collaboration (shared work/common goals)</a:t>
          </a:r>
          <a:endParaRPr lang="en-US" sz="2400" b="0" kern="1200" dirty="0"/>
        </a:p>
      </dsp:txBody>
      <dsp:txXfrm>
        <a:off x="19309" y="2844741"/>
        <a:ext cx="7848082" cy="356922"/>
      </dsp:txXfrm>
    </dsp:sp>
    <dsp:sp modelId="{F81514B2-0A67-484E-B104-05896D30DA34}">
      <dsp:nvSpPr>
        <dsp:cNvPr id="0" name=""/>
        <dsp:cNvSpPr/>
      </dsp:nvSpPr>
      <dsp:spPr>
        <a:xfrm>
          <a:off x="0" y="3220972"/>
          <a:ext cx="7886700" cy="1876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27940" rIns="156464" bIns="27940" numCol="1" spcCol="1270" anchor="t" anchorCtr="0">
          <a:noAutofit/>
        </a:bodyPr>
        <a:lstStyle/>
        <a:p>
          <a:pPr marL="228600" lvl="1" indent="-228600" algn="l" defTabSz="977900" rtl="0">
            <a:lnSpc>
              <a:spcPct val="90000"/>
            </a:lnSpc>
            <a:spcBef>
              <a:spcPct val="0"/>
            </a:spcBef>
            <a:spcAft>
              <a:spcPct val="20000"/>
            </a:spcAft>
            <a:buChar char="•"/>
          </a:pPr>
          <a:r>
            <a:rPr lang="en-US" sz="2200" kern="1200" dirty="0">
              <a:latin typeface="+mj-lt"/>
            </a:rPr>
            <a:t>Security relationship</a:t>
          </a:r>
        </a:p>
        <a:p>
          <a:pPr marL="228600" lvl="1" indent="-228600" algn="l" defTabSz="977900" rtl="0">
            <a:lnSpc>
              <a:spcPct val="90000"/>
            </a:lnSpc>
            <a:spcBef>
              <a:spcPct val="0"/>
            </a:spcBef>
            <a:spcAft>
              <a:spcPct val="20000"/>
            </a:spcAft>
            <a:buChar char="•"/>
          </a:pPr>
          <a:r>
            <a:rPr lang="en-US" sz="2200" kern="1200" dirty="0">
              <a:latin typeface="+mj-lt"/>
            </a:rPr>
            <a:t>Border policy (Perimeter approach)</a:t>
          </a:r>
        </a:p>
        <a:p>
          <a:pPr marL="457200" lvl="2" indent="-228600" algn="l" defTabSz="977900">
            <a:lnSpc>
              <a:spcPct val="90000"/>
            </a:lnSpc>
            <a:spcBef>
              <a:spcPct val="0"/>
            </a:spcBef>
            <a:spcAft>
              <a:spcPct val="20000"/>
            </a:spcAft>
            <a:buChar char="•"/>
          </a:pPr>
          <a:r>
            <a:rPr lang="en-US" sz="2200" kern="1200" dirty="0">
              <a:latin typeface="+mj-lt"/>
            </a:rPr>
            <a:t>NORAD</a:t>
          </a:r>
        </a:p>
        <a:p>
          <a:pPr marL="457200" lvl="2" indent="-228600" algn="l" defTabSz="977900">
            <a:lnSpc>
              <a:spcPct val="90000"/>
            </a:lnSpc>
            <a:spcBef>
              <a:spcPct val="0"/>
            </a:spcBef>
            <a:spcAft>
              <a:spcPct val="20000"/>
            </a:spcAft>
            <a:buChar char="•"/>
          </a:pPr>
          <a:r>
            <a:rPr lang="en-US" sz="2200" kern="1200" dirty="0">
              <a:latin typeface="+mj-lt"/>
            </a:rPr>
            <a:t>Trusted Traveler &amp; Trader programs </a:t>
          </a:r>
        </a:p>
        <a:p>
          <a:pPr marL="457200" lvl="2" indent="-228600" algn="l" defTabSz="977900">
            <a:lnSpc>
              <a:spcPct val="90000"/>
            </a:lnSpc>
            <a:spcBef>
              <a:spcPct val="0"/>
            </a:spcBef>
            <a:spcAft>
              <a:spcPct val="20000"/>
            </a:spcAft>
            <a:buChar char="•"/>
          </a:pPr>
          <a:r>
            <a:rPr lang="en-US" sz="2200" kern="1200" dirty="0">
              <a:latin typeface="+mj-lt"/>
            </a:rPr>
            <a:t>Preclearance</a:t>
          </a:r>
        </a:p>
      </dsp:txBody>
      <dsp:txXfrm>
        <a:off x="0" y="3220972"/>
        <a:ext cx="7886700" cy="18764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CAEE16-7E29-45EA-B356-DA68CA40EB2D}">
      <dsp:nvSpPr>
        <dsp:cNvPr id="0" name=""/>
        <dsp:cNvSpPr/>
      </dsp:nvSpPr>
      <dsp:spPr>
        <a:xfrm>
          <a:off x="0" y="98732"/>
          <a:ext cx="7886700" cy="40281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kern="1200" dirty="0">
              <a:latin typeface="+mj-lt"/>
            </a:rPr>
            <a:t>Coordination was marginal</a:t>
          </a:r>
        </a:p>
      </dsp:txBody>
      <dsp:txXfrm>
        <a:off x="19664" y="118396"/>
        <a:ext cx="7847372" cy="363490"/>
      </dsp:txXfrm>
    </dsp:sp>
    <dsp:sp modelId="{8C7A689E-1BC8-4F82-8E12-2B8B4C978CAD}">
      <dsp:nvSpPr>
        <dsp:cNvPr id="0" name=""/>
        <dsp:cNvSpPr/>
      </dsp:nvSpPr>
      <dsp:spPr>
        <a:xfrm>
          <a:off x="0" y="501550"/>
          <a:ext cx="7886700" cy="1225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solidFill>
                <a:schemeClr val="tx1"/>
              </a:solidFill>
              <a:latin typeface="Calibri"/>
              <a:ea typeface="Calibri"/>
              <a:cs typeface="Calibri"/>
            </a:rPr>
            <a:t>Trump -Trudeau relationship</a:t>
          </a:r>
        </a:p>
        <a:p>
          <a:pPr marL="457200" lvl="2" indent="-228600" algn="l" defTabSz="1066800">
            <a:lnSpc>
              <a:spcPct val="90000"/>
            </a:lnSpc>
            <a:spcBef>
              <a:spcPct val="0"/>
            </a:spcBef>
            <a:spcAft>
              <a:spcPct val="20000"/>
            </a:spcAft>
            <a:buChar char="•"/>
          </a:pPr>
          <a:r>
            <a:rPr lang="en-US" sz="2400" kern="1200" dirty="0">
              <a:solidFill>
                <a:schemeClr val="tx1"/>
              </a:solidFill>
              <a:latin typeface="Calibri"/>
              <a:ea typeface="Calibri"/>
              <a:cs typeface="Calibri"/>
            </a:rPr>
            <a:t>Lack of trust</a:t>
          </a:r>
        </a:p>
        <a:p>
          <a:pPr marL="228600" lvl="1" indent="-228600" algn="l" defTabSz="1066800">
            <a:lnSpc>
              <a:spcPct val="90000"/>
            </a:lnSpc>
            <a:spcBef>
              <a:spcPct val="0"/>
            </a:spcBef>
            <a:spcAft>
              <a:spcPct val="20000"/>
            </a:spcAft>
            <a:buChar char="•"/>
          </a:pPr>
          <a:r>
            <a:rPr lang="en-US" sz="2400" kern="1200" dirty="0">
              <a:solidFill>
                <a:schemeClr val="tx1"/>
              </a:solidFill>
              <a:latin typeface="Calibri"/>
              <a:ea typeface="Calibri"/>
              <a:cs typeface="Calibri"/>
            </a:rPr>
            <a:t>Hollowing out of US bureaucracy</a:t>
          </a:r>
        </a:p>
      </dsp:txBody>
      <dsp:txXfrm>
        <a:off x="0" y="501550"/>
        <a:ext cx="7886700" cy="1225440"/>
      </dsp:txXfrm>
    </dsp:sp>
    <dsp:sp modelId="{0A9EB800-8AEC-479B-9AC4-AD6F30B0D4A3}">
      <dsp:nvSpPr>
        <dsp:cNvPr id="0" name=""/>
        <dsp:cNvSpPr/>
      </dsp:nvSpPr>
      <dsp:spPr>
        <a:xfrm>
          <a:off x="0" y="1741794"/>
          <a:ext cx="7886700" cy="454491"/>
        </a:xfrm>
        <a:prstGeom prst="roundRect">
          <a:avLst/>
        </a:prstGeom>
        <a:solidFill>
          <a:schemeClr val="accent2">
            <a:hueOff val="3604206"/>
            <a:satOff val="5500"/>
            <a:lumOff val="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kern="1200" dirty="0">
              <a:latin typeface="Calibri Light" panose="020F0302020204030204"/>
            </a:rPr>
            <a:t>Cooperation was weak</a:t>
          </a:r>
        </a:p>
      </dsp:txBody>
      <dsp:txXfrm>
        <a:off x="22186" y="1763980"/>
        <a:ext cx="7842328" cy="410119"/>
      </dsp:txXfrm>
    </dsp:sp>
    <dsp:sp modelId="{69DF9814-2121-4C97-811E-8252FE454B66}">
      <dsp:nvSpPr>
        <dsp:cNvPr id="0" name=""/>
        <dsp:cNvSpPr/>
      </dsp:nvSpPr>
      <dsp:spPr>
        <a:xfrm>
          <a:off x="0" y="2181482"/>
          <a:ext cx="7886700" cy="1556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30480" rIns="170688" bIns="30480" numCol="1" spcCol="1270" anchor="t" anchorCtr="0">
          <a:noAutofit/>
        </a:bodyPr>
        <a:lstStyle/>
        <a:p>
          <a:pPr marL="228600" lvl="1" indent="-228600" algn="l" defTabSz="1066800" rtl="0">
            <a:lnSpc>
              <a:spcPct val="90000"/>
            </a:lnSpc>
            <a:spcBef>
              <a:spcPct val="0"/>
            </a:spcBef>
            <a:spcAft>
              <a:spcPct val="20000"/>
            </a:spcAft>
            <a:buChar char="•"/>
          </a:pPr>
          <a:r>
            <a:rPr lang="en-US" sz="2400" kern="1200" dirty="0">
              <a:solidFill>
                <a:schemeClr val="tx1"/>
              </a:solidFill>
              <a:latin typeface="Calibri"/>
              <a:ea typeface="Calibri"/>
              <a:cs typeface="Calibri"/>
            </a:rPr>
            <a:t>Aligned on cargo and trade </a:t>
          </a:r>
        </a:p>
        <a:p>
          <a:pPr marL="228600" lvl="1" indent="-228600" algn="l" defTabSz="1066800">
            <a:lnSpc>
              <a:spcPct val="90000"/>
            </a:lnSpc>
            <a:spcBef>
              <a:spcPct val="0"/>
            </a:spcBef>
            <a:spcAft>
              <a:spcPct val="20000"/>
            </a:spcAft>
            <a:buChar char="•"/>
          </a:pPr>
          <a:r>
            <a:rPr lang="en-US" sz="2400" kern="1200" dirty="0">
              <a:solidFill>
                <a:schemeClr val="tx1"/>
              </a:solidFill>
              <a:latin typeface="Calibri"/>
              <a:ea typeface="Calibri"/>
              <a:cs typeface="Calibri"/>
            </a:rPr>
            <a:t>Different definitions of 'essential' and 'non-essential' </a:t>
          </a:r>
          <a:endParaRPr lang="en-US" sz="2400" kern="1200" dirty="0">
            <a:solidFill>
              <a:schemeClr val="tx1"/>
            </a:solidFill>
          </a:endParaRPr>
        </a:p>
        <a:p>
          <a:pPr marL="228600" lvl="1" indent="-228600" algn="l" defTabSz="1066800">
            <a:lnSpc>
              <a:spcPct val="90000"/>
            </a:lnSpc>
            <a:spcBef>
              <a:spcPct val="0"/>
            </a:spcBef>
            <a:spcAft>
              <a:spcPct val="20000"/>
            </a:spcAft>
            <a:buChar char="•"/>
          </a:pPr>
          <a:r>
            <a:rPr lang="en-US" sz="2400" kern="1200" dirty="0">
              <a:solidFill>
                <a:schemeClr val="tx1"/>
              </a:solidFill>
              <a:latin typeface="Calibri"/>
              <a:ea typeface="Calibri"/>
              <a:cs typeface="Calibri"/>
            </a:rPr>
            <a:t>Inconsistencies between modes, testing requirements, vaccinations</a:t>
          </a:r>
          <a:endParaRPr lang="en-US" sz="2400" kern="1200" dirty="0">
            <a:solidFill>
              <a:schemeClr val="tx1"/>
            </a:solidFill>
          </a:endParaRPr>
        </a:p>
      </dsp:txBody>
      <dsp:txXfrm>
        <a:off x="0" y="2181482"/>
        <a:ext cx="7886700" cy="1556640"/>
      </dsp:txXfrm>
    </dsp:sp>
    <dsp:sp modelId="{02C44EF7-F795-4241-BEA5-B8FC31A72F9E}">
      <dsp:nvSpPr>
        <dsp:cNvPr id="0" name=""/>
        <dsp:cNvSpPr/>
      </dsp:nvSpPr>
      <dsp:spPr>
        <a:xfrm>
          <a:off x="0" y="3692364"/>
          <a:ext cx="7886700" cy="371991"/>
        </a:xfrm>
        <a:prstGeom prst="roundRect">
          <a:avLst/>
        </a:prstGeom>
        <a:solidFill>
          <a:schemeClr val="accent2">
            <a:hueOff val="7208412"/>
            <a:satOff val="10999"/>
            <a:lumOff val="3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kern="1200" dirty="0">
              <a:latin typeface="Calibri Light" panose="020F0302020204030204"/>
            </a:rPr>
            <a:t>Collaboration broke down</a:t>
          </a:r>
          <a:endParaRPr lang="en-US" sz="2800" kern="1200" dirty="0"/>
        </a:p>
      </dsp:txBody>
      <dsp:txXfrm>
        <a:off x="18159" y="3710523"/>
        <a:ext cx="7850382" cy="335673"/>
      </dsp:txXfrm>
    </dsp:sp>
    <dsp:sp modelId="{F81514B2-0A67-484E-B104-05896D30DA34}">
      <dsp:nvSpPr>
        <dsp:cNvPr id="0" name=""/>
        <dsp:cNvSpPr/>
      </dsp:nvSpPr>
      <dsp:spPr>
        <a:xfrm>
          <a:off x="0" y="4110113"/>
          <a:ext cx="7886700" cy="1225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solidFill>
                <a:schemeClr val="tx1"/>
              </a:solidFill>
              <a:latin typeface="Calibri"/>
              <a:ea typeface="Calibri"/>
              <a:cs typeface="Calibri"/>
            </a:rPr>
            <a:t>Uncoordinated easing of restrictions</a:t>
          </a:r>
        </a:p>
        <a:p>
          <a:pPr marL="228600" lvl="1" indent="-228600" algn="l" defTabSz="1066800">
            <a:lnSpc>
              <a:spcPct val="90000"/>
            </a:lnSpc>
            <a:spcBef>
              <a:spcPct val="0"/>
            </a:spcBef>
            <a:spcAft>
              <a:spcPct val="20000"/>
            </a:spcAft>
            <a:buChar char="•"/>
          </a:pPr>
          <a:r>
            <a:rPr lang="en-US" sz="2400" kern="1200" dirty="0" err="1">
              <a:solidFill>
                <a:schemeClr val="tx1"/>
              </a:solidFill>
              <a:latin typeface="Calibri"/>
              <a:ea typeface="Calibri"/>
              <a:cs typeface="Calibri"/>
            </a:rPr>
            <a:t>ArriveCAN</a:t>
          </a:r>
          <a:endParaRPr lang="en-US" sz="2400" kern="1200" dirty="0">
            <a:solidFill>
              <a:schemeClr val="tx1"/>
            </a:solidFill>
            <a:latin typeface="Calibri"/>
            <a:ea typeface="Calibri"/>
            <a:cs typeface="Calibri"/>
          </a:endParaRPr>
        </a:p>
        <a:p>
          <a:pPr marL="228600" lvl="1" indent="-228600" algn="l" defTabSz="1066800">
            <a:lnSpc>
              <a:spcPct val="90000"/>
            </a:lnSpc>
            <a:spcBef>
              <a:spcPct val="0"/>
            </a:spcBef>
            <a:spcAft>
              <a:spcPct val="20000"/>
            </a:spcAft>
            <a:buChar char="•"/>
          </a:pPr>
          <a:r>
            <a:rPr lang="en-US" sz="2400" kern="1200" dirty="0">
              <a:solidFill>
                <a:schemeClr val="tx1"/>
              </a:solidFill>
              <a:latin typeface="Calibri"/>
              <a:ea typeface="Calibri"/>
              <a:cs typeface="Calibri"/>
            </a:rPr>
            <a:t>Trusted Traveler program frayed</a:t>
          </a:r>
        </a:p>
      </dsp:txBody>
      <dsp:txXfrm>
        <a:off x="0" y="4110113"/>
        <a:ext cx="7886700" cy="122544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4FE174-F174-4C00-B9F5-784B269BF539}" type="datetimeFigureOut">
              <a:t>11/12/2023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F38E55-1FD9-43F4-B6F5-8867ACCFD545}" type="slidenum">
              <a:t>‹#›</a:t>
            </a:fld>
            <a:endParaRPr lang="en-US"/>
          </a:p>
        </p:txBody>
      </p:sp>
    </p:spTree>
    <p:extLst>
      <p:ext uri="{BB962C8B-B14F-4D97-AF65-F5344CB8AC3E}">
        <p14:creationId xmlns:p14="http://schemas.microsoft.com/office/powerpoint/2010/main" val="4118446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ea typeface="Calibri"/>
                <a:cs typeface="Calibri"/>
              </a:rPr>
              <a:t>Start with a brief snapshot of the binational scale between CA and US, top down</a:t>
            </a:r>
            <a:endParaRPr lang="en-US" dirty="0"/>
          </a:p>
          <a:p>
            <a:pPr marL="171450" indent="-171450">
              <a:buFont typeface="Arial"/>
              <a:buChar char="•"/>
            </a:pPr>
            <a:r>
              <a:rPr lang="en-US" dirty="0">
                <a:ea typeface="Calibri"/>
                <a:cs typeface="Calibri"/>
              </a:rPr>
              <a:t>Overview of what we do in Cascadia through a more bottom-up approach</a:t>
            </a:r>
          </a:p>
          <a:p>
            <a:pPr marL="171450" indent="-171450">
              <a:buFont typeface="Arial"/>
              <a:buChar char="•"/>
            </a:pPr>
            <a:r>
              <a:rPr lang="en-US" dirty="0">
                <a:ea typeface="Calibri"/>
                <a:cs typeface="Calibri"/>
              </a:rPr>
              <a:t>Use COVID-19 border restrictions as a lens through which to compare how these approaches impact borderland communities and how we can move forward</a:t>
            </a:r>
            <a:endParaRPr lang="en-US" dirty="0">
              <a:cs typeface="Calibri"/>
            </a:endParaRPr>
          </a:p>
        </p:txBody>
      </p:sp>
      <p:sp>
        <p:nvSpPr>
          <p:cNvPr id="4" name="Slide Number Placeholder 3"/>
          <p:cNvSpPr>
            <a:spLocks noGrp="1"/>
          </p:cNvSpPr>
          <p:nvPr>
            <p:ph type="sldNum" sz="quarter" idx="5"/>
          </p:nvPr>
        </p:nvSpPr>
        <p:spPr/>
        <p:txBody>
          <a:bodyPr/>
          <a:lstStyle/>
          <a:p>
            <a:fld id="{C6F38E55-1FD9-43F4-B6F5-8867ACCFD545}" type="slidenum">
              <a:rPr lang="en-US"/>
              <a:t>1</a:t>
            </a:fld>
            <a:endParaRPr lang="en-US"/>
          </a:p>
        </p:txBody>
      </p:sp>
    </p:spTree>
    <p:extLst>
      <p:ext uri="{BB962C8B-B14F-4D97-AF65-F5344CB8AC3E}">
        <p14:creationId xmlns:p14="http://schemas.microsoft.com/office/powerpoint/2010/main" val="1825255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cs typeface="Calibri"/>
              </a:rPr>
              <a:t>1. A variety of organizations and initiatives engaged in cross-border collaboration</a:t>
            </a:r>
          </a:p>
          <a:p>
            <a:r>
              <a:rPr lang="en-US" dirty="0">
                <a:cs typeface="Calibri"/>
              </a:rPr>
              <a:t>2. CIC is one I'm involved in</a:t>
            </a:r>
          </a:p>
          <a:p>
            <a:r>
              <a:rPr lang="en-US" dirty="0">
                <a:cs typeface="Calibri"/>
              </a:rPr>
              <a:t>3. Regional approach, connecting BC/WA/OR</a:t>
            </a:r>
          </a:p>
          <a:p>
            <a:r>
              <a:rPr lang="en-US" b="0" i="0" dirty="0">
                <a:effectLst/>
                <a:latin typeface="Lato" panose="020F0502020204030203" pitchFamily="34" charset="0"/>
              </a:rPr>
              <a:t>each year, the premier of BC and the governors of Washington and Oregon participate in the CIC conference to help spur various economic, trade, and academic initiatives, including high-speed rail</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4D4A2C-6754-45B1-9DA6-45382AF0049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2115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a:buChar char="•"/>
            </a:pPr>
            <a:r>
              <a:rPr lang="en-US" dirty="0"/>
              <a:t>“Coast Salish” refers to a language family, including two dozen distinct languages and many dialects, and is used to indicate the cultural group of indigenous peoples who speak or spoke these languages.</a:t>
            </a:r>
            <a:endParaRPr lang="en-US" dirty="0">
              <a:cs typeface="Calibri"/>
            </a:endParaRPr>
          </a:p>
          <a:p>
            <a:pPr marL="171450" indent="-171450">
              <a:buFont typeface="Arial"/>
              <a:buChar char="•"/>
            </a:pPr>
            <a:r>
              <a:rPr lang="en-US" dirty="0">
                <a:cs typeface="Calibri"/>
              </a:rPr>
              <a:t>60 + Tribes and First nations</a:t>
            </a:r>
            <a:endParaRPr lang="en-US" dirty="0">
              <a:ea typeface="Calibri"/>
              <a:cs typeface="Calibri"/>
            </a:endParaRPr>
          </a:p>
          <a:p>
            <a:pPr marL="171450" indent="-171450">
              <a:buFont typeface="Arial"/>
              <a:buChar char="•"/>
            </a:pPr>
            <a:r>
              <a:rPr lang="en-US" dirty="0">
                <a:cs typeface="Calibri"/>
              </a:rPr>
              <a:t>Many have ancestral ties across the border</a:t>
            </a:r>
            <a:endParaRPr lang="en-US" dirty="0">
              <a:ea typeface="Calibri"/>
              <a:cs typeface="Calibri"/>
            </a:endParaRPr>
          </a:p>
          <a:p>
            <a:pPr marL="171450" indent="-171450">
              <a:buFont typeface="Arial"/>
              <a:buChar char="•"/>
            </a:pPr>
            <a:r>
              <a:rPr lang="en-US" dirty="0">
                <a:cs typeface="Calibri"/>
              </a:rPr>
              <a:t>Increasing influence in governance space</a:t>
            </a:r>
            <a:endParaRPr lang="en-US" dirty="0">
              <a:ea typeface="Calibri" panose="020F0502020204030204"/>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4659E0-EF27-4C4E-8E93-2E01CFEE33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56537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cs typeface="Calibri"/>
              </a:rPr>
              <a:t>1,200 residents, dual citizens, 49th parallel</a:t>
            </a:r>
          </a:p>
          <a:p>
            <a:pPr marL="171450" indent="-171450">
              <a:buFont typeface="Arial"/>
              <a:buChar char="•"/>
            </a:pPr>
            <a:r>
              <a:rPr lang="en-US" dirty="0">
                <a:cs typeface="Calibri"/>
              </a:rPr>
              <a:t>Allowed to transit through CA to reach US for essential purposes </a:t>
            </a:r>
          </a:p>
          <a:p>
            <a:pPr marL="171450" indent="-171450">
              <a:buFont typeface="Arial"/>
              <a:buChar char="•"/>
            </a:pPr>
            <a:endParaRPr lang="en-US" dirty="0"/>
          </a:p>
          <a:p>
            <a:pPr marL="171450" indent="-171450">
              <a:buFont typeface="Arial"/>
              <a:buChar char="•"/>
            </a:pPr>
            <a:r>
              <a:rPr lang="en-US" dirty="0"/>
              <a:t>Cross-Border Task Force,</a:t>
            </a:r>
            <a:r>
              <a:rPr lang="en-US" dirty="0">
                <a:cs typeface="Calibri"/>
              </a:rPr>
              <a:t> involved a lot of actors and stakeholders</a:t>
            </a:r>
          </a:p>
          <a:p>
            <a:pPr marL="171450" indent="-171450">
              <a:buFont typeface="Arial"/>
              <a:buChar char="•"/>
            </a:pPr>
            <a:r>
              <a:rPr lang="en-US" dirty="0">
                <a:ea typeface="Calibri"/>
                <a:cs typeface="Calibri"/>
              </a:rPr>
              <a:t>VERTICAL: state, provincial, federal</a:t>
            </a:r>
          </a:p>
          <a:p>
            <a:pPr marL="171450" indent="-171450">
              <a:buFont typeface="Arial"/>
              <a:buChar char="•"/>
            </a:pPr>
            <a:r>
              <a:rPr lang="en-US" dirty="0">
                <a:ea typeface="Calibri"/>
                <a:cs typeface="Calibri"/>
              </a:rPr>
              <a:t>HORIZONTAL: state and province, US CBP and CBSA, consulates, etc. </a:t>
            </a:r>
          </a:p>
          <a:p>
            <a:pPr marL="171450" indent="-171450">
              <a:buFont typeface="Arial"/>
              <a:buChar char="•"/>
            </a:pPr>
            <a:endParaRPr lang="en-US" dirty="0">
              <a:ea typeface="Calibri"/>
              <a:cs typeface="Calibri"/>
            </a:endParaRPr>
          </a:p>
          <a:p>
            <a:pPr marL="171450" indent="-171450">
              <a:buFont typeface="Arial"/>
              <a:buChar char="•"/>
            </a:pPr>
            <a:r>
              <a:rPr lang="en-US" dirty="0">
                <a:ea typeface="Calibri"/>
                <a:cs typeface="Calibri"/>
              </a:rPr>
              <a:t>Difficult to evaluate the success of these efforts. We were able to get some exceptions for Pt. Roberts, but not to the extent that we'd expect given the close relationship between CA and US, and the dependency of these residents on the border (no COVID cases until 2021)</a:t>
            </a:r>
          </a:p>
          <a:p>
            <a:pPr marL="171450" indent="-171450">
              <a:buFont typeface="Arial"/>
              <a:buChar char="•"/>
            </a:pPr>
            <a:r>
              <a:rPr lang="en-US" dirty="0">
                <a:ea typeface="Calibri"/>
                <a:cs typeface="Calibri"/>
              </a:rPr>
              <a:t>Ex. illustrates how multi-scale governance worked in practice and how critical sub-national scale is during times of crisis and especially for borderland communities.</a:t>
            </a:r>
          </a:p>
        </p:txBody>
      </p:sp>
      <p:sp>
        <p:nvSpPr>
          <p:cNvPr id="4" name="Slide Number Placeholder 3"/>
          <p:cNvSpPr>
            <a:spLocks noGrp="1"/>
          </p:cNvSpPr>
          <p:nvPr>
            <p:ph type="sldNum" sz="quarter" idx="5"/>
          </p:nvPr>
        </p:nvSpPr>
        <p:spPr/>
        <p:txBody>
          <a:bodyPr/>
          <a:lstStyle/>
          <a:p>
            <a:fld id="{C6F38E55-1FD9-43F4-B6F5-8867ACCFD545}" type="slidenum">
              <a:t>12</a:t>
            </a:fld>
            <a:endParaRPr lang="en-US"/>
          </a:p>
        </p:txBody>
      </p:sp>
    </p:spTree>
    <p:extLst>
      <p:ext uri="{BB962C8B-B14F-4D97-AF65-F5344CB8AC3E}">
        <p14:creationId xmlns:p14="http://schemas.microsoft.com/office/powerpoint/2010/main" val="25464223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NEXUS, IBETs, EDLs </a:t>
            </a:r>
          </a:p>
        </p:txBody>
      </p:sp>
      <p:sp>
        <p:nvSpPr>
          <p:cNvPr id="4" name="Slide Number Placeholder 3"/>
          <p:cNvSpPr>
            <a:spLocks noGrp="1"/>
          </p:cNvSpPr>
          <p:nvPr>
            <p:ph type="sldNum" sz="quarter" idx="5"/>
          </p:nvPr>
        </p:nvSpPr>
        <p:spPr/>
        <p:txBody>
          <a:bodyPr/>
          <a:lstStyle/>
          <a:p>
            <a:fld id="{C6F38E55-1FD9-43F4-B6F5-8867ACCFD545}" type="slidenum">
              <a:rPr lang="en-US"/>
              <a:t>13</a:t>
            </a:fld>
            <a:endParaRPr lang="en-US"/>
          </a:p>
        </p:txBody>
      </p:sp>
    </p:spTree>
    <p:extLst>
      <p:ext uri="{BB962C8B-B14F-4D97-AF65-F5344CB8AC3E}">
        <p14:creationId xmlns:p14="http://schemas.microsoft.com/office/powerpoint/2010/main" val="25548573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228600" indent="-228600">
              <a:buAutoNum type="arabicPeriod"/>
            </a:pPr>
            <a:endParaRPr lang="en-US" dirty="0">
              <a:cs typeface="Calibri"/>
            </a:endParaRPr>
          </a:p>
        </p:txBody>
      </p:sp>
      <p:sp>
        <p:nvSpPr>
          <p:cNvPr id="4" name="Slide Number Placeholder 3"/>
          <p:cNvSpPr>
            <a:spLocks noGrp="1"/>
          </p:cNvSpPr>
          <p:nvPr>
            <p:ph type="sldNum" sz="quarter" idx="5"/>
          </p:nvPr>
        </p:nvSpPr>
        <p:spPr/>
        <p:txBody>
          <a:bodyPr/>
          <a:lstStyle/>
          <a:p>
            <a:fld id="{404D4A2C-6754-45B1-9DA6-45382AF00497}" type="slidenum">
              <a:rPr lang="en-US"/>
              <a:t>15</a:t>
            </a:fld>
            <a:endParaRPr lang="en-US"/>
          </a:p>
        </p:txBody>
      </p:sp>
    </p:spTree>
    <p:extLst>
      <p:ext uri="{BB962C8B-B14F-4D97-AF65-F5344CB8AC3E}">
        <p14:creationId xmlns:p14="http://schemas.microsoft.com/office/powerpoint/2010/main" val="23100173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cs typeface="Calibri"/>
              </a:rPr>
              <a:t>Peace between two neighboring countries has the greatest impact in borderland communities</a:t>
            </a:r>
            <a:endParaRPr lang="en-US" dirty="0"/>
          </a:p>
          <a:p>
            <a:pPr marL="171450" indent="-171450">
              <a:buFont typeface="Arial"/>
              <a:buChar char="•"/>
            </a:pPr>
            <a:r>
              <a:rPr lang="en-US" dirty="0">
                <a:cs typeface="Calibri"/>
              </a:rPr>
              <a:t>Both in Europe and N. America, governance emanating from those communities, where there is a lived experience of the border, is where we are most likely to develop and advance solutions to the challenges that borders create.</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C6F38E55-1FD9-43F4-B6F5-8867ACCFD545}" type="slidenum">
              <a:t>17</a:t>
            </a:fld>
            <a:endParaRPr lang="en-US"/>
          </a:p>
        </p:txBody>
      </p:sp>
    </p:spTree>
    <p:extLst>
      <p:ext uri="{BB962C8B-B14F-4D97-AF65-F5344CB8AC3E}">
        <p14:creationId xmlns:p14="http://schemas.microsoft.com/office/powerpoint/2010/main" val="839394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4659E0-EF27-4C4E-8E93-2E01CFEE3314}" type="slidenum">
              <a:rPr lang="en-US" smtClean="0"/>
              <a:t>2</a:t>
            </a:fld>
            <a:endParaRPr lang="en-US"/>
          </a:p>
        </p:txBody>
      </p:sp>
    </p:spTree>
    <p:extLst>
      <p:ext uri="{BB962C8B-B14F-4D97-AF65-F5344CB8AC3E}">
        <p14:creationId xmlns:p14="http://schemas.microsoft.com/office/powerpoint/2010/main" val="2429055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ea typeface="Calibri"/>
                <a:cs typeface="Calibri"/>
              </a:rPr>
              <a:t>Look different, connected differently, function in different ways</a:t>
            </a:r>
            <a:endParaRPr lang="en-US" dirty="0"/>
          </a:p>
          <a:p>
            <a:pPr marL="171450" indent="-171450">
              <a:buFont typeface="Arial"/>
              <a:buChar char="•"/>
            </a:pPr>
            <a:r>
              <a:rPr lang="en-US" dirty="0">
                <a:ea typeface="Calibri"/>
                <a:cs typeface="Calibri"/>
              </a:rPr>
              <a:t>CA – US border policy is same throughout its 8,000 km</a:t>
            </a:r>
          </a:p>
        </p:txBody>
      </p:sp>
      <p:sp>
        <p:nvSpPr>
          <p:cNvPr id="4" name="Slide Number Placeholder 3"/>
          <p:cNvSpPr>
            <a:spLocks noGrp="1"/>
          </p:cNvSpPr>
          <p:nvPr>
            <p:ph type="sldNum" sz="quarter" idx="5"/>
          </p:nvPr>
        </p:nvSpPr>
        <p:spPr/>
        <p:txBody>
          <a:bodyPr/>
          <a:lstStyle/>
          <a:p>
            <a:fld id="{F14659E0-EF27-4C4E-8E93-2E01CFEE3314}" type="slidenum">
              <a:rPr lang="en-US" smtClean="0"/>
              <a:t>3</a:t>
            </a:fld>
            <a:endParaRPr lang="en-US"/>
          </a:p>
        </p:txBody>
      </p:sp>
    </p:spTree>
    <p:extLst>
      <p:ext uri="{BB962C8B-B14F-4D97-AF65-F5344CB8AC3E}">
        <p14:creationId xmlns:p14="http://schemas.microsoft.com/office/powerpoint/2010/main" val="3579296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Economic integration driven by private sector (Microsoft, Amazon)</a:t>
            </a:r>
          </a:p>
        </p:txBody>
      </p:sp>
      <p:sp>
        <p:nvSpPr>
          <p:cNvPr id="4" name="Slide Number Placeholder 3"/>
          <p:cNvSpPr>
            <a:spLocks noGrp="1"/>
          </p:cNvSpPr>
          <p:nvPr>
            <p:ph type="sldNum" sz="quarter" idx="5"/>
          </p:nvPr>
        </p:nvSpPr>
        <p:spPr/>
        <p:txBody>
          <a:bodyPr/>
          <a:lstStyle/>
          <a:p>
            <a:fld id="{F14659E0-EF27-4C4E-8E93-2E01CFEE3314}" type="slidenum">
              <a:rPr lang="en-US" smtClean="0"/>
              <a:t>4</a:t>
            </a:fld>
            <a:endParaRPr lang="en-US"/>
          </a:p>
        </p:txBody>
      </p:sp>
    </p:spTree>
    <p:extLst>
      <p:ext uri="{BB962C8B-B14F-4D97-AF65-F5344CB8AC3E}">
        <p14:creationId xmlns:p14="http://schemas.microsoft.com/office/powerpoint/2010/main" val="1906787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ea typeface="Calibri"/>
                <a:cs typeface="Calibri"/>
              </a:rPr>
              <a:t>Borrowed the 3Cs model from Christian </a:t>
            </a:r>
            <a:r>
              <a:rPr lang="en-US" err="1">
                <a:ea typeface="Calibri"/>
                <a:cs typeface="Calibri"/>
              </a:rPr>
              <a:t>Leuprecht</a:t>
            </a:r>
            <a:r>
              <a:rPr lang="en-US">
                <a:ea typeface="Calibri"/>
                <a:cs typeface="Calibri"/>
              </a:rPr>
              <a:t>, EBJ</a:t>
            </a:r>
            <a:endParaRPr lang="en-US"/>
          </a:p>
          <a:p>
            <a:pPr marL="171450" indent="-171450">
              <a:buFont typeface="Arial"/>
              <a:buChar char="•"/>
            </a:pPr>
            <a:r>
              <a:rPr lang="en-US">
                <a:ea typeface="Calibri"/>
                <a:cs typeface="Calibri"/>
              </a:rPr>
              <a:t>CA – US border policy relationship is very advanced and robust, which is why its surprising it broke down so much during the pandemic</a:t>
            </a:r>
          </a:p>
        </p:txBody>
      </p:sp>
      <p:sp>
        <p:nvSpPr>
          <p:cNvPr id="4" name="Slide Number Placeholder 3"/>
          <p:cNvSpPr>
            <a:spLocks noGrp="1"/>
          </p:cNvSpPr>
          <p:nvPr>
            <p:ph type="sldNum" sz="quarter" idx="5"/>
          </p:nvPr>
        </p:nvSpPr>
        <p:spPr/>
        <p:txBody>
          <a:bodyPr/>
          <a:lstStyle/>
          <a:p>
            <a:fld id="{C6F38E55-1FD9-43F4-B6F5-8867ACCFD545}" type="slidenum">
              <a:t>5</a:t>
            </a:fld>
            <a:endParaRPr lang="en-US"/>
          </a:p>
        </p:txBody>
      </p:sp>
    </p:spTree>
    <p:extLst>
      <p:ext uri="{BB962C8B-B14F-4D97-AF65-F5344CB8AC3E}">
        <p14:creationId xmlns:p14="http://schemas.microsoft.com/office/powerpoint/2010/main" val="773498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cs typeface="Calibri"/>
              </a:rPr>
              <a:t>Inconsistencies very difficult for travelers to navigate</a:t>
            </a:r>
          </a:p>
          <a:p>
            <a:pPr marL="171450" indent="-171450">
              <a:buFont typeface="Arial"/>
              <a:buChar char="•"/>
            </a:pPr>
            <a:r>
              <a:rPr lang="en-US" dirty="0"/>
              <a:t>As we learned during COVID, a lot of things that function well can break down during times of crisis</a:t>
            </a:r>
            <a:endParaRPr lang="en-US" dirty="0">
              <a:cs typeface="Calibri"/>
            </a:endParaRPr>
          </a:p>
        </p:txBody>
      </p:sp>
      <p:sp>
        <p:nvSpPr>
          <p:cNvPr id="4" name="Slide Number Placeholder 3"/>
          <p:cNvSpPr>
            <a:spLocks noGrp="1"/>
          </p:cNvSpPr>
          <p:nvPr>
            <p:ph type="sldNum" sz="quarter" idx="5"/>
          </p:nvPr>
        </p:nvSpPr>
        <p:spPr/>
        <p:txBody>
          <a:bodyPr/>
          <a:lstStyle/>
          <a:p>
            <a:fld id="{C6F38E55-1FD9-43F4-B6F5-8867ACCFD545}" type="slidenum">
              <a:t>6</a:t>
            </a:fld>
            <a:endParaRPr lang="en-US"/>
          </a:p>
        </p:txBody>
      </p:sp>
    </p:spTree>
    <p:extLst>
      <p:ext uri="{BB962C8B-B14F-4D97-AF65-F5344CB8AC3E}">
        <p14:creationId xmlns:p14="http://schemas.microsoft.com/office/powerpoint/2010/main" val="821570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Transborder communities, Nov. 2020; Campobello Island, NW Angle, Hyder-Stewart</a:t>
            </a:r>
            <a:endParaRPr lang="en-US" dirty="0">
              <a:cs typeface="Calibri"/>
            </a:endParaRPr>
          </a:p>
          <a:p>
            <a:pPr marL="171450" indent="-171450">
              <a:buFont typeface="Arial"/>
              <a:buChar char="•"/>
            </a:pPr>
            <a:r>
              <a:rPr lang="en-US" dirty="0">
                <a:ea typeface="Calibri"/>
                <a:cs typeface="Calibri"/>
              </a:rPr>
              <a:t>Canada's 3 day test requirement, US flights</a:t>
            </a:r>
          </a:p>
          <a:p>
            <a:pPr marL="171450" indent="-171450">
              <a:buFont typeface="Arial"/>
              <a:buChar char="•"/>
            </a:pPr>
            <a:r>
              <a:rPr lang="en-US" dirty="0">
                <a:ea typeface="Calibri"/>
                <a:cs typeface="Calibri"/>
              </a:rPr>
              <a:t>Haven't yet returned to pre-pandemic travel land borders</a:t>
            </a:r>
          </a:p>
          <a:p>
            <a:pPr marL="171450" indent="-171450">
              <a:buFont typeface="Arial"/>
              <a:buChar char="•"/>
            </a:pPr>
            <a:r>
              <a:rPr lang="en-US" dirty="0">
                <a:ea typeface="Calibri"/>
                <a:cs typeface="Calibri"/>
              </a:rPr>
              <a:t>EU is revisiting policies and institutions, common goal of deep collaboration, the US and Canada are going further down the road of policy parallelism</a:t>
            </a:r>
          </a:p>
          <a:p>
            <a:pPr marL="171450" indent="-171450">
              <a:buFont typeface="Arial"/>
              <a:buChar char="•"/>
            </a:pPr>
            <a:r>
              <a:rPr lang="en-US" dirty="0">
                <a:ea typeface="Calibri"/>
                <a:cs typeface="Calibri"/>
              </a:rPr>
              <a:t>Distinct departure from the border management relationship developed post-9/11 years, which was collaborative</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C6F38E55-1FD9-43F4-B6F5-8867ACCFD545}" type="slidenum">
              <a:rPr lang="en-US"/>
              <a:t>7</a:t>
            </a:fld>
            <a:endParaRPr lang="en-US"/>
          </a:p>
        </p:txBody>
      </p:sp>
    </p:spTree>
    <p:extLst>
      <p:ext uri="{BB962C8B-B14F-4D97-AF65-F5344CB8AC3E}">
        <p14:creationId xmlns:p14="http://schemas.microsoft.com/office/powerpoint/2010/main" val="4063859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ea typeface="Calibri"/>
                <a:cs typeface="Calibri"/>
              </a:rPr>
              <a:t>Overview of a bottom-up approach in Cascadia, my panel presentation tomorrow will be more descriptive</a:t>
            </a:r>
            <a:endParaRPr lang="en-US"/>
          </a:p>
          <a:p>
            <a:pPr marL="171450" indent="-171450">
              <a:buFont typeface="Arial"/>
              <a:buChar char="•"/>
            </a:pPr>
            <a:r>
              <a:rPr lang="en-US" dirty="0"/>
              <a:t>First I'll again use the example of the pandemic border restrictions and a unique situation from Cascadia to illustrate multi-scale governance in practice</a:t>
            </a:r>
            <a:endParaRPr lang="en-US" dirty="0">
              <a:cs typeface="Calibri" panose="020F0502020204030204"/>
            </a:endParaRPr>
          </a:p>
          <a:p>
            <a:pPr marL="171450" indent="-171450">
              <a:buFont typeface="Arial"/>
              <a:buChar char="•"/>
            </a:pPr>
            <a:endParaRPr lang="en-US" dirty="0">
              <a:cs typeface="Calibri" panose="020F0502020204030204"/>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C6F38E55-1FD9-43F4-B6F5-8867ACCFD545}" type="slidenum">
              <a:rPr lang="en-US"/>
              <a:t>8</a:t>
            </a:fld>
            <a:endParaRPr lang="en-US"/>
          </a:p>
        </p:txBody>
      </p:sp>
    </p:spTree>
    <p:extLst>
      <p:ext uri="{BB962C8B-B14F-4D97-AF65-F5344CB8AC3E}">
        <p14:creationId xmlns:p14="http://schemas.microsoft.com/office/powerpoint/2010/main" val="3666371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Several organizations and initiatives whose primary focus is on cross-border relationships and tackling shared challenges</a:t>
            </a:r>
            <a:endParaRPr lang="en-US"/>
          </a:p>
          <a:p>
            <a:pPr marL="171450" indent="-171450">
              <a:buFont typeface="Arial"/>
              <a:buChar char="•"/>
            </a:pPr>
            <a:r>
              <a:rPr lang="en-US" dirty="0">
                <a:cs typeface="Calibri"/>
              </a:rPr>
              <a:t>Provide framework for those vertical (multi-scale) connections, and horizontal (cross-border)</a:t>
            </a:r>
          </a:p>
          <a:p>
            <a:pPr marL="171450" indent="-171450">
              <a:buFont typeface="Arial"/>
              <a:buChar char="•"/>
            </a:pPr>
            <a:r>
              <a:rPr lang="en-US">
                <a:ea typeface="Calibri" panose="020F0502020204030204"/>
                <a:cs typeface="Calibri"/>
              </a:rPr>
              <a:t>Isn't necessarily the case in other cross-border areas of the CA-US border</a:t>
            </a:r>
            <a:endParaRPr lang="en-US" dirty="0">
              <a:ea typeface="Calibri" panose="020F0502020204030204"/>
              <a:cs typeface="Calibri"/>
            </a:endParaRPr>
          </a:p>
        </p:txBody>
      </p:sp>
      <p:sp>
        <p:nvSpPr>
          <p:cNvPr id="4" name="Slide Number Placeholder 3"/>
          <p:cNvSpPr>
            <a:spLocks noGrp="1"/>
          </p:cNvSpPr>
          <p:nvPr>
            <p:ph type="sldNum" sz="quarter" idx="5"/>
          </p:nvPr>
        </p:nvSpPr>
        <p:spPr/>
        <p:txBody>
          <a:bodyPr/>
          <a:lstStyle/>
          <a:p>
            <a:fld id="{C6F38E55-1FD9-43F4-B6F5-8867ACCFD545}" type="slidenum">
              <a:t>9</a:t>
            </a:fld>
            <a:endParaRPr lang="en-US"/>
          </a:p>
        </p:txBody>
      </p:sp>
    </p:spTree>
    <p:extLst>
      <p:ext uri="{BB962C8B-B14F-4D97-AF65-F5344CB8AC3E}">
        <p14:creationId xmlns:p14="http://schemas.microsoft.com/office/powerpoint/2010/main" val="2895613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98BD58-246F-4F3C-AB46-29C629929E1B}" type="datetimeFigureOut">
              <a:rPr lang="en-US" smtClean="0"/>
              <a:t>11/12/2023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A1069F-9083-405E-961D-297959197128}" type="slidenum">
              <a:rPr lang="en-US" smtClean="0"/>
              <a:t>‹#›</a:t>
            </a:fld>
            <a:endParaRPr lang="en-US"/>
          </a:p>
        </p:txBody>
      </p:sp>
    </p:spTree>
    <p:extLst>
      <p:ext uri="{BB962C8B-B14F-4D97-AF65-F5344CB8AC3E}">
        <p14:creationId xmlns:p14="http://schemas.microsoft.com/office/powerpoint/2010/main" val="2076855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98BD58-246F-4F3C-AB46-29C629929E1B}" type="datetimeFigureOut">
              <a:rPr lang="en-US" smtClean="0"/>
              <a:t>11/12/2023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A1069F-9083-405E-961D-297959197128}" type="slidenum">
              <a:rPr lang="en-US" smtClean="0"/>
              <a:t>‹#›</a:t>
            </a:fld>
            <a:endParaRPr lang="en-US"/>
          </a:p>
        </p:txBody>
      </p:sp>
    </p:spTree>
    <p:extLst>
      <p:ext uri="{BB962C8B-B14F-4D97-AF65-F5344CB8AC3E}">
        <p14:creationId xmlns:p14="http://schemas.microsoft.com/office/powerpoint/2010/main" val="3203238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98BD58-246F-4F3C-AB46-29C629929E1B}" type="datetimeFigureOut">
              <a:rPr lang="en-US" smtClean="0"/>
              <a:t>11/12/2023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A1069F-9083-405E-961D-297959197128}" type="slidenum">
              <a:rPr lang="en-US" smtClean="0"/>
              <a:t>‹#›</a:t>
            </a:fld>
            <a:endParaRPr lang="en-US"/>
          </a:p>
        </p:txBody>
      </p:sp>
    </p:spTree>
    <p:extLst>
      <p:ext uri="{BB962C8B-B14F-4D97-AF65-F5344CB8AC3E}">
        <p14:creationId xmlns:p14="http://schemas.microsoft.com/office/powerpoint/2010/main" val="3116963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449C078-B6E5-4347-AF66-91D94BB8FA93}" type="datetimeFigureOut">
              <a:rPr lang="en-US" smtClean="0"/>
              <a:t>11/12/2023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06FD37-2863-4392-81BF-A75D0129AF7E}" type="slidenum">
              <a:rPr lang="en-US" smtClean="0"/>
              <a:t>‹#›</a:t>
            </a:fld>
            <a:endParaRPr lang="en-US"/>
          </a:p>
        </p:txBody>
      </p:sp>
    </p:spTree>
    <p:extLst>
      <p:ext uri="{BB962C8B-B14F-4D97-AF65-F5344CB8AC3E}">
        <p14:creationId xmlns:p14="http://schemas.microsoft.com/office/powerpoint/2010/main" val="10589765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49C078-B6E5-4347-AF66-91D94BB8FA93}" type="datetimeFigureOut">
              <a:rPr lang="en-US" smtClean="0"/>
              <a:t>11/12/2023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06FD37-2863-4392-81BF-A75D0129AF7E}" type="slidenum">
              <a:rPr lang="en-US" smtClean="0"/>
              <a:t>‹#›</a:t>
            </a:fld>
            <a:endParaRPr lang="en-US"/>
          </a:p>
        </p:txBody>
      </p:sp>
    </p:spTree>
    <p:extLst>
      <p:ext uri="{BB962C8B-B14F-4D97-AF65-F5344CB8AC3E}">
        <p14:creationId xmlns:p14="http://schemas.microsoft.com/office/powerpoint/2010/main" val="13408645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449C078-B6E5-4347-AF66-91D94BB8FA93}" type="datetimeFigureOut">
              <a:rPr lang="en-US" smtClean="0"/>
              <a:t>11/12/2023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06FD37-2863-4392-81BF-A75D0129AF7E}" type="slidenum">
              <a:rPr lang="en-US" smtClean="0"/>
              <a:t>‹#›</a:t>
            </a:fld>
            <a:endParaRPr lang="en-US"/>
          </a:p>
        </p:txBody>
      </p:sp>
    </p:spTree>
    <p:extLst>
      <p:ext uri="{BB962C8B-B14F-4D97-AF65-F5344CB8AC3E}">
        <p14:creationId xmlns:p14="http://schemas.microsoft.com/office/powerpoint/2010/main" val="2788713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449C078-B6E5-4347-AF66-91D94BB8FA93}" type="datetimeFigureOut">
              <a:rPr lang="en-US" smtClean="0"/>
              <a:t>11/12/2023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06FD37-2863-4392-81BF-A75D0129AF7E}" type="slidenum">
              <a:rPr lang="en-US" smtClean="0"/>
              <a:t>‹#›</a:t>
            </a:fld>
            <a:endParaRPr lang="en-US"/>
          </a:p>
        </p:txBody>
      </p:sp>
    </p:spTree>
    <p:extLst>
      <p:ext uri="{BB962C8B-B14F-4D97-AF65-F5344CB8AC3E}">
        <p14:creationId xmlns:p14="http://schemas.microsoft.com/office/powerpoint/2010/main" val="12030133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49C078-B6E5-4347-AF66-91D94BB8FA93}" type="datetimeFigureOut">
              <a:rPr lang="en-US" smtClean="0"/>
              <a:t>11/12/2023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06FD37-2863-4392-81BF-A75D0129AF7E}" type="slidenum">
              <a:rPr lang="en-US" smtClean="0"/>
              <a:t>‹#›</a:t>
            </a:fld>
            <a:endParaRPr lang="en-US"/>
          </a:p>
        </p:txBody>
      </p:sp>
    </p:spTree>
    <p:extLst>
      <p:ext uri="{BB962C8B-B14F-4D97-AF65-F5344CB8AC3E}">
        <p14:creationId xmlns:p14="http://schemas.microsoft.com/office/powerpoint/2010/main" val="4863859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449C078-B6E5-4347-AF66-91D94BB8FA93}" type="datetimeFigureOut">
              <a:rPr lang="en-US" smtClean="0"/>
              <a:t>11/12/2023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06FD37-2863-4392-81BF-A75D0129AF7E}" type="slidenum">
              <a:rPr lang="en-US" smtClean="0"/>
              <a:t>‹#›</a:t>
            </a:fld>
            <a:endParaRPr lang="en-US"/>
          </a:p>
        </p:txBody>
      </p:sp>
    </p:spTree>
    <p:extLst>
      <p:ext uri="{BB962C8B-B14F-4D97-AF65-F5344CB8AC3E}">
        <p14:creationId xmlns:p14="http://schemas.microsoft.com/office/powerpoint/2010/main" val="5356970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49C078-B6E5-4347-AF66-91D94BB8FA93}" type="datetimeFigureOut">
              <a:rPr lang="en-US" smtClean="0"/>
              <a:t>11/12/2023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06FD37-2863-4392-81BF-A75D0129AF7E}" type="slidenum">
              <a:rPr lang="en-US" smtClean="0"/>
              <a:t>‹#›</a:t>
            </a:fld>
            <a:endParaRPr lang="en-US"/>
          </a:p>
        </p:txBody>
      </p:sp>
    </p:spTree>
    <p:extLst>
      <p:ext uri="{BB962C8B-B14F-4D97-AF65-F5344CB8AC3E}">
        <p14:creationId xmlns:p14="http://schemas.microsoft.com/office/powerpoint/2010/main" val="26300474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449C078-B6E5-4347-AF66-91D94BB8FA93}" type="datetimeFigureOut">
              <a:rPr lang="en-US" smtClean="0"/>
              <a:t>11/12/2023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06FD37-2863-4392-81BF-A75D0129AF7E}" type="slidenum">
              <a:rPr lang="en-US" smtClean="0"/>
              <a:t>‹#›</a:t>
            </a:fld>
            <a:endParaRPr lang="en-US"/>
          </a:p>
        </p:txBody>
      </p:sp>
    </p:spTree>
    <p:extLst>
      <p:ext uri="{BB962C8B-B14F-4D97-AF65-F5344CB8AC3E}">
        <p14:creationId xmlns:p14="http://schemas.microsoft.com/office/powerpoint/2010/main" val="844170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98BD58-246F-4F3C-AB46-29C629929E1B}" type="datetimeFigureOut">
              <a:rPr lang="en-US" smtClean="0"/>
              <a:t>11/12/2023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A1069F-9083-405E-961D-297959197128}" type="slidenum">
              <a:rPr lang="en-US" smtClean="0"/>
              <a:t>‹#›</a:t>
            </a:fld>
            <a:endParaRPr lang="en-US"/>
          </a:p>
        </p:txBody>
      </p:sp>
    </p:spTree>
    <p:extLst>
      <p:ext uri="{BB962C8B-B14F-4D97-AF65-F5344CB8AC3E}">
        <p14:creationId xmlns:p14="http://schemas.microsoft.com/office/powerpoint/2010/main" val="20200376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449C078-B6E5-4347-AF66-91D94BB8FA93}" type="datetimeFigureOut">
              <a:rPr lang="en-US" smtClean="0"/>
              <a:t>11/12/2023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06FD37-2863-4392-81BF-A75D0129AF7E}" type="slidenum">
              <a:rPr lang="en-US" smtClean="0"/>
              <a:t>‹#›</a:t>
            </a:fld>
            <a:endParaRPr lang="en-US"/>
          </a:p>
        </p:txBody>
      </p:sp>
    </p:spTree>
    <p:extLst>
      <p:ext uri="{BB962C8B-B14F-4D97-AF65-F5344CB8AC3E}">
        <p14:creationId xmlns:p14="http://schemas.microsoft.com/office/powerpoint/2010/main" val="10575092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49C078-B6E5-4347-AF66-91D94BB8FA93}" type="datetimeFigureOut">
              <a:rPr lang="en-US" smtClean="0"/>
              <a:t>11/12/2023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06FD37-2863-4392-81BF-A75D0129AF7E}" type="slidenum">
              <a:rPr lang="en-US" smtClean="0"/>
              <a:t>‹#›</a:t>
            </a:fld>
            <a:endParaRPr lang="en-US"/>
          </a:p>
        </p:txBody>
      </p:sp>
    </p:spTree>
    <p:extLst>
      <p:ext uri="{BB962C8B-B14F-4D97-AF65-F5344CB8AC3E}">
        <p14:creationId xmlns:p14="http://schemas.microsoft.com/office/powerpoint/2010/main" val="430007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49C078-B6E5-4347-AF66-91D94BB8FA93}" type="datetimeFigureOut">
              <a:rPr lang="en-US" smtClean="0"/>
              <a:t>11/12/2023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06FD37-2863-4392-81BF-A75D0129AF7E}" type="slidenum">
              <a:rPr lang="en-US" smtClean="0"/>
              <a:t>‹#›</a:t>
            </a:fld>
            <a:endParaRPr lang="en-US"/>
          </a:p>
        </p:txBody>
      </p:sp>
    </p:spTree>
    <p:extLst>
      <p:ext uri="{BB962C8B-B14F-4D97-AF65-F5344CB8AC3E}">
        <p14:creationId xmlns:p14="http://schemas.microsoft.com/office/powerpoint/2010/main" val="24366258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smtClean="0"/>
              <a:t>11/12/2023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614767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11/12/2023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2764932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7634789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smtClean="0"/>
              <a:t>11/12/2023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4125664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smtClean="0"/>
              <a:t>11/12/2023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2490489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smtClean="0"/>
              <a:t>11/12/2023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8293717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11/12/2023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021035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98BD58-246F-4F3C-AB46-29C629929E1B}" type="datetimeFigureOut">
              <a:rPr lang="en-US" smtClean="0"/>
              <a:t>11/12/2023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A1069F-9083-405E-961D-297959197128}" type="slidenum">
              <a:rPr lang="en-US" smtClean="0"/>
              <a:t>‹#›</a:t>
            </a:fld>
            <a:endParaRPr lang="en-US"/>
          </a:p>
        </p:txBody>
      </p:sp>
    </p:spTree>
    <p:extLst>
      <p:ext uri="{BB962C8B-B14F-4D97-AF65-F5344CB8AC3E}">
        <p14:creationId xmlns:p14="http://schemas.microsoft.com/office/powerpoint/2010/main" val="16295610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6371662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6385496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11/12/2023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6514671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11/12/2023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83144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98BD58-246F-4F3C-AB46-29C629929E1B}" type="datetimeFigureOut">
              <a:rPr lang="en-US" smtClean="0"/>
              <a:t>11/12/2023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A1069F-9083-405E-961D-297959197128}" type="slidenum">
              <a:rPr lang="en-US" smtClean="0"/>
              <a:t>‹#›</a:t>
            </a:fld>
            <a:endParaRPr lang="en-US"/>
          </a:p>
        </p:txBody>
      </p:sp>
    </p:spTree>
    <p:extLst>
      <p:ext uri="{BB962C8B-B14F-4D97-AF65-F5344CB8AC3E}">
        <p14:creationId xmlns:p14="http://schemas.microsoft.com/office/powerpoint/2010/main" val="3236530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98BD58-246F-4F3C-AB46-29C629929E1B}" type="datetimeFigureOut">
              <a:rPr lang="en-US" smtClean="0"/>
              <a:t>11/12/2023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A1069F-9083-405E-961D-297959197128}" type="slidenum">
              <a:rPr lang="en-US" smtClean="0"/>
              <a:t>‹#›</a:t>
            </a:fld>
            <a:endParaRPr lang="en-US"/>
          </a:p>
        </p:txBody>
      </p:sp>
    </p:spTree>
    <p:extLst>
      <p:ext uri="{BB962C8B-B14F-4D97-AF65-F5344CB8AC3E}">
        <p14:creationId xmlns:p14="http://schemas.microsoft.com/office/powerpoint/2010/main" val="2283370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98BD58-246F-4F3C-AB46-29C629929E1B}" type="datetimeFigureOut">
              <a:rPr lang="en-US" smtClean="0"/>
              <a:t>11/12/2023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A1069F-9083-405E-961D-297959197128}" type="slidenum">
              <a:rPr lang="en-US" smtClean="0"/>
              <a:t>‹#›</a:t>
            </a:fld>
            <a:endParaRPr lang="en-US"/>
          </a:p>
        </p:txBody>
      </p:sp>
    </p:spTree>
    <p:extLst>
      <p:ext uri="{BB962C8B-B14F-4D97-AF65-F5344CB8AC3E}">
        <p14:creationId xmlns:p14="http://schemas.microsoft.com/office/powerpoint/2010/main" val="576972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98BD58-246F-4F3C-AB46-29C629929E1B}" type="datetimeFigureOut">
              <a:rPr lang="en-US" smtClean="0"/>
              <a:t>11/12/2023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A1069F-9083-405E-961D-297959197128}" type="slidenum">
              <a:rPr lang="en-US" smtClean="0"/>
              <a:t>‹#›</a:t>
            </a:fld>
            <a:endParaRPr lang="en-US"/>
          </a:p>
        </p:txBody>
      </p:sp>
    </p:spTree>
    <p:extLst>
      <p:ext uri="{BB962C8B-B14F-4D97-AF65-F5344CB8AC3E}">
        <p14:creationId xmlns:p14="http://schemas.microsoft.com/office/powerpoint/2010/main" val="17300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98BD58-246F-4F3C-AB46-29C629929E1B}" type="datetimeFigureOut">
              <a:rPr lang="en-US" smtClean="0"/>
              <a:t>11/12/2023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A1069F-9083-405E-961D-297959197128}" type="slidenum">
              <a:rPr lang="en-US" smtClean="0"/>
              <a:t>‹#›</a:t>
            </a:fld>
            <a:endParaRPr lang="en-US"/>
          </a:p>
        </p:txBody>
      </p:sp>
    </p:spTree>
    <p:extLst>
      <p:ext uri="{BB962C8B-B14F-4D97-AF65-F5344CB8AC3E}">
        <p14:creationId xmlns:p14="http://schemas.microsoft.com/office/powerpoint/2010/main" val="918791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98BD58-246F-4F3C-AB46-29C629929E1B}" type="datetimeFigureOut">
              <a:rPr lang="en-US" smtClean="0"/>
              <a:t>11/12/2023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A1069F-9083-405E-961D-297959197128}" type="slidenum">
              <a:rPr lang="en-US" smtClean="0"/>
              <a:t>‹#›</a:t>
            </a:fld>
            <a:endParaRPr lang="en-US"/>
          </a:p>
        </p:txBody>
      </p:sp>
    </p:spTree>
    <p:extLst>
      <p:ext uri="{BB962C8B-B14F-4D97-AF65-F5344CB8AC3E}">
        <p14:creationId xmlns:p14="http://schemas.microsoft.com/office/powerpoint/2010/main" val="3473678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98BD58-246F-4F3C-AB46-29C629929E1B}" type="datetimeFigureOut">
              <a:rPr lang="en-US" smtClean="0"/>
              <a:t>11/12/2023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A1069F-9083-405E-961D-297959197128}" type="slidenum">
              <a:rPr lang="en-US" smtClean="0"/>
              <a:t>‹#›</a:t>
            </a:fld>
            <a:endParaRPr lang="en-US"/>
          </a:p>
        </p:txBody>
      </p:sp>
    </p:spTree>
    <p:extLst>
      <p:ext uri="{BB962C8B-B14F-4D97-AF65-F5344CB8AC3E}">
        <p14:creationId xmlns:p14="http://schemas.microsoft.com/office/powerpoint/2010/main" val="397810629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49C078-B6E5-4347-AF66-91D94BB8FA93}" type="datetimeFigureOut">
              <a:rPr lang="en-US" smtClean="0"/>
              <a:t>11/12/2023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06FD37-2863-4392-81BF-A75D0129AF7E}" type="slidenum">
              <a:rPr lang="en-US" smtClean="0"/>
              <a:t>‹#›</a:t>
            </a:fld>
            <a:endParaRPr lang="en-US"/>
          </a:p>
        </p:txBody>
      </p:sp>
    </p:spTree>
    <p:extLst>
      <p:ext uri="{BB962C8B-B14F-4D97-AF65-F5344CB8AC3E}">
        <p14:creationId xmlns:p14="http://schemas.microsoft.com/office/powerpoint/2010/main" val="17725644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11/12/2023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4093190546"/>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9.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4.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B7EA5-1CBD-B4C2-0BB7-B4A6F8FFFB15}"/>
              </a:ext>
            </a:extLst>
          </p:cNvPr>
          <p:cNvSpPr>
            <a:spLocks noGrp="1"/>
          </p:cNvSpPr>
          <p:nvPr>
            <p:ph type="ctrTitle"/>
          </p:nvPr>
        </p:nvSpPr>
        <p:spPr>
          <a:xfrm>
            <a:off x="685800" y="958345"/>
            <a:ext cx="7772400" cy="2387600"/>
          </a:xfrm>
        </p:spPr>
        <p:txBody>
          <a:bodyPr>
            <a:normAutofit/>
          </a:bodyPr>
          <a:lstStyle/>
          <a:p>
            <a:r>
              <a:rPr lang="en-US" sz="4800" dirty="0">
                <a:ea typeface="Calibri Light"/>
                <a:cs typeface="Calibri Light"/>
              </a:rPr>
              <a:t>Cross-Border Cooperation &amp; the Canada – US Border</a:t>
            </a:r>
            <a:endParaRPr lang="en-US" sz="4800" dirty="0"/>
          </a:p>
        </p:txBody>
      </p:sp>
      <p:sp>
        <p:nvSpPr>
          <p:cNvPr id="3" name="Subtitle 2">
            <a:extLst>
              <a:ext uri="{FF2B5EF4-FFF2-40B4-BE49-F238E27FC236}">
                <a16:creationId xmlns:a16="http://schemas.microsoft.com/office/drawing/2014/main" id="{B12366FB-0A14-534D-8602-E8025B1C6607}"/>
              </a:ext>
            </a:extLst>
          </p:cNvPr>
          <p:cNvSpPr>
            <a:spLocks noGrp="1"/>
          </p:cNvSpPr>
          <p:nvPr>
            <p:ph type="subTitle" idx="1"/>
          </p:nvPr>
        </p:nvSpPr>
        <p:spPr>
          <a:xfrm>
            <a:off x="1137226" y="3841321"/>
            <a:ext cx="6858000" cy="1276471"/>
          </a:xfrm>
        </p:spPr>
        <p:txBody>
          <a:bodyPr vert="horz" lIns="91440" tIns="45720" rIns="91440" bIns="45720" rtlCol="0" anchor="t">
            <a:normAutofit/>
          </a:bodyPr>
          <a:lstStyle/>
          <a:p>
            <a:r>
              <a:rPr lang="en-US" sz="4000" i="1" dirty="0">
                <a:ea typeface="Calibri Light"/>
                <a:cs typeface="Calibri Light"/>
              </a:rPr>
              <a:t>The role of regional governance</a:t>
            </a:r>
            <a:endParaRPr lang="en-US" sz="1400" i="1" dirty="0">
              <a:ea typeface="Calibri" panose="020F0502020204030204"/>
              <a:cs typeface="Calibri" panose="020F0502020204030204"/>
            </a:endParaRPr>
          </a:p>
        </p:txBody>
      </p:sp>
      <p:pic>
        <p:nvPicPr>
          <p:cNvPr id="4" name="Picture 4">
            <a:extLst>
              <a:ext uri="{FF2B5EF4-FFF2-40B4-BE49-F238E27FC236}">
                <a16:creationId xmlns:a16="http://schemas.microsoft.com/office/drawing/2014/main" id="{B33EC4C6-4E4C-C34A-77C3-7B631E5266C9}"/>
              </a:ext>
            </a:extLst>
          </p:cNvPr>
          <p:cNvPicPr>
            <a:picLocks noChangeAspect="1"/>
          </p:cNvPicPr>
          <p:nvPr/>
        </p:nvPicPr>
        <p:blipFill>
          <a:blip r:embed="rId3"/>
          <a:stretch>
            <a:fillRect/>
          </a:stretch>
        </p:blipFill>
        <p:spPr>
          <a:xfrm>
            <a:off x="1792389" y="299335"/>
            <a:ext cx="5547675" cy="933654"/>
          </a:xfrm>
          <a:prstGeom prst="rect">
            <a:avLst/>
          </a:prstGeom>
        </p:spPr>
      </p:pic>
      <p:sp>
        <p:nvSpPr>
          <p:cNvPr id="5" name="Subtitle 6">
            <a:extLst>
              <a:ext uri="{FF2B5EF4-FFF2-40B4-BE49-F238E27FC236}">
                <a16:creationId xmlns:a16="http://schemas.microsoft.com/office/drawing/2014/main" id="{2EA10BFF-54F9-929D-5B11-EBF13939BA95}"/>
              </a:ext>
            </a:extLst>
          </p:cNvPr>
          <p:cNvSpPr txBox="1">
            <a:spLocks/>
          </p:cNvSpPr>
          <p:nvPr/>
        </p:nvSpPr>
        <p:spPr>
          <a:xfrm>
            <a:off x="154904" y="5613168"/>
            <a:ext cx="8889181" cy="12430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600"/>
              </a:spcBef>
            </a:pPr>
            <a:r>
              <a:rPr lang="en-US" sz="1800">
                <a:solidFill>
                  <a:srgbClr val="D8D8D8"/>
                </a:solidFill>
              </a:rPr>
              <a:t>Laurie Trautman, PhD</a:t>
            </a:r>
            <a:endParaRPr lang="en-US" sz="1800">
              <a:solidFill>
                <a:srgbClr val="D8D8D8"/>
              </a:solidFill>
              <a:cs typeface="Calibri"/>
            </a:endParaRPr>
          </a:p>
          <a:p>
            <a:pPr>
              <a:spcBef>
                <a:spcPts val="600"/>
              </a:spcBef>
            </a:pPr>
            <a:r>
              <a:rPr lang="en-US" sz="1800" i="1">
                <a:solidFill>
                  <a:srgbClr val="D8D8D8"/>
                </a:solidFill>
              </a:rPr>
              <a:t>Director, Border Policy Research Institute, Western Washington University</a:t>
            </a:r>
            <a:endParaRPr lang="en-US" sz="1800" i="1">
              <a:solidFill>
                <a:srgbClr val="D8D8D8"/>
              </a:solidFill>
              <a:cs typeface="Calibri"/>
            </a:endParaRPr>
          </a:p>
          <a:p>
            <a:pPr>
              <a:spcBef>
                <a:spcPts val="600"/>
              </a:spcBef>
            </a:pPr>
            <a:r>
              <a:rPr lang="en-US" sz="1800" i="1">
                <a:solidFill>
                  <a:srgbClr val="D8D8D8"/>
                </a:solidFill>
              </a:rPr>
              <a:t>Global Fellow, Woodrow Wilson Center &amp;</a:t>
            </a:r>
            <a:r>
              <a:rPr lang="en-US" sz="1800" i="1">
                <a:solidFill>
                  <a:srgbClr val="D8D8D8"/>
                </a:solidFill>
                <a:cs typeface="Calibri" panose="020F0502020204030204"/>
              </a:rPr>
              <a:t> Canadian Global Affairs Institute</a:t>
            </a:r>
            <a:endParaRPr lang="en-US" sz="1800" i="1" dirty="0">
              <a:solidFill>
                <a:srgbClr val="D8D8D8"/>
              </a:solidFill>
              <a:cs typeface="Calibri" panose="020F0502020204030204"/>
            </a:endParaRPr>
          </a:p>
        </p:txBody>
      </p:sp>
    </p:spTree>
    <p:extLst>
      <p:ext uri="{BB962C8B-B14F-4D97-AF65-F5344CB8AC3E}">
        <p14:creationId xmlns:p14="http://schemas.microsoft.com/office/powerpoint/2010/main" val="2225960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7CE2B-81C2-2618-D598-68A6B256092E}"/>
              </a:ext>
            </a:extLst>
          </p:cNvPr>
          <p:cNvSpPr>
            <a:spLocks noGrp="1"/>
          </p:cNvSpPr>
          <p:nvPr>
            <p:ph type="title"/>
          </p:nvPr>
        </p:nvSpPr>
        <p:spPr>
          <a:xfrm>
            <a:off x="457200" y="197794"/>
            <a:ext cx="8229600" cy="912211"/>
          </a:xfrm>
        </p:spPr>
        <p:txBody>
          <a:bodyPr>
            <a:noAutofit/>
          </a:bodyPr>
          <a:lstStyle/>
          <a:p>
            <a:r>
              <a:rPr lang="en-US" sz="3200" dirty="0">
                <a:solidFill>
                  <a:srgbClr val="FFFFFF"/>
                </a:solidFill>
                <a:cs typeface="Calibri"/>
              </a:rPr>
              <a:t>Cascadia Innovation Corridor</a:t>
            </a:r>
          </a:p>
        </p:txBody>
      </p:sp>
      <p:sp>
        <p:nvSpPr>
          <p:cNvPr id="5" name="Content Placeholder 4">
            <a:extLst>
              <a:ext uri="{FF2B5EF4-FFF2-40B4-BE49-F238E27FC236}">
                <a16:creationId xmlns:a16="http://schemas.microsoft.com/office/drawing/2014/main" id="{E0421A1C-9000-3481-BA5C-96B60013C0AC}"/>
              </a:ext>
            </a:extLst>
          </p:cNvPr>
          <p:cNvSpPr>
            <a:spLocks noGrp="1"/>
          </p:cNvSpPr>
          <p:nvPr>
            <p:ph idx="1"/>
          </p:nvPr>
        </p:nvSpPr>
        <p:spPr>
          <a:xfrm>
            <a:off x="296427" y="1417638"/>
            <a:ext cx="4195186" cy="5242568"/>
          </a:xfrm>
        </p:spPr>
        <p:txBody>
          <a:bodyPr>
            <a:normAutofit fontScale="77500" lnSpcReduction="20000"/>
          </a:bodyPr>
          <a:lstStyle/>
          <a:p>
            <a:pPr marL="0" indent="0">
              <a:buNone/>
            </a:pPr>
            <a:r>
              <a:rPr lang="en-US" dirty="0">
                <a:solidFill>
                  <a:schemeClr val="bg1"/>
                </a:solidFill>
              </a:rPr>
              <a:t>Bringing together:</a:t>
            </a:r>
          </a:p>
          <a:p>
            <a:r>
              <a:rPr lang="en-US" dirty="0">
                <a:solidFill>
                  <a:schemeClr val="bg1"/>
                </a:solidFill>
              </a:rPr>
              <a:t>Business</a:t>
            </a:r>
          </a:p>
          <a:p>
            <a:r>
              <a:rPr lang="en-US" dirty="0">
                <a:solidFill>
                  <a:schemeClr val="bg1"/>
                </a:solidFill>
              </a:rPr>
              <a:t>Academia</a:t>
            </a:r>
          </a:p>
          <a:p>
            <a:r>
              <a:rPr lang="en-US" dirty="0">
                <a:solidFill>
                  <a:schemeClr val="bg1"/>
                </a:solidFill>
              </a:rPr>
              <a:t>Government</a:t>
            </a:r>
          </a:p>
          <a:p>
            <a:r>
              <a:rPr lang="en-US" dirty="0">
                <a:solidFill>
                  <a:schemeClr val="bg1"/>
                </a:solidFill>
              </a:rPr>
              <a:t>Civil society</a:t>
            </a:r>
          </a:p>
          <a:p>
            <a:pPr marL="0" indent="0">
              <a:buNone/>
            </a:pPr>
            <a:endParaRPr lang="en-US" dirty="0">
              <a:solidFill>
                <a:schemeClr val="bg1"/>
              </a:solidFill>
            </a:endParaRPr>
          </a:p>
          <a:p>
            <a:pPr marL="0" indent="0">
              <a:buNone/>
            </a:pPr>
            <a:r>
              <a:rPr lang="en-US" dirty="0">
                <a:solidFill>
                  <a:schemeClr val="bg1"/>
                </a:solidFill>
              </a:rPr>
              <a:t>To facilitate:</a:t>
            </a:r>
          </a:p>
          <a:p>
            <a:r>
              <a:rPr lang="en-US" dirty="0">
                <a:solidFill>
                  <a:schemeClr val="bg1"/>
                </a:solidFill>
              </a:rPr>
              <a:t>Congestion/transportation</a:t>
            </a:r>
          </a:p>
          <a:p>
            <a:r>
              <a:rPr lang="en-US" dirty="0">
                <a:solidFill>
                  <a:schemeClr val="bg1"/>
                </a:solidFill>
              </a:rPr>
              <a:t>Life sciences</a:t>
            </a:r>
          </a:p>
          <a:p>
            <a:r>
              <a:rPr lang="en-US" dirty="0">
                <a:solidFill>
                  <a:schemeClr val="bg1"/>
                </a:solidFill>
              </a:rPr>
              <a:t>Transformative tech</a:t>
            </a:r>
          </a:p>
          <a:p>
            <a:r>
              <a:rPr lang="en-US" dirty="0">
                <a:solidFill>
                  <a:schemeClr val="bg1"/>
                </a:solidFill>
              </a:rPr>
              <a:t>Sustainability</a:t>
            </a:r>
          </a:p>
          <a:p>
            <a:endParaRPr lang="en-US" dirty="0">
              <a:solidFill>
                <a:schemeClr val="bg1"/>
              </a:solidFill>
            </a:endParaRPr>
          </a:p>
          <a:p>
            <a:pPr marL="0" indent="0">
              <a:buNone/>
            </a:pPr>
            <a:r>
              <a:rPr lang="en-US" dirty="0">
                <a:solidFill>
                  <a:schemeClr val="bg1"/>
                </a:solidFill>
              </a:rPr>
              <a:t>On </a:t>
            </a:r>
            <a:r>
              <a:rPr lang="en-US" b="1" i="1" dirty="0">
                <a:solidFill>
                  <a:schemeClr val="bg1"/>
                </a:solidFill>
              </a:rPr>
              <a:t>both</a:t>
            </a:r>
            <a:r>
              <a:rPr lang="en-US" dirty="0">
                <a:solidFill>
                  <a:schemeClr val="bg1"/>
                </a:solidFill>
              </a:rPr>
              <a:t> sides of the border</a:t>
            </a:r>
          </a:p>
        </p:txBody>
      </p:sp>
      <p:pic>
        <p:nvPicPr>
          <p:cNvPr id="1026" name="Picture 2" descr="Northwest leaders craft an innovative approach to climate change | The  Seattle Times">
            <a:extLst>
              <a:ext uri="{FF2B5EF4-FFF2-40B4-BE49-F238E27FC236}">
                <a16:creationId xmlns:a16="http://schemas.microsoft.com/office/drawing/2014/main" id="{4EB4DE29-CE09-4F54-9F70-6C1D807253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3342" y="1405231"/>
            <a:ext cx="3941232" cy="5254975"/>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9EE3D65A-5212-6C4E-0176-66F5F3DD0E97}"/>
              </a:ext>
            </a:extLst>
          </p:cNvPr>
          <p:cNvGrpSpPr/>
          <p:nvPr/>
        </p:nvGrpSpPr>
        <p:grpSpPr>
          <a:xfrm>
            <a:off x="4837257" y="5786273"/>
            <a:ext cx="1675504" cy="761922"/>
            <a:chOff x="5251104" y="1233866"/>
            <a:chExt cx="2238175" cy="1138217"/>
          </a:xfrm>
        </p:grpSpPr>
        <p:sp>
          <p:nvSpPr>
            <p:cNvPr id="19" name="Rectangle 18">
              <a:extLst>
                <a:ext uri="{FF2B5EF4-FFF2-40B4-BE49-F238E27FC236}">
                  <a16:creationId xmlns:a16="http://schemas.microsoft.com/office/drawing/2014/main" id="{5015DBA1-1D21-B900-F939-44F0C7C097BB}"/>
                </a:ext>
              </a:extLst>
            </p:cNvPr>
            <p:cNvSpPr/>
            <p:nvPr/>
          </p:nvSpPr>
          <p:spPr>
            <a:xfrm>
              <a:off x="5251104" y="1233866"/>
              <a:ext cx="2238175" cy="1138217"/>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7" descr="Graphical user interface&#10;&#10;Description automatically generated">
              <a:extLst>
                <a:ext uri="{FF2B5EF4-FFF2-40B4-BE49-F238E27FC236}">
                  <a16:creationId xmlns:a16="http://schemas.microsoft.com/office/drawing/2014/main" id="{95210093-3DE2-71B8-4008-141759217E7F}"/>
                </a:ext>
              </a:extLst>
            </p:cNvPr>
            <p:cNvPicPr>
              <a:picLocks noChangeAspect="1"/>
            </p:cNvPicPr>
            <p:nvPr/>
          </p:nvPicPr>
          <p:blipFill>
            <a:blip r:embed="rId4"/>
            <a:stretch>
              <a:fillRect/>
            </a:stretch>
          </p:blipFill>
          <p:spPr>
            <a:xfrm>
              <a:off x="5326796" y="1331922"/>
              <a:ext cx="2108306" cy="925365"/>
            </a:xfrm>
            <a:prstGeom prst="rect">
              <a:avLst/>
            </a:prstGeom>
          </p:spPr>
        </p:pic>
      </p:grpSp>
    </p:spTree>
    <p:extLst>
      <p:ext uri="{BB962C8B-B14F-4D97-AF65-F5344CB8AC3E}">
        <p14:creationId xmlns:p14="http://schemas.microsoft.com/office/powerpoint/2010/main" val="11940440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1000645" y="199319"/>
            <a:ext cx="7589827" cy="537088"/>
          </a:xfrm>
          <a:prstGeom prst="rect">
            <a:avLst/>
          </a:prstGeom>
        </p:spPr>
        <p:txBody>
          <a:bodyPr vert="horz" lIns="91440" tIns="45720" rIns="91440" bIns="45720" rtlCol="0" anchor="t">
            <a:normAutofit fontScale="92500" lnSpcReduction="20000"/>
          </a:bodyPr>
          <a:lstStyle/>
          <a:p>
            <a:pPr algn="ctr">
              <a:lnSpc>
                <a:spcPct val="90000"/>
              </a:lnSpc>
              <a:spcAft>
                <a:spcPts val="600"/>
              </a:spcAft>
              <a:defRPr/>
            </a:pPr>
            <a:r>
              <a:rPr lang="en-US" sz="3600" dirty="0">
                <a:latin typeface="Calibri Light"/>
                <a:ea typeface="Calibri Light"/>
                <a:cs typeface="Calibri Light"/>
              </a:rPr>
              <a:t>Coast Salish Indigenous Nations</a:t>
            </a:r>
          </a:p>
          <a:p>
            <a:pPr marL="914400" lvl="1" indent="-457200" algn="ctr">
              <a:lnSpc>
                <a:spcPct val="90000"/>
              </a:lnSpc>
              <a:spcAft>
                <a:spcPts val="600"/>
              </a:spcAft>
              <a:buFont typeface="Arial"/>
              <a:buChar char="•"/>
              <a:defRPr/>
            </a:pPr>
            <a:endParaRPr lang="en-US" sz="3600">
              <a:latin typeface="Calibri Light"/>
              <a:ea typeface="Calibri"/>
              <a:cs typeface="Calibri"/>
            </a:endParaRPr>
          </a:p>
        </p:txBody>
      </p:sp>
      <p:sp>
        <p:nvSpPr>
          <p:cNvPr id="2" name="TextBox 1">
            <a:extLst>
              <a:ext uri="{FF2B5EF4-FFF2-40B4-BE49-F238E27FC236}">
                <a16:creationId xmlns:a16="http://schemas.microsoft.com/office/drawing/2014/main" id="{B5DA6B00-3B18-4F6C-21A6-D66AF7840F01}"/>
              </a:ext>
            </a:extLst>
          </p:cNvPr>
          <p:cNvSpPr txBox="1"/>
          <p:nvPr/>
        </p:nvSpPr>
        <p:spPr>
          <a:xfrm>
            <a:off x="6751788" y="6608111"/>
            <a:ext cx="2335747"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chemeClr val="tx1">
                    <a:lumMod val="95000"/>
                  </a:schemeClr>
                </a:solidFill>
                <a:cs typeface="Calibri"/>
              </a:rPr>
              <a:t>Coast Salish Dialects and Territories</a:t>
            </a:r>
          </a:p>
        </p:txBody>
      </p:sp>
      <p:pic>
        <p:nvPicPr>
          <p:cNvPr id="3" name="Picture 4" descr="A picture containing map, text, atlas&#10;&#10;Description automatically generated">
            <a:extLst>
              <a:ext uri="{FF2B5EF4-FFF2-40B4-BE49-F238E27FC236}">
                <a16:creationId xmlns:a16="http://schemas.microsoft.com/office/drawing/2014/main" id="{2A3FF275-4BC0-681E-A90C-36B195451E4C}"/>
              </a:ext>
            </a:extLst>
          </p:cNvPr>
          <p:cNvPicPr>
            <a:picLocks noChangeAspect="1"/>
          </p:cNvPicPr>
          <p:nvPr/>
        </p:nvPicPr>
        <p:blipFill rotWithShape="1">
          <a:blip r:embed="rId3"/>
          <a:srcRect t="1795" r="-228" b="3232"/>
          <a:stretch/>
        </p:blipFill>
        <p:spPr>
          <a:xfrm>
            <a:off x="4239921" y="832348"/>
            <a:ext cx="4850467" cy="5773515"/>
          </a:xfrm>
          <a:prstGeom prst="rect">
            <a:avLst/>
          </a:prstGeom>
        </p:spPr>
      </p:pic>
      <p:sp>
        <p:nvSpPr>
          <p:cNvPr id="5" name="TextBox 4">
            <a:extLst>
              <a:ext uri="{FF2B5EF4-FFF2-40B4-BE49-F238E27FC236}">
                <a16:creationId xmlns:a16="http://schemas.microsoft.com/office/drawing/2014/main" id="{CB2D307A-3ECB-8B0F-7145-B0F0E3AD32AF}"/>
              </a:ext>
            </a:extLst>
          </p:cNvPr>
          <p:cNvSpPr txBox="1"/>
          <p:nvPr/>
        </p:nvSpPr>
        <p:spPr>
          <a:xfrm>
            <a:off x="284858" y="1414123"/>
            <a:ext cx="3656684"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i="1">
                <a:solidFill>
                  <a:srgbClr val="FFFFFF"/>
                </a:solidFill>
                <a:cs typeface="Calibri"/>
              </a:rPr>
              <a:t>“It’s been put on us to bring an Indigenous framework to this Western way. With local governments, county governments, state governments, federal governments and agencies, we have to ensure that the framework of Indigenous traditional cultures are valued — at the same level as science.”</a:t>
            </a:r>
          </a:p>
          <a:p>
            <a:pPr algn="r"/>
            <a:endParaRPr lang="en-US" sz="2400">
              <a:solidFill>
                <a:srgbClr val="FFFFFF"/>
              </a:solidFill>
              <a:cs typeface="Calibri"/>
            </a:endParaRPr>
          </a:p>
          <a:p>
            <a:pPr algn="r"/>
            <a:r>
              <a:rPr lang="en-US">
                <a:solidFill>
                  <a:srgbClr val="FFFFFF"/>
                </a:solidFill>
                <a:cs typeface="Calibri"/>
              </a:rPr>
              <a:t>-Lummi Tribal elder</a:t>
            </a:r>
            <a:endParaRPr lang="en-US"/>
          </a:p>
        </p:txBody>
      </p:sp>
    </p:spTree>
    <p:extLst>
      <p:ext uri="{BB962C8B-B14F-4D97-AF65-F5344CB8AC3E}">
        <p14:creationId xmlns:p14="http://schemas.microsoft.com/office/powerpoint/2010/main" val="198457401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8C9F3-E4B9-A971-968F-0C6B9531A8EE}"/>
              </a:ext>
            </a:extLst>
          </p:cNvPr>
          <p:cNvSpPr>
            <a:spLocks noGrp="1"/>
          </p:cNvSpPr>
          <p:nvPr>
            <p:ph type="title"/>
          </p:nvPr>
        </p:nvSpPr>
        <p:spPr>
          <a:xfrm>
            <a:off x="97778" y="152009"/>
            <a:ext cx="9045952" cy="738485"/>
          </a:xfrm>
        </p:spPr>
        <p:txBody>
          <a:bodyPr>
            <a:normAutofit/>
          </a:bodyPr>
          <a:lstStyle/>
          <a:p>
            <a:pPr algn="ctr"/>
            <a:r>
              <a:rPr lang="en-US" sz="3200" dirty="0">
                <a:cs typeface="Calibri Light"/>
              </a:rPr>
              <a:t>Pandemic restrictions &amp; the borderlands</a:t>
            </a:r>
          </a:p>
        </p:txBody>
      </p:sp>
      <p:sp>
        <p:nvSpPr>
          <p:cNvPr id="6" name="TextBox 5">
            <a:extLst>
              <a:ext uri="{FF2B5EF4-FFF2-40B4-BE49-F238E27FC236}">
                <a16:creationId xmlns:a16="http://schemas.microsoft.com/office/drawing/2014/main" id="{0C074390-1125-7749-7EA7-16F582EAF79E}"/>
              </a:ext>
            </a:extLst>
          </p:cNvPr>
          <p:cNvSpPr txBox="1"/>
          <p:nvPr/>
        </p:nvSpPr>
        <p:spPr>
          <a:xfrm>
            <a:off x="191911" y="1180005"/>
            <a:ext cx="4039169" cy="52937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FFFFFF"/>
                </a:solidFill>
                <a:latin typeface="Calibri Light"/>
                <a:ea typeface="Calibri Light"/>
                <a:cs typeface="Calibri"/>
              </a:rPr>
              <a:t>Working relationships &amp; channels of communication:</a:t>
            </a:r>
          </a:p>
          <a:p>
            <a:pPr marL="342900" indent="-342900">
              <a:buFont typeface="Arial" panose="020B0604020202020204" pitchFamily="34" charset="0"/>
              <a:buChar char="•"/>
            </a:pPr>
            <a:r>
              <a:rPr lang="en-US" sz="2000" dirty="0">
                <a:solidFill>
                  <a:srgbClr val="FFFFFF"/>
                </a:solidFill>
                <a:latin typeface="Calibri Light"/>
                <a:ea typeface="Calibri Light"/>
                <a:cs typeface="Calibri"/>
              </a:rPr>
              <a:t>Community leaders</a:t>
            </a:r>
          </a:p>
          <a:p>
            <a:pPr marL="342900" indent="-342900">
              <a:buFont typeface="Arial" panose="020B0604020202020204" pitchFamily="34" charset="0"/>
              <a:buChar char="•"/>
            </a:pPr>
            <a:r>
              <a:rPr lang="en-US" sz="2000" dirty="0">
                <a:solidFill>
                  <a:srgbClr val="FFFFFF"/>
                </a:solidFill>
                <a:latin typeface="Calibri Light"/>
                <a:ea typeface="Calibri Light"/>
                <a:cs typeface="Calibri"/>
              </a:rPr>
              <a:t>Elected officials</a:t>
            </a:r>
          </a:p>
          <a:p>
            <a:pPr marL="342900" indent="-342900">
              <a:buFont typeface="Arial" panose="020B0604020202020204" pitchFamily="34" charset="0"/>
              <a:buChar char="•"/>
            </a:pPr>
            <a:r>
              <a:rPr lang="en-US" sz="2000" dirty="0">
                <a:solidFill>
                  <a:srgbClr val="FFFFFF"/>
                </a:solidFill>
                <a:latin typeface="Calibri Light"/>
                <a:ea typeface="Calibri Light"/>
                <a:cs typeface="Calibri"/>
              </a:rPr>
              <a:t>Health authorities</a:t>
            </a:r>
          </a:p>
          <a:p>
            <a:pPr marL="342900" indent="-342900">
              <a:buFont typeface="Arial" panose="020B0604020202020204" pitchFamily="34" charset="0"/>
              <a:buChar char="•"/>
            </a:pPr>
            <a:r>
              <a:rPr lang="en-US" sz="2000" dirty="0">
                <a:solidFill>
                  <a:srgbClr val="FFFFFF"/>
                </a:solidFill>
                <a:latin typeface="Calibri Light"/>
                <a:ea typeface="Calibri Light"/>
                <a:cs typeface="Calibri"/>
              </a:rPr>
              <a:t>Border agencies</a:t>
            </a:r>
          </a:p>
          <a:p>
            <a:pPr marL="342900" indent="-342900">
              <a:buFont typeface="Arial"/>
              <a:buChar char="•"/>
            </a:pPr>
            <a:endParaRPr lang="en-US" sz="2400" dirty="0">
              <a:solidFill>
                <a:srgbClr val="FFFFFF"/>
              </a:solidFill>
              <a:latin typeface="Calibri Light"/>
              <a:ea typeface="Calibri Light"/>
              <a:cs typeface="Calibri"/>
            </a:endParaRPr>
          </a:p>
          <a:p>
            <a:r>
              <a:rPr lang="en-US" sz="2400" b="1" i="1" dirty="0">
                <a:solidFill>
                  <a:srgbClr val="FFFFFF"/>
                </a:solidFill>
                <a:latin typeface="Calibri Light"/>
                <a:ea typeface="Calibri Light"/>
                <a:cs typeface="Calibri"/>
              </a:rPr>
              <a:t>Vertical linkages </a:t>
            </a:r>
          </a:p>
          <a:p>
            <a:r>
              <a:rPr lang="en-US" sz="2400" dirty="0">
                <a:solidFill>
                  <a:srgbClr val="FFFFFF"/>
                </a:solidFill>
                <a:latin typeface="Calibri Light"/>
                <a:ea typeface="Calibri Light"/>
                <a:cs typeface="Calibri"/>
              </a:rPr>
              <a:t>connect borderland community with various scales of government </a:t>
            </a:r>
          </a:p>
          <a:p>
            <a:pPr marL="457200" indent="-457200">
              <a:buAutoNum type="arabicPeriod"/>
            </a:pPr>
            <a:endParaRPr lang="en-US" dirty="0">
              <a:ea typeface="Calibri Light"/>
              <a:cs typeface="Calibri" panose="020F0502020204030204"/>
            </a:endParaRPr>
          </a:p>
          <a:p>
            <a:r>
              <a:rPr lang="en-US" sz="2400" b="1" i="1" dirty="0">
                <a:solidFill>
                  <a:srgbClr val="FFFFFF"/>
                </a:solidFill>
                <a:latin typeface="Calibri Light"/>
                <a:ea typeface="Calibri Light"/>
                <a:cs typeface="Calibri"/>
              </a:rPr>
              <a:t>Horizontal linkages  </a:t>
            </a:r>
          </a:p>
          <a:p>
            <a:r>
              <a:rPr lang="en-US" sz="2400" dirty="0">
                <a:solidFill>
                  <a:srgbClr val="FFFFFF"/>
                </a:solidFill>
                <a:latin typeface="Calibri Light"/>
                <a:ea typeface="Calibri Light"/>
                <a:cs typeface="Calibri"/>
              </a:rPr>
              <a:t>connect jurisdictions on either side of the border</a:t>
            </a:r>
            <a:r>
              <a:rPr lang="en-US" sz="2400" i="1" dirty="0">
                <a:solidFill>
                  <a:srgbClr val="FFFFFF"/>
                </a:solidFill>
                <a:latin typeface="Calibri Light"/>
                <a:ea typeface="Calibri Light"/>
                <a:cs typeface="Calibri"/>
              </a:rPr>
              <a:t> </a:t>
            </a:r>
          </a:p>
        </p:txBody>
      </p:sp>
      <p:pic>
        <p:nvPicPr>
          <p:cNvPr id="3" name="Picture 3">
            <a:extLst>
              <a:ext uri="{FF2B5EF4-FFF2-40B4-BE49-F238E27FC236}">
                <a16:creationId xmlns:a16="http://schemas.microsoft.com/office/drawing/2014/main" id="{535E2568-09D9-59E6-C9EC-A0AFEC7AB350}"/>
              </a:ext>
            </a:extLst>
          </p:cNvPr>
          <p:cNvPicPr>
            <a:picLocks noChangeAspect="1"/>
          </p:cNvPicPr>
          <p:nvPr/>
        </p:nvPicPr>
        <p:blipFill>
          <a:blip r:embed="rId3"/>
          <a:stretch>
            <a:fillRect/>
          </a:stretch>
        </p:blipFill>
        <p:spPr>
          <a:xfrm>
            <a:off x="4252481" y="1118109"/>
            <a:ext cx="4825928" cy="5079491"/>
          </a:xfrm>
          <a:prstGeom prst="rect">
            <a:avLst/>
          </a:prstGeom>
        </p:spPr>
      </p:pic>
    </p:spTree>
    <p:extLst>
      <p:ext uri="{BB962C8B-B14F-4D97-AF65-F5344CB8AC3E}">
        <p14:creationId xmlns:p14="http://schemas.microsoft.com/office/powerpoint/2010/main" val="3318829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52FEB-3187-6DC0-FB61-EA8985B69CD3}"/>
              </a:ext>
            </a:extLst>
          </p:cNvPr>
          <p:cNvSpPr>
            <a:spLocks noGrp="1"/>
          </p:cNvSpPr>
          <p:nvPr>
            <p:ph type="title"/>
          </p:nvPr>
        </p:nvSpPr>
        <p:spPr>
          <a:xfrm>
            <a:off x="455304" y="245952"/>
            <a:ext cx="7995041" cy="854716"/>
          </a:xfrm>
        </p:spPr>
        <p:txBody>
          <a:bodyPr>
            <a:normAutofit fontScale="90000"/>
          </a:bodyPr>
          <a:lstStyle/>
          <a:p>
            <a:r>
              <a:rPr lang="en-US" sz="3200" dirty="0">
                <a:solidFill>
                  <a:srgbClr val="FFFFFF"/>
                </a:solidFill>
                <a:latin typeface="Calibri Light"/>
                <a:ea typeface="Calibri Light"/>
                <a:cs typeface="Calibri"/>
              </a:rPr>
              <a:t>Cross-Border cooperation in Cascadia is a mix of informal, dynamic, and multi-scale networks... </a:t>
            </a:r>
          </a:p>
        </p:txBody>
      </p:sp>
      <p:sp>
        <p:nvSpPr>
          <p:cNvPr id="3" name="Content Placeholder 2">
            <a:extLst>
              <a:ext uri="{FF2B5EF4-FFF2-40B4-BE49-F238E27FC236}">
                <a16:creationId xmlns:a16="http://schemas.microsoft.com/office/drawing/2014/main" id="{DF49C2B6-F2E4-826A-BFBD-10B3D106DE6A}"/>
              </a:ext>
            </a:extLst>
          </p:cNvPr>
          <p:cNvSpPr>
            <a:spLocks noGrp="1"/>
          </p:cNvSpPr>
          <p:nvPr>
            <p:ph idx="1"/>
          </p:nvPr>
        </p:nvSpPr>
        <p:spPr>
          <a:xfrm>
            <a:off x="493223" y="1405662"/>
            <a:ext cx="8157553" cy="4233138"/>
          </a:xfrm>
        </p:spPr>
        <p:txBody>
          <a:bodyPr vert="horz" lIns="91440" tIns="45720" rIns="91440" bIns="45720" rtlCol="0" anchor="t">
            <a:noAutofit/>
          </a:bodyPr>
          <a:lstStyle/>
          <a:p>
            <a:r>
              <a:rPr lang="en-US" sz="3000" dirty="0">
                <a:solidFill>
                  <a:srgbClr val="FFFFFF"/>
                </a:solidFill>
                <a:latin typeface="Calibri Light"/>
                <a:ea typeface="Calibri Light"/>
                <a:cs typeface="Calibri"/>
              </a:rPr>
              <a:t>Relatively strong regional structures and organizations </a:t>
            </a:r>
          </a:p>
          <a:p>
            <a:pPr lvl="1"/>
            <a:r>
              <a:rPr lang="en-US" sz="2600" dirty="0">
                <a:solidFill>
                  <a:srgbClr val="FFFFFF"/>
                </a:solidFill>
                <a:latin typeface="Calibri Light"/>
                <a:ea typeface="Calibri Light"/>
                <a:cs typeface="Calibri"/>
              </a:rPr>
              <a:t>built on trust and a 'culture of collaboration’</a:t>
            </a:r>
          </a:p>
          <a:p>
            <a:pPr lvl="1"/>
            <a:r>
              <a:rPr lang="en-US" sz="2600" dirty="0">
                <a:solidFill>
                  <a:srgbClr val="FFFFFF"/>
                </a:solidFill>
                <a:latin typeface="Calibri Light"/>
                <a:ea typeface="Calibri Light"/>
                <a:cs typeface="Calibri"/>
              </a:rPr>
              <a:t>hybrid state/civil society/private sector organizations</a:t>
            </a:r>
          </a:p>
          <a:p>
            <a:pPr lvl="1"/>
            <a:endParaRPr lang="en-US" sz="2600" dirty="0">
              <a:solidFill>
                <a:srgbClr val="FFFFFF"/>
              </a:solidFill>
              <a:latin typeface="Calibri Light"/>
              <a:ea typeface="Calibri Light"/>
              <a:cs typeface="Calibri"/>
            </a:endParaRPr>
          </a:p>
          <a:p>
            <a:r>
              <a:rPr lang="en-US" sz="3000" dirty="0">
                <a:solidFill>
                  <a:srgbClr val="FFFFFF"/>
                </a:solidFill>
                <a:latin typeface="Calibri Light"/>
                <a:ea typeface="Calibri"/>
                <a:cs typeface="Calibri"/>
              </a:rPr>
              <a:t>Indigenous Nations that span the border and are increasingly influential </a:t>
            </a:r>
          </a:p>
          <a:p>
            <a:endParaRPr lang="en-US" sz="3000" dirty="0">
              <a:solidFill>
                <a:srgbClr val="FFFFFF"/>
              </a:solidFill>
              <a:latin typeface="Calibri Light"/>
              <a:ea typeface="Calibri"/>
              <a:cs typeface="Calibri"/>
            </a:endParaRPr>
          </a:p>
          <a:p>
            <a:r>
              <a:rPr lang="en-US" sz="3000" dirty="0">
                <a:solidFill>
                  <a:srgbClr val="FFFFFF"/>
                </a:solidFill>
                <a:latin typeface="Calibri Light"/>
                <a:ea typeface="Calibri Light"/>
                <a:cs typeface="Calibri"/>
              </a:rPr>
              <a:t>Tangible benefits</a:t>
            </a:r>
          </a:p>
          <a:p>
            <a:pPr lvl="1"/>
            <a:r>
              <a:rPr lang="en-US" dirty="0">
                <a:ea typeface="Calibri"/>
                <a:cs typeface="Calibri"/>
              </a:rPr>
              <a:t>Times of crisis</a:t>
            </a:r>
          </a:p>
          <a:p>
            <a:pPr lvl="1"/>
            <a:r>
              <a:rPr lang="en-US" dirty="0">
                <a:ea typeface="Calibri"/>
                <a:cs typeface="Calibri"/>
              </a:rPr>
              <a:t>Advancing border policies </a:t>
            </a:r>
          </a:p>
        </p:txBody>
      </p:sp>
    </p:spTree>
    <p:extLst>
      <p:ext uri="{BB962C8B-B14F-4D97-AF65-F5344CB8AC3E}">
        <p14:creationId xmlns:p14="http://schemas.microsoft.com/office/powerpoint/2010/main" val="308721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52FEB-3187-6DC0-FB61-EA8985B69CD3}"/>
              </a:ext>
            </a:extLst>
          </p:cNvPr>
          <p:cNvSpPr>
            <a:spLocks noGrp="1"/>
          </p:cNvSpPr>
          <p:nvPr>
            <p:ph type="title"/>
          </p:nvPr>
        </p:nvSpPr>
        <p:spPr>
          <a:xfrm>
            <a:off x="628650" y="241861"/>
            <a:ext cx="7886700" cy="1325563"/>
          </a:xfrm>
        </p:spPr>
        <p:txBody>
          <a:bodyPr>
            <a:normAutofit/>
          </a:bodyPr>
          <a:lstStyle/>
          <a:p>
            <a:r>
              <a:rPr lang="en-US" sz="3200" dirty="0">
                <a:solidFill>
                  <a:srgbClr val="FFFFFF"/>
                </a:solidFill>
                <a:latin typeface="Calibri Light"/>
                <a:ea typeface="Calibri Light"/>
                <a:cs typeface="Calibri"/>
              </a:rPr>
              <a:t>...comes up against a very formal and strict border regime</a:t>
            </a:r>
            <a:endParaRPr lang="en-US" sz="3200" dirty="0">
              <a:solidFill>
                <a:srgbClr val="FFFFFF"/>
              </a:solidFill>
              <a:latin typeface="Calibri Light"/>
              <a:ea typeface="Calibri Light"/>
              <a:cs typeface="Calibri Light"/>
            </a:endParaRPr>
          </a:p>
        </p:txBody>
      </p:sp>
      <p:sp>
        <p:nvSpPr>
          <p:cNvPr id="3" name="Content Placeholder 2">
            <a:extLst>
              <a:ext uri="{FF2B5EF4-FFF2-40B4-BE49-F238E27FC236}">
                <a16:creationId xmlns:a16="http://schemas.microsoft.com/office/drawing/2014/main" id="{DF49C2B6-F2E4-826A-BFBD-10B3D106DE6A}"/>
              </a:ext>
            </a:extLst>
          </p:cNvPr>
          <p:cNvSpPr>
            <a:spLocks noGrp="1"/>
          </p:cNvSpPr>
          <p:nvPr>
            <p:ph idx="1"/>
          </p:nvPr>
        </p:nvSpPr>
        <p:spPr>
          <a:xfrm>
            <a:off x="539003" y="2069432"/>
            <a:ext cx="7886700" cy="4546707"/>
          </a:xfrm>
        </p:spPr>
        <p:txBody>
          <a:bodyPr vert="horz" lIns="91440" tIns="45720" rIns="91440" bIns="45720" rtlCol="0" anchor="t">
            <a:noAutofit/>
          </a:bodyPr>
          <a:lstStyle/>
          <a:p>
            <a:r>
              <a:rPr lang="en-US" dirty="0">
                <a:solidFill>
                  <a:srgbClr val="FFFFFF"/>
                </a:solidFill>
                <a:latin typeface="Calibri Light"/>
                <a:ea typeface="Calibri Light"/>
                <a:cs typeface="Calibri Light"/>
              </a:rPr>
              <a:t>Informal structures are vulnerable to political turnover, lack of funding, and capacity constraints </a:t>
            </a:r>
          </a:p>
          <a:p>
            <a:endParaRPr lang="en-US" dirty="0">
              <a:solidFill>
                <a:srgbClr val="FFFFFF"/>
              </a:solidFill>
              <a:latin typeface="Calibri Light"/>
              <a:ea typeface="Calibri Light"/>
              <a:cs typeface="Calibri Light"/>
            </a:endParaRPr>
          </a:p>
          <a:p>
            <a:r>
              <a:rPr lang="en-US" dirty="0">
                <a:solidFill>
                  <a:srgbClr val="FFFFFF"/>
                </a:solidFill>
                <a:latin typeface="Calibri Light"/>
                <a:ea typeface="Calibri Light"/>
                <a:cs typeface="Calibri"/>
              </a:rPr>
              <a:t>Functional linkages may not be enough to advance structural integration </a:t>
            </a:r>
            <a:endParaRPr lang="en-US" dirty="0">
              <a:latin typeface="Calibri Light"/>
              <a:ea typeface="Calibri Light"/>
              <a:cs typeface="Calibri Light"/>
            </a:endParaRPr>
          </a:p>
          <a:p>
            <a:pPr lvl="1"/>
            <a:r>
              <a:rPr lang="en-US" sz="2800" dirty="0">
                <a:solidFill>
                  <a:srgbClr val="FFFFFF"/>
                </a:solidFill>
                <a:latin typeface="Calibri Light"/>
                <a:ea typeface="Calibri Light"/>
                <a:cs typeface="Calibri"/>
              </a:rPr>
              <a:t>Requires long-term capital investment</a:t>
            </a:r>
            <a:endParaRPr lang="en-US" sz="2800" dirty="0">
              <a:latin typeface="Calibri Light"/>
              <a:ea typeface="Calibri Light"/>
              <a:cs typeface="Calibri"/>
            </a:endParaRPr>
          </a:p>
          <a:p>
            <a:pPr lvl="1"/>
            <a:r>
              <a:rPr lang="en-US" sz="2800" dirty="0">
                <a:solidFill>
                  <a:srgbClr val="FFFFFF"/>
                </a:solidFill>
                <a:latin typeface="Calibri Light"/>
                <a:ea typeface="Calibri Light"/>
                <a:cs typeface="Calibri"/>
              </a:rPr>
              <a:t>Legal frameworks</a:t>
            </a:r>
          </a:p>
          <a:p>
            <a:pPr lvl="1"/>
            <a:endParaRPr lang="en-US" dirty="0">
              <a:latin typeface="Calibri Light"/>
              <a:ea typeface="Calibri Light"/>
              <a:cs typeface="+mn-lt"/>
            </a:endParaRPr>
          </a:p>
          <a:p>
            <a:pPr marL="0" indent="0">
              <a:buNone/>
            </a:pPr>
            <a:endParaRPr lang="en-US" sz="2400" dirty="0">
              <a:solidFill>
                <a:srgbClr val="FFFFFF"/>
              </a:solidFill>
              <a:latin typeface="Calibri Light"/>
              <a:ea typeface="Calibri Light"/>
              <a:cs typeface="Calibri"/>
            </a:endParaRPr>
          </a:p>
          <a:p>
            <a:endParaRPr lang="en-US" sz="2400" dirty="0">
              <a:latin typeface="Calibri Light"/>
              <a:ea typeface="Calibri Light"/>
              <a:cs typeface="Calibri"/>
            </a:endParaRPr>
          </a:p>
          <a:p>
            <a:endParaRPr lang="en-US" sz="2400" dirty="0">
              <a:solidFill>
                <a:srgbClr val="FFFFFF"/>
              </a:solidFill>
              <a:latin typeface="Calibri Light"/>
              <a:ea typeface="Calibri Light"/>
              <a:cs typeface="Calibri"/>
            </a:endParaRPr>
          </a:p>
        </p:txBody>
      </p:sp>
    </p:spTree>
    <p:extLst>
      <p:ext uri="{BB962C8B-B14F-4D97-AF65-F5344CB8AC3E}">
        <p14:creationId xmlns:p14="http://schemas.microsoft.com/office/powerpoint/2010/main" val="74431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15" name="Picture 8" descr="Map&#10;&#10;Description automatically generated">
            <a:extLst>
              <a:ext uri="{FF2B5EF4-FFF2-40B4-BE49-F238E27FC236}">
                <a16:creationId xmlns:a16="http://schemas.microsoft.com/office/drawing/2014/main" id="{4556ACC6-ED0C-E467-DC85-207C80BE933A}"/>
              </a:ext>
            </a:extLst>
          </p:cNvPr>
          <p:cNvPicPr>
            <a:picLocks noChangeAspect="1"/>
          </p:cNvPicPr>
          <p:nvPr/>
        </p:nvPicPr>
        <p:blipFill rotWithShape="1">
          <a:blip r:embed="rId3"/>
          <a:srcRect t="5369"/>
          <a:stretch/>
        </p:blipFill>
        <p:spPr>
          <a:xfrm>
            <a:off x="3241690" y="79084"/>
            <a:ext cx="5648310" cy="6645536"/>
          </a:xfrm>
          <a:prstGeom prst="rect">
            <a:avLst/>
          </a:prstGeom>
          <a:ln>
            <a:solidFill>
              <a:schemeClr val="bg1"/>
            </a:solidFill>
          </a:ln>
        </p:spPr>
      </p:pic>
      <p:sp>
        <p:nvSpPr>
          <p:cNvPr id="2" name="TextBox 1">
            <a:extLst>
              <a:ext uri="{FF2B5EF4-FFF2-40B4-BE49-F238E27FC236}">
                <a16:creationId xmlns:a16="http://schemas.microsoft.com/office/drawing/2014/main" id="{AE43413A-3C2A-AD2C-F517-F7FBFDB7BE65}"/>
              </a:ext>
            </a:extLst>
          </p:cNvPr>
          <p:cNvSpPr txBox="1"/>
          <p:nvPr/>
        </p:nvSpPr>
        <p:spPr>
          <a:xfrm>
            <a:off x="316089" y="769223"/>
            <a:ext cx="2421467" cy="2677656"/>
          </a:xfrm>
          <a:prstGeom prst="rect">
            <a:avLst/>
          </a:prstGeom>
          <a:noFill/>
        </p:spPr>
        <p:txBody>
          <a:bodyPr wrap="square" rtlCol="0">
            <a:spAutoFit/>
          </a:bodyPr>
          <a:lstStyle/>
          <a:p>
            <a:r>
              <a:rPr lang="en-US" sz="2800" dirty="0">
                <a:solidFill>
                  <a:schemeClr val="bg1"/>
                </a:solidFill>
              </a:rPr>
              <a:t>Can policy parallelism support cross-border infrastructure?</a:t>
            </a:r>
          </a:p>
          <a:p>
            <a:endParaRPr lang="en-US" sz="2800" dirty="0">
              <a:solidFill>
                <a:schemeClr val="bg1"/>
              </a:solidFill>
            </a:endParaRPr>
          </a:p>
        </p:txBody>
      </p:sp>
    </p:spTree>
    <p:extLst>
      <p:ext uri="{BB962C8B-B14F-4D97-AF65-F5344CB8AC3E}">
        <p14:creationId xmlns:p14="http://schemas.microsoft.com/office/powerpoint/2010/main" val="14890165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EFED6-3B7F-F804-AD68-99DBC8EEF640}"/>
              </a:ext>
            </a:extLst>
          </p:cNvPr>
          <p:cNvSpPr>
            <a:spLocks noGrp="1"/>
          </p:cNvSpPr>
          <p:nvPr>
            <p:ph type="title"/>
          </p:nvPr>
        </p:nvSpPr>
        <p:spPr>
          <a:xfrm>
            <a:off x="175513" y="274638"/>
            <a:ext cx="8890481" cy="1143000"/>
          </a:xfrm>
        </p:spPr>
        <p:txBody>
          <a:bodyPr>
            <a:noAutofit/>
          </a:bodyPr>
          <a:lstStyle/>
          <a:p>
            <a:r>
              <a:rPr lang="en-US" sz="3600" dirty="0">
                <a:solidFill>
                  <a:srgbClr val="FFFFFF"/>
                </a:solidFill>
                <a:latin typeface="Calibri Light"/>
                <a:ea typeface="Calibri Light"/>
                <a:cs typeface="Calibri"/>
              </a:rPr>
              <a:t>Future or the Canada – US border relationship</a:t>
            </a:r>
            <a:endParaRPr lang="en-US" sz="3600" dirty="0">
              <a:solidFill>
                <a:srgbClr val="FFFFFF"/>
              </a:solidFill>
              <a:latin typeface="Calibri Light"/>
              <a:ea typeface="Calibri Light"/>
              <a:cs typeface="Calibri Light"/>
            </a:endParaRPr>
          </a:p>
        </p:txBody>
      </p:sp>
      <p:sp>
        <p:nvSpPr>
          <p:cNvPr id="3" name="Content Placeholder 2">
            <a:extLst>
              <a:ext uri="{FF2B5EF4-FFF2-40B4-BE49-F238E27FC236}">
                <a16:creationId xmlns:a16="http://schemas.microsoft.com/office/drawing/2014/main" id="{BF5F5BC0-873F-DC8A-90C6-478AC55E2F33}"/>
              </a:ext>
            </a:extLst>
          </p:cNvPr>
          <p:cNvSpPr>
            <a:spLocks noGrp="1"/>
          </p:cNvSpPr>
          <p:nvPr>
            <p:ph idx="1"/>
          </p:nvPr>
        </p:nvSpPr>
        <p:spPr>
          <a:xfrm>
            <a:off x="457200" y="1751877"/>
            <a:ext cx="8229600" cy="4753479"/>
          </a:xfrm>
        </p:spPr>
        <p:txBody>
          <a:bodyPr vert="horz" lIns="91440" tIns="45720" rIns="91440" bIns="45720" rtlCol="0" anchor="t">
            <a:normAutofit lnSpcReduction="10000"/>
          </a:bodyPr>
          <a:lstStyle/>
          <a:p>
            <a:r>
              <a:rPr lang="en-US" sz="2800" dirty="0">
                <a:solidFill>
                  <a:srgbClr val="FFFFFF"/>
                </a:solidFill>
                <a:latin typeface="Calibri Light" panose="020F0302020204030204" pitchFamily="34" charset="0"/>
                <a:cs typeface="Calibri Light" panose="020F0302020204030204" pitchFamily="34" charset="0"/>
              </a:rPr>
              <a:t>Increasing challenges that know no borders</a:t>
            </a:r>
          </a:p>
          <a:p>
            <a:pPr lvl="1">
              <a:buFont typeface="Arial" panose="020B0604020202020204" pitchFamily="34" charset="0"/>
              <a:buChar char="•"/>
            </a:pPr>
            <a:r>
              <a:rPr lang="en-US" sz="2400" dirty="0">
                <a:solidFill>
                  <a:srgbClr val="FFFFFF"/>
                </a:solidFill>
                <a:latin typeface="Calibri Light" panose="020F0302020204030204" pitchFamily="34" charset="0"/>
                <a:cs typeface="Calibri Light" panose="020F0302020204030204" pitchFamily="34" charset="0"/>
              </a:rPr>
              <a:t>pandemic border restrictions</a:t>
            </a:r>
            <a:endParaRPr lang="en-US" sz="2400" dirty="0">
              <a:solidFill>
                <a:srgbClr val="000000"/>
              </a:solidFill>
              <a:latin typeface="Calibri Light" panose="020F0302020204030204" pitchFamily="34" charset="0"/>
              <a:cs typeface="Calibri Light" panose="020F0302020204030204" pitchFamily="34" charset="0"/>
            </a:endParaRPr>
          </a:p>
          <a:p>
            <a:pPr lvl="1">
              <a:buFont typeface="Arial" panose="020B0604020202020204" pitchFamily="34" charset="0"/>
              <a:buChar char="•"/>
            </a:pPr>
            <a:r>
              <a:rPr lang="en-US" sz="2400" dirty="0">
                <a:solidFill>
                  <a:srgbClr val="FFFFFF"/>
                </a:solidFill>
                <a:latin typeface="Calibri Light" panose="020F0302020204030204" pitchFamily="34" charset="0"/>
                <a:cs typeface="Calibri Light" panose="020F0302020204030204" pitchFamily="34" charset="0"/>
              </a:rPr>
              <a:t>climate-induced environmental challenges (floods, forest fires, rising sea levels)</a:t>
            </a:r>
          </a:p>
          <a:p>
            <a:pPr lvl="1">
              <a:buFont typeface="Arial" panose="020B0604020202020204" pitchFamily="34" charset="0"/>
              <a:buChar char="•"/>
            </a:pPr>
            <a:endParaRPr lang="en-US" sz="2400" dirty="0">
              <a:solidFill>
                <a:srgbClr val="FFFFFF"/>
              </a:solidFill>
              <a:latin typeface="Calibri Light" panose="020F0302020204030204" pitchFamily="34" charset="0"/>
              <a:cs typeface="Calibri Light" panose="020F0302020204030204" pitchFamily="34" charset="0"/>
            </a:endParaRPr>
          </a:p>
          <a:p>
            <a:r>
              <a:rPr lang="en-US" sz="2800" dirty="0">
                <a:solidFill>
                  <a:srgbClr val="FFFFFF"/>
                </a:solidFill>
                <a:latin typeface="Calibri Light" panose="020F0302020204030204" pitchFamily="34" charset="0"/>
                <a:cs typeface="Calibri Light" panose="020F0302020204030204" pitchFamily="34" charset="0"/>
              </a:rPr>
              <a:t>Requires innovative and adaptable models of governance</a:t>
            </a:r>
          </a:p>
          <a:p>
            <a:pPr lvl="1">
              <a:buFont typeface="Arial" panose="020B0604020202020204" pitchFamily="34" charset="0"/>
              <a:buChar char="•"/>
            </a:pPr>
            <a:r>
              <a:rPr lang="en-US" sz="2400" dirty="0">
                <a:solidFill>
                  <a:srgbClr val="FFFFFF"/>
                </a:solidFill>
                <a:latin typeface="Calibri Light" panose="020F0302020204030204" pitchFamily="34" charset="0"/>
                <a:ea typeface="Calibri"/>
                <a:cs typeface="Calibri Light" panose="020F0302020204030204" pitchFamily="34" charset="0"/>
              </a:rPr>
              <a:t>Indigenous Nations</a:t>
            </a:r>
          </a:p>
          <a:p>
            <a:endParaRPr lang="en-US" sz="2800" dirty="0">
              <a:solidFill>
                <a:srgbClr val="FFFFFF"/>
              </a:solidFill>
              <a:latin typeface="Calibri Light" panose="020F0302020204030204" pitchFamily="34" charset="0"/>
              <a:cs typeface="Calibri Light" panose="020F0302020204030204" pitchFamily="34" charset="0"/>
            </a:endParaRPr>
          </a:p>
          <a:p>
            <a:r>
              <a:rPr lang="en-US" sz="2800" dirty="0">
                <a:solidFill>
                  <a:srgbClr val="FFFFFF"/>
                </a:solidFill>
                <a:latin typeface="Calibri Light" panose="020F0302020204030204" pitchFamily="34" charset="0"/>
                <a:cs typeface="Calibri Light" panose="020F0302020204030204" pitchFamily="34" charset="0"/>
              </a:rPr>
              <a:t>The sub-national scale is where the CA – US relationship is most functional</a:t>
            </a:r>
            <a:endParaRPr lang="en-US" sz="2800" dirty="0">
              <a:solidFill>
                <a:srgbClr val="FFFFFF"/>
              </a:solidFill>
              <a:latin typeface="Calibri Light" panose="020F0302020204030204" pitchFamily="34" charset="0"/>
              <a:ea typeface="Calibri"/>
              <a:cs typeface="Calibri Light" panose="020F0302020204030204" pitchFamily="34" charset="0"/>
            </a:endParaRPr>
          </a:p>
          <a:p>
            <a:pPr lvl="1">
              <a:buFont typeface="Arial" panose="020B0604020202020204" pitchFamily="34" charset="0"/>
              <a:buChar char="•"/>
            </a:pPr>
            <a:r>
              <a:rPr lang="en-US" sz="2400" dirty="0">
                <a:solidFill>
                  <a:srgbClr val="FFFFFF"/>
                </a:solidFill>
                <a:latin typeface="Calibri Light" panose="020F0302020204030204" pitchFamily="34" charset="0"/>
                <a:cs typeface="Calibri Light" panose="020F0302020204030204" pitchFamily="34" charset="0"/>
              </a:rPr>
              <a:t>Cascadia region is a leader</a:t>
            </a:r>
          </a:p>
          <a:p>
            <a:pPr lvl="1">
              <a:buFont typeface="Arial" panose="020B0604020202020204" pitchFamily="34" charset="0"/>
              <a:buChar char="•"/>
            </a:pPr>
            <a:endParaRPr lang="en-US" sz="2400" dirty="0">
              <a:solidFill>
                <a:srgbClr val="FFFFFF"/>
              </a:solidFill>
              <a:cs typeface="Calibri"/>
            </a:endParaRPr>
          </a:p>
        </p:txBody>
      </p:sp>
    </p:spTree>
    <p:extLst>
      <p:ext uri="{BB962C8B-B14F-4D97-AF65-F5344CB8AC3E}">
        <p14:creationId xmlns:p14="http://schemas.microsoft.com/office/powerpoint/2010/main" val="3259131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person standing in front of a sign&#10;&#10;Description automatically generated">
            <a:extLst>
              <a:ext uri="{FF2B5EF4-FFF2-40B4-BE49-F238E27FC236}">
                <a16:creationId xmlns:a16="http://schemas.microsoft.com/office/drawing/2014/main" id="{D3E692E5-2370-7F8B-80FB-31D0C96BA2C0}"/>
              </a:ext>
            </a:extLst>
          </p:cNvPr>
          <p:cNvPicPr>
            <a:picLocks noChangeAspect="1"/>
          </p:cNvPicPr>
          <p:nvPr/>
        </p:nvPicPr>
        <p:blipFill rotWithShape="1">
          <a:blip r:embed="rId3"/>
          <a:srcRect l="9034" t="-417" r="4050"/>
          <a:stretch/>
        </p:blipFill>
        <p:spPr>
          <a:xfrm rot="5400000">
            <a:off x="41889" y="2037682"/>
            <a:ext cx="4464108" cy="3829397"/>
          </a:xfrm>
          <a:prstGeom prst="rect">
            <a:avLst/>
          </a:prstGeom>
          <a:ln>
            <a:solidFill>
              <a:schemeClr val="tx1"/>
            </a:solidFill>
          </a:ln>
        </p:spPr>
      </p:pic>
      <p:pic>
        <p:nvPicPr>
          <p:cNvPr id="4" name="Picture 4">
            <a:extLst>
              <a:ext uri="{FF2B5EF4-FFF2-40B4-BE49-F238E27FC236}">
                <a16:creationId xmlns:a16="http://schemas.microsoft.com/office/drawing/2014/main" id="{B9518E83-F05F-EA61-83F0-99F5546C167F}"/>
              </a:ext>
            </a:extLst>
          </p:cNvPr>
          <p:cNvPicPr>
            <a:picLocks noChangeAspect="1"/>
          </p:cNvPicPr>
          <p:nvPr/>
        </p:nvPicPr>
        <p:blipFill rotWithShape="1">
          <a:blip r:embed="rId4"/>
          <a:srcRect l="22321" t="-90" r="27381" b="1941"/>
          <a:stretch/>
        </p:blipFill>
        <p:spPr>
          <a:xfrm>
            <a:off x="4620126" y="1714500"/>
            <a:ext cx="4071025" cy="4463275"/>
          </a:xfrm>
          <a:prstGeom prst="rect">
            <a:avLst/>
          </a:prstGeom>
          <a:ln>
            <a:solidFill>
              <a:schemeClr val="tx1"/>
            </a:solidFill>
          </a:ln>
        </p:spPr>
      </p:pic>
      <p:sp>
        <p:nvSpPr>
          <p:cNvPr id="5" name="TextBox 4">
            <a:extLst>
              <a:ext uri="{FF2B5EF4-FFF2-40B4-BE49-F238E27FC236}">
                <a16:creationId xmlns:a16="http://schemas.microsoft.com/office/drawing/2014/main" id="{DCD7D989-C29B-0F6A-D663-7F65B15A505C}"/>
              </a:ext>
            </a:extLst>
          </p:cNvPr>
          <p:cNvSpPr txBox="1"/>
          <p:nvPr/>
        </p:nvSpPr>
        <p:spPr>
          <a:xfrm>
            <a:off x="487536" y="379194"/>
            <a:ext cx="820143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a:cs typeface="Calibri"/>
              </a:rPr>
              <a:t>100+ years of a peaceful border</a:t>
            </a:r>
            <a:endParaRPr lang="en-US"/>
          </a:p>
        </p:txBody>
      </p:sp>
      <p:sp>
        <p:nvSpPr>
          <p:cNvPr id="6" name="TextBox 5">
            <a:extLst>
              <a:ext uri="{FF2B5EF4-FFF2-40B4-BE49-F238E27FC236}">
                <a16:creationId xmlns:a16="http://schemas.microsoft.com/office/drawing/2014/main" id="{760CC9D7-6AE7-233C-289A-5AB3C4A0F8A6}"/>
              </a:ext>
            </a:extLst>
          </p:cNvPr>
          <p:cNvSpPr txBox="1"/>
          <p:nvPr/>
        </p:nvSpPr>
        <p:spPr>
          <a:xfrm>
            <a:off x="357526" y="6201401"/>
            <a:ext cx="38049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cs typeface="Calibri"/>
              </a:rPr>
              <a:t>Norway - Sweden</a:t>
            </a:r>
            <a:endParaRPr lang="en-US" dirty="0"/>
          </a:p>
        </p:txBody>
      </p:sp>
      <p:sp>
        <p:nvSpPr>
          <p:cNvPr id="8" name="TextBox 7">
            <a:extLst>
              <a:ext uri="{FF2B5EF4-FFF2-40B4-BE49-F238E27FC236}">
                <a16:creationId xmlns:a16="http://schemas.microsoft.com/office/drawing/2014/main" id="{90547DBB-C458-EF75-B610-283A86870232}"/>
              </a:ext>
            </a:extLst>
          </p:cNvPr>
          <p:cNvSpPr txBox="1"/>
          <p:nvPr/>
        </p:nvSpPr>
        <p:spPr>
          <a:xfrm>
            <a:off x="4756180" y="6186284"/>
            <a:ext cx="38049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Canada – United States</a:t>
            </a:r>
            <a:endParaRPr lang="en-US"/>
          </a:p>
        </p:txBody>
      </p:sp>
    </p:spTree>
    <p:extLst>
      <p:ext uri="{BB962C8B-B14F-4D97-AF65-F5344CB8AC3E}">
        <p14:creationId xmlns:p14="http://schemas.microsoft.com/office/powerpoint/2010/main" val="23897578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388A5-1332-F226-8829-C3A2226F9F9A}"/>
              </a:ext>
            </a:extLst>
          </p:cNvPr>
          <p:cNvSpPr>
            <a:spLocks noGrp="1"/>
          </p:cNvSpPr>
          <p:nvPr>
            <p:ph type="title"/>
          </p:nvPr>
        </p:nvSpPr>
        <p:spPr>
          <a:xfrm>
            <a:off x="154650" y="1989649"/>
            <a:ext cx="3715759" cy="1172272"/>
          </a:xfrm>
        </p:spPr>
        <p:txBody>
          <a:bodyPr>
            <a:noAutofit/>
          </a:bodyPr>
          <a:lstStyle/>
          <a:p>
            <a:r>
              <a:rPr lang="en-US" sz="3200" dirty="0"/>
              <a:t>Canada &amp; US share the</a:t>
            </a:r>
            <a:r>
              <a:rPr lang="en-US" sz="3200" dirty="0">
                <a:cs typeface="Calibri"/>
              </a:rPr>
              <a:t> longest land border in the world, composed of diverse regions</a:t>
            </a:r>
          </a:p>
        </p:txBody>
      </p:sp>
      <p:pic>
        <p:nvPicPr>
          <p:cNvPr id="2052" name="Picture 4" descr="US Canada Border Map">
            <a:extLst>
              <a:ext uri="{FF2B5EF4-FFF2-40B4-BE49-F238E27FC236}">
                <a16:creationId xmlns:a16="http://schemas.microsoft.com/office/drawing/2014/main" id="{7A8089E6-7C63-F810-253C-96AFB4D482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8913" y="0"/>
            <a:ext cx="51450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49924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388A5-1332-F226-8829-C3A2226F9F9A}"/>
              </a:ext>
            </a:extLst>
          </p:cNvPr>
          <p:cNvSpPr>
            <a:spLocks noGrp="1"/>
          </p:cNvSpPr>
          <p:nvPr>
            <p:ph type="title"/>
          </p:nvPr>
        </p:nvSpPr>
        <p:spPr>
          <a:xfrm>
            <a:off x="47890" y="224449"/>
            <a:ext cx="9029699" cy="922152"/>
          </a:xfrm>
        </p:spPr>
        <p:txBody>
          <a:bodyPr>
            <a:normAutofit/>
          </a:bodyPr>
          <a:lstStyle/>
          <a:p>
            <a:pPr algn="ctr"/>
            <a:r>
              <a:rPr lang="en-US" sz="3200" dirty="0">
                <a:solidFill>
                  <a:schemeClr val="bg1"/>
                </a:solidFill>
              </a:rPr>
              <a:t>The border zone is not homogenous...</a:t>
            </a:r>
            <a:endParaRPr lang="en-US" sz="3200" dirty="0">
              <a:solidFill>
                <a:schemeClr val="bg1"/>
              </a:solidFill>
              <a:ea typeface="Calibri Light"/>
              <a:cs typeface="Calibri Light"/>
            </a:endParaRPr>
          </a:p>
        </p:txBody>
      </p:sp>
      <p:pic>
        <p:nvPicPr>
          <p:cNvPr id="1028" name="Picture 4">
            <a:extLst>
              <a:ext uri="{FF2B5EF4-FFF2-40B4-BE49-F238E27FC236}">
                <a16:creationId xmlns:a16="http://schemas.microsoft.com/office/drawing/2014/main" id="{C65D4915-A1A2-30F8-8FB5-AAA5AF1A42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820"/>
          <a:stretch/>
        </p:blipFill>
        <p:spPr bwMode="auto">
          <a:xfrm>
            <a:off x="154059" y="1560417"/>
            <a:ext cx="4262955" cy="365751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E57535B-7A15-09B9-288E-CC66C304D8B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315"/>
          <a:stretch/>
        </p:blipFill>
        <p:spPr bwMode="auto">
          <a:xfrm>
            <a:off x="4559635" y="1560417"/>
            <a:ext cx="4473971" cy="365751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8AF3072D-C5D6-C1AC-2B5E-BEF946292260}"/>
              </a:ext>
            </a:extLst>
          </p:cNvPr>
          <p:cNvSpPr txBox="1">
            <a:spLocks/>
          </p:cNvSpPr>
          <p:nvPr/>
        </p:nvSpPr>
        <p:spPr>
          <a:xfrm>
            <a:off x="177800" y="5498767"/>
            <a:ext cx="8788400" cy="1134784"/>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chemeClr val="bg1"/>
                </a:solidFill>
              </a:rPr>
              <a:t>...but border policy in North America is, which is a challenge for place-based models of cross-border cooperation</a:t>
            </a:r>
            <a:endParaRPr lang="en-US" sz="3200" dirty="0">
              <a:solidFill>
                <a:schemeClr val="bg1"/>
              </a:solidFill>
              <a:ea typeface="Calibri Light"/>
              <a:cs typeface="Calibri Light"/>
            </a:endParaRPr>
          </a:p>
        </p:txBody>
      </p:sp>
    </p:spTree>
    <p:extLst>
      <p:ext uri="{BB962C8B-B14F-4D97-AF65-F5344CB8AC3E}">
        <p14:creationId xmlns:p14="http://schemas.microsoft.com/office/powerpoint/2010/main" val="929801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B1CC4-CCA0-AC84-67AF-A831CB20826E}"/>
              </a:ext>
            </a:extLst>
          </p:cNvPr>
          <p:cNvSpPr>
            <a:spLocks noGrp="1"/>
          </p:cNvSpPr>
          <p:nvPr>
            <p:ph type="title"/>
          </p:nvPr>
        </p:nvSpPr>
        <p:spPr>
          <a:xfrm>
            <a:off x="457200" y="274638"/>
            <a:ext cx="8229600" cy="1032030"/>
          </a:xfrm>
        </p:spPr>
        <p:txBody>
          <a:bodyPr>
            <a:normAutofit/>
          </a:bodyPr>
          <a:lstStyle/>
          <a:p>
            <a:r>
              <a:rPr lang="en-US" sz="3200" dirty="0">
                <a:solidFill>
                  <a:srgbClr val="FFFFFF"/>
                </a:solidFill>
                <a:latin typeface="Calibri Light"/>
                <a:cs typeface="Calibri"/>
              </a:rPr>
              <a:t>Tension between territorial divisive bordering and connective spatial bordering </a:t>
            </a:r>
          </a:p>
        </p:txBody>
      </p:sp>
      <p:sp>
        <p:nvSpPr>
          <p:cNvPr id="3" name="Content Placeholder 2">
            <a:extLst>
              <a:ext uri="{FF2B5EF4-FFF2-40B4-BE49-F238E27FC236}">
                <a16:creationId xmlns:a16="http://schemas.microsoft.com/office/drawing/2014/main" id="{B6A4A24C-7BF3-6F32-FC09-490AA8BF673B}"/>
              </a:ext>
            </a:extLst>
          </p:cNvPr>
          <p:cNvSpPr>
            <a:spLocks noGrp="1"/>
          </p:cNvSpPr>
          <p:nvPr>
            <p:ph idx="1"/>
          </p:nvPr>
        </p:nvSpPr>
        <p:spPr/>
        <p:txBody>
          <a:bodyPr vert="horz" lIns="91440" tIns="45720" rIns="91440" bIns="45720" rtlCol="0" anchor="t">
            <a:noAutofit/>
          </a:bodyPr>
          <a:lstStyle/>
          <a:p>
            <a:pPr marL="0" indent="0">
              <a:buNone/>
            </a:pPr>
            <a:r>
              <a:rPr lang="en-US" sz="2400" dirty="0">
                <a:solidFill>
                  <a:srgbClr val="FFFFFF"/>
                </a:solidFill>
                <a:latin typeface="Calibri Light"/>
                <a:cs typeface="Calibri"/>
              </a:rPr>
              <a:t>Connective</a:t>
            </a:r>
          </a:p>
          <a:p>
            <a:pPr lvl="1">
              <a:buChar char="•"/>
            </a:pPr>
            <a:r>
              <a:rPr lang="en-CA" sz="2400" dirty="0">
                <a:solidFill>
                  <a:srgbClr val="FFFFFF"/>
                </a:solidFill>
                <a:latin typeface="Calibri Light"/>
                <a:cs typeface="Calibri"/>
              </a:rPr>
              <a:t>Trust</a:t>
            </a:r>
            <a:endParaRPr lang="en-US" sz="2400" dirty="0">
              <a:solidFill>
                <a:srgbClr val="FFFFFF"/>
              </a:solidFill>
              <a:latin typeface="Calibri Light"/>
              <a:cs typeface="Calibri"/>
            </a:endParaRPr>
          </a:p>
          <a:p>
            <a:pPr lvl="1">
              <a:buChar char="•"/>
            </a:pPr>
            <a:r>
              <a:rPr lang="en-CA" dirty="0">
                <a:solidFill>
                  <a:srgbClr val="FFFFFF"/>
                </a:solidFill>
                <a:latin typeface="Calibri Light"/>
                <a:cs typeface="Calibri"/>
              </a:rPr>
              <a:t>Shared i</a:t>
            </a:r>
            <a:r>
              <a:rPr lang="en-CA" sz="2400" dirty="0">
                <a:solidFill>
                  <a:srgbClr val="FFFFFF"/>
                </a:solidFill>
                <a:latin typeface="Calibri Light"/>
                <a:cs typeface="Calibri"/>
              </a:rPr>
              <a:t>dentity </a:t>
            </a:r>
          </a:p>
          <a:p>
            <a:pPr lvl="1">
              <a:buChar char="•"/>
            </a:pPr>
            <a:r>
              <a:rPr lang="en-CA" dirty="0">
                <a:solidFill>
                  <a:srgbClr val="FFFFFF"/>
                </a:solidFill>
                <a:latin typeface="Calibri Light"/>
                <a:cs typeface="Calibri"/>
              </a:rPr>
              <a:t>Industries that are</a:t>
            </a:r>
            <a:r>
              <a:rPr lang="en-CA" sz="2400" dirty="0">
                <a:solidFill>
                  <a:srgbClr val="FFFFFF"/>
                </a:solidFill>
                <a:latin typeface="Calibri Light"/>
                <a:cs typeface="Calibri"/>
              </a:rPr>
              <a:t> competitive OR complimentary that enhance development </a:t>
            </a:r>
          </a:p>
          <a:p>
            <a:pPr lvl="1">
              <a:buChar char="•"/>
            </a:pPr>
            <a:r>
              <a:rPr lang="en-CA" sz="2400" dirty="0">
                <a:solidFill>
                  <a:srgbClr val="FFFFFF"/>
                </a:solidFill>
                <a:latin typeface="Calibri Light"/>
                <a:cs typeface="Calibri"/>
              </a:rPr>
              <a:t>Infrastructure </a:t>
            </a:r>
            <a:r>
              <a:rPr lang="en-CA" dirty="0">
                <a:solidFill>
                  <a:srgbClr val="FFFFFF"/>
                </a:solidFill>
                <a:latin typeface="Calibri Light"/>
                <a:cs typeface="Calibri"/>
              </a:rPr>
              <a:t>and </a:t>
            </a:r>
            <a:r>
              <a:rPr lang="en-CA" sz="2400" dirty="0">
                <a:solidFill>
                  <a:srgbClr val="FFFFFF"/>
                </a:solidFill>
                <a:latin typeface="Calibri Light"/>
                <a:cs typeface="Calibri"/>
              </a:rPr>
              <a:t>transportation</a:t>
            </a:r>
            <a:endParaRPr lang="en-US" sz="2400" dirty="0">
              <a:solidFill>
                <a:srgbClr val="FFFFFF"/>
              </a:solidFill>
              <a:latin typeface="Calibri Light"/>
              <a:cs typeface="Calibri"/>
            </a:endParaRPr>
          </a:p>
          <a:p>
            <a:pPr marL="0" indent="0">
              <a:buNone/>
            </a:pPr>
            <a:r>
              <a:rPr lang="en-CA" sz="2400" dirty="0">
                <a:solidFill>
                  <a:srgbClr val="FFFFFF"/>
                </a:solidFill>
                <a:latin typeface="Calibri Light"/>
                <a:cs typeface="Calibri"/>
              </a:rPr>
              <a:t>Divisive:</a:t>
            </a:r>
            <a:endParaRPr lang="en-US" sz="2400" dirty="0">
              <a:solidFill>
                <a:srgbClr val="FFFFFF"/>
              </a:solidFill>
              <a:latin typeface="Calibri Light"/>
              <a:cs typeface="Calibri"/>
            </a:endParaRPr>
          </a:p>
          <a:p>
            <a:pPr lvl="1">
              <a:buChar char="•"/>
            </a:pPr>
            <a:r>
              <a:rPr lang="en-CA" sz="2400" dirty="0">
                <a:solidFill>
                  <a:srgbClr val="FFFFFF"/>
                </a:solidFill>
                <a:latin typeface="Calibri Light"/>
                <a:cs typeface="Calibri"/>
              </a:rPr>
              <a:t>Friction of the border</a:t>
            </a:r>
            <a:endParaRPr lang="en-US" sz="2400" dirty="0">
              <a:solidFill>
                <a:srgbClr val="FFFFFF"/>
              </a:solidFill>
              <a:latin typeface="Calibri Light"/>
              <a:cs typeface="Calibri"/>
            </a:endParaRPr>
          </a:p>
          <a:p>
            <a:pPr lvl="1">
              <a:buChar char="•"/>
            </a:pPr>
            <a:r>
              <a:rPr lang="en-CA" sz="2400" dirty="0">
                <a:solidFill>
                  <a:srgbClr val="FFFFFF"/>
                </a:solidFill>
                <a:latin typeface="Calibri Light"/>
                <a:cs typeface="Calibri"/>
              </a:rPr>
              <a:t>Misalignment of systems (labor, legal frameworks, governance)</a:t>
            </a:r>
            <a:endParaRPr lang="en-US" sz="2400" dirty="0">
              <a:solidFill>
                <a:srgbClr val="FFFFFF"/>
              </a:solidFill>
              <a:latin typeface="Calibri Light"/>
              <a:cs typeface="Calibri"/>
            </a:endParaRPr>
          </a:p>
          <a:p>
            <a:pPr lvl="1">
              <a:buChar char="•"/>
            </a:pPr>
            <a:r>
              <a:rPr lang="en-CA" sz="2400" dirty="0">
                <a:solidFill>
                  <a:srgbClr val="FFFFFF"/>
                </a:solidFill>
                <a:latin typeface="Calibri Light"/>
                <a:cs typeface="Calibri"/>
              </a:rPr>
              <a:t>Lack of structure/funding for collaboration</a:t>
            </a:r>
            <a:endParaRPr lang="en-US" sz="2400" dirty="0">
              <a:solidFill>
                <a:srgbClr val="FFFFFF"/>
              </a:solidFill>
              <a:latin typeface="Calibri Light"/>
              <a:cs typeface="Calibri"/>
            </a:endParaRPr>
          </a:p>
          <a:p>
            <a:endParaRPr lang="en-US" sz="2400" dirty="0">
              <a:solidFill>
                <a:srgbClr val="FFFFFF"/>
              </a:solidFill>
              <a:latin typeface="Calibri Light"/>
              <a:cs typeface="Calibri"/>
            </a:endParaRPr>
          </a:p>
        </p:txBody>
      </p:sp>
    </p:spTree>
    <p:extLst>
      <p:ext uri="{BB962C8B-B14F-4D97-AF65-F5344CB8AC3E}">
        <p14:creationId xmlns:p14="http://schemas.microsoft.com/office/powerpoint/2010/main" val="249358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0A4FE-0511-F8E7-2D65-8476F95D26D1}"/>
              </a:ext>
            </a:extLst>
          </p:cNvPr>
          <p:cNvSpPr>
            <a:spLocks noGrp="1"/>
          </p:cNvSpPr>
          <p:nvPr>
            <p:ph type="title"/>
          </p:nvPr>
        </p:nvSpPr>
        <p:spPr>
          <a:xfrm>
            <a:off x="1689" y="267822"/>
            <a:ext cx="8986294" cy="1316764"/>
          </a:xfrm>
        </p:spPr>
        <p:txBody>
          <a:bodyPr vert="horz" lIns="91440" tIns="45720" rIns="91440" bIns="45720" rtlCol="0" anchor="ctr">
            <a:noAutofit/>
          </a:bodyPr>
          <a:lstStyle/>
          <a:p>
            <a:pPr algn="ctr">
              <a:spcBef>
                <a:spcPts val="0"/>
              </a:spcBef>
            </a:pPr>
            <a:r>
              <a:rPr lang="en-US" sz="3200" dirty="0">
                <a:latin typeface="Calibri"/>
                <a:cs typeface="Calibri Light"/>
              </a:rPr>
              <a:t>What exists at the top-down, binational framework? </a:t>
            </a:r>
            <a:br>
              <a:rPr lang="en-US" sz="3200" dirty="0">
                <a:latin typeface="Calibri"/>
                <a:cs typeface="Calibri Light"/>
              </a:rPr>
            </a:br>
            <a:r>
              <a:rPr lang="en-US" sz="3200" dirty="0">
                <a:latin typeface="Calibri"/>
                <a:cs typeface="Calibri Light"/>
              </a:rPr>
              <a:t>(goal of </a:t>
            </a:r>
            <a:r>
              <a:rPr lang="en-US" sz="3200" dirty="0">
                <a:latin typeface="Calibri"/>
                <a:cs typeface="Calibri"/>
              </a:rPr>
              <a:t>policy parallelism over integration) </a:t>
            </a:r>
            <a:endParaRPr lang="en-US" sz="3200" dirty="0">
              <a:cs typeface="Calibri Light" panose="020F0302020204030204"/>
            </a:endParaRPr>
          </a:p>
          <a:p>
            <a:pPr algn="ctr"/>
            <a:endParaRPr lang="en-US" sz="3200" dirty="0">
              <a:cs typeface="Calibri Light" panose="020F0302020204030204"/>
            </a:endParaRPr>
          </a:p>
        </p:txBody>
      </p:sp>
      <p:graphicFrame>
        <p:nvGraphicFramePr>
          <p:cNvPr id="20" name="Content Placeholder 2">
            <a:extLst>
              <a:ext uri="{FF2B5EF4-FFF2-40B4-BE49-F238E27FC236}">
                <a16:creationId xmlns:a16="http://schemas.microsoft.com/office/drawing/2014/main" id="{9631AA3D-0F8B-AD62-F7F6-5EB2F362DFA1}"/>
              </a:ext>
            </a:extLst>
          </p:cNvPr>
          <p:cNvGraphicFramePr>
            <a:graphicFrameLocks noGrp="1"/>
          </p:cNvGraphicFramePr>
          <p:nvPr>
            <p:ph idx="1"/>
            <p:extLst>
              <p:ext uri="{D42A27DB-BD31-4B8C-83A1-F6EECF244321}">
                <p14:modId xmlns:p14="http://schemas.microsoft.com/office/powerpoint/2010/main" val="2154679189"/>
              </p:ext>
            </p:extLst>
          </p:nvPr>
        </p:nvGraphicFramePr>
        <p:xfrm>
          <a:off x="628650" y="1489166"/>
          <a:ext cx="7886700" cy="51010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0732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graphicEl>
                                              <a:dgm id="{D0CAEE16-7E29-45EA-B356-DA68CA40EB2D}"/>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0" grpId="0" uiExpand="1">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0A4FE-0511-F8E7-2D65-8476F95D26D1}"/>
              </a:ext>
            </a:extLst>
          </p:cNvPr>
          <p:cNvSpPr>
            <a:spLocks noGrp="1"/>
          </p:cNvSpPr>
          <p:nvPr>
            <p:ph type="title"/>
          </p:nvPr>
        </p:nvSpPr>
        <p:spPr>
          <a:xfrm>
            <a:off x="78853" y="444516"/>
            <a:ext cx="8986294" cy="792101"/>
          </a:xfrm>
        </p:spPr>
        <p:txBody>
          <a:bodyPr vert="horz" lIns="91440" tIns="45720" rIns="91440" bIns="45720" rtlCol="0" anchor="ctr">
            <a:noAutofit/>
          </a:bodyPr>
          <a:lstStyle/>
          <a:p>
            <a:pPr algn="ctr">
              <a:spcBef>
                <a:spcPts val="0"/>
              </a:spcBef>
            </a:pPr>
            <a:r>
              <a:rPr lang="en-US" sz="3600" dirty="0">
                <a:ea typeface="Calibri Light"/>
                <a:cs typeface="Calibri Light"/>
              </a:rPr>
              <a:t>Canada – US pandemic border restrictions</a:t>
            </a:r>
          </a:p>
          <a:p>
            <a:pPr algn="ctr"/>
            <a:endParaRPr lang="en-US" sz="3600" dirty="0">
              <a:cs typeface="Calibri Light" panose="020F0302020204030204"/>
            </a:endParaRPr>
          </a:p>
        </p:txBody>
      </p:sp>
      <p:graphicFrame>
        <p:nvGraphicFramePr>
          <p:cNvPr id="20" name="Content Placeholder 2">
            <a:extLst>
              <a:ext uri="{FF2B5EF4-FFF2-40B4-BE49-F238E27FC236}">
                <a16:creationId xmlns:a16="http://schemas.microsoft.com/office/drawing/2014/main" id="{9631AA3D-0F8B-AD62-F7F6-5EB2F362DFA1}"/>
              </a:ext>
            </a:extLst>
          </p:cNvPr>
          <p:cNvGraphicFramePr>
            <a:graphicFrameLocks noGrp="1"/>
          </p:cNvGraphicFramePr>
          <p:nvPr>
            <p:ph idx="1"/>
            <p:extLst>
              <p:ext uri="{D42A27DB-BD31-4B8C-83A1-F6EECF244321}">
                <p14:modId xmlns:p14="http://schemas.microsoft.com/office/powerpoint/2010/main" val="184892297"/>
              </p:ext>
            </p:extLst>
          </p:nvPr>
        </p:nvGraphicFramePr>
        <p:xfrm>
          <a:off x="628650" y="1236617"/>
          <a:ext cx="7886700" cy="54342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56441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graphicEl>
                                              <a:dgm id="{D0CAEE16-7E29-45EA-B356-DA68CA40EB2D}"/>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0"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B2F6C-8DB5-5515-AF29-C5669858BE32}"/>
              </a:ext>
            </a:extLst>
          </p:cNvPr>
          <p:cNvSpPr>
            <a:spLocks noGrp="1"/>
          </p:cNvSpPr>
          <p:nvPr>
            <p:ph type="title"/>
          </p:nvPr>
        </p:nvSpPr>
        <p:spPr>
          <a:xfrm>
            <a:off x="71143" y="450690"/>
            <a:ext cx="5216616" cy="936021"/>
          </a:xfrm>
        </p:spPr>
        <p:txBody>
          <a:bodyPr>
            <a:noAutofit/>
          </a:bodyPr>
          <a:lstStyle/>
          <a:p>
            <a:pPr algn="ctr"/>
            <a:r>
              <a:rPr lang="en-US" sz="3600">
                <a:cs typeface="Calibri Light"/>
              </a:rPr>
              <a:t>COVID-19 Border </a:t>
            </a:r>
            <a:br>
              <a:rPr lang="en-US" sz="3600">
                <a:cs typeface="Calibri Light"/>
              </a:rPr>
            </a:br>
            <a:r>
              <a:rPr lang="en-US" sz="3600">
                <a:cs typeface="Calibri Light"/>
              </a:rPr>
              <a:t>Restrictions &amp; Borderlands</a:t>
            </a:r>
          </a:p>
        </p:txBody>
      </p:sp>
      <p:sp>
        <p:nvSpPr>
          <p:cNvPr id="5" name="Content Placeholder 4">
            <a:extLst>
              <a:ext uri="{FF2B5EF4-FFF2-40B4-BE49-F238E27FC236}">
                <a16:creationId xmlns:a16="http://schemas.microsoft.com/office/drawing/2014/main" id="{8886AEB2-73BE-A248-EF40-007F7E227FE7}"/>
              </a:ext>
            </a:extLst>
          </p:cNvPr>
          <p:cNvSpPr>
            <a:spLocks noGrp="1"/>
          </p:cNvSpPr>
          <p:nvPr>
            <p:ph idx="1"/>
          </p:nvPr>
        </p:nvSpPr>
        <p:spPr>
          <a:xfrm>
            <a:off x="168619" y="1628957"/>
            <a:ext cx="8425482" cy="5256752"/>
          </a:xfrm>
        </p:spPr>
        <p:txBody>
          <a:bodyPr vert="horz" lIns="91440" tIns="45720" rIns="91440" bIns="45720" rtlCol="0" anchor="t">
            <a:normAutofit fontScale="92500" lnSpcReduction="10000"/>
          </a:bodyPr>
          <a:lstStyle/>
          <a:p>
            <a:endParaRPr lang="en-US" sz="3200" i="1" dirty="0">
              <a:latin typeface="Calibri Light"/>
              <a:ea typeface="Calibri Light"/>
              <a:cs typeface="Calibri Light"/>
            </a:endParaRPr>
          </a:p>
          <a:p>
            <a:pPr lvl="1"/>
            <a:endParaRPr lang="en-US" sz="2800" i="1" dirty="0">
              <a:latin typeface="Calibri Light"/>
              <a:cs typeface="Calibri Light"/>
            </a:endParaRPr>
          </a:p>
          <a:p>
            <a:pPr marL="0" indent="0">
              <a:buNone/>
            </a:pPr>
            <a:r>
              <a:rPr lang="en-US" sz="3000" dirty="0">
                <a:latin typeface="+mj-lt"/>
                <a:cs typeface="Calibri Light"/>
              </a:rPr>
              <a:t>Hardening of borders prolonged in </a:t>
            </a:r>
          </a:p>
          <a:p>
            <a:pPr marL="0" indent="0">
              <a:buNone/>
            </a:pPr>
            <a:r>
              <a:rPr lang="en-US" sz="3000" dirty="0">
                <a:latin typeface="+mj-lt"/>
                <a:cs typeface="Calibri Light"/>
              </a:rPr>
              <a:t>the North American context compared to the EU</a:t>
            </a:r>
            <a:endParaRPr lang="en-US" sz="3000" dirty="0">
              <a:latin typeface="+mj-lt"/>
              <a:ea typeface="Calibri Light"/>
              <a:cs typeface="Calibri Light"/>
            </a:endParaRPr>
          </a:p>
          <a:p>
            <a:pPr marL="0" indent="0">
              <a:buNone/>
            </a:pPr>
            <a:endParaRPr lang="en-US" sz="3000" dirty="0">
              <a:latin typeface="+mj-lt"/>
              <a:ea typeface="Calibri Light"/>
              <a:cs typeface="Calibri Light"/>
            </a:endParaRPr>
          </a:p>
          <a:p>
            <a:pPr marL="0" indent="0">
              <a:buNone/>
            </a:pPr>
            <a:r>
              <a:rPr lang="en-US" sz="3000" dirty="0">
                <a:latin typeface="+mj-lt"/>
                <a:ea typeface="Calibri Light"/>
                <a:cs typeface="Calibri Light"/>
              </a:rPr>
              <a:t>Very little awareness or recognition of impacts on border communities</a:t>
            </a:r>
          </a:p>
          <a:p>
            <a:pPr lvl="1"/>
            <a:r>
              <a:rPr lang="en-US" sz="2600" dirty="0">
                <a:latin typeface="+mj-lt"/>
                <a:ea typeface="Calibri Light"/>
                <a:cs typeface="Calibri Light"/>
              </a:rPr>
              <a:t>Transborder designation for 3 remote areas</a:t>
            </a:r>
          </a:p>
          <a:p>
            <a:pPr lvl="1"/>
            <a:r>
              <a:rPr lang="en-US" sz="2600" dirty="0">
                <a:latin typeface="+mj-lt"/>
                <a:ea typeface="Calibri Light"/>
                <a:cs typeface="Calibri Light"/>
              </a:rPr>
              <a:t>Policies divorced from borderland realities</a:t>
            </a:r>
            <a:endParaRPr lang="en-US" dirty="0">
              <a:latin typeface="+mj-lt"/>
            </a:endParaRPr>
          </a:p>
          <a:p>
            <a:pPr lvl="1"/>
            <a:r>
              <a:rPr lang="en-US" sz="2600" dirty="0">
                <a:latin typeface="+mj-lt"/>
                <a:ea typeface="Calibri Light"/>
                <a:cs typeface="Calibri Light"/>
              </a:rPr>
              <a:t>Severe social and economic repercussions that continue</a:t>
            </a:r>
          </a:p>
          <a:p>
            <a:pPr lvl="1"/>
            <a:endParaRPr lang="en-US" sz="2600" dirty="0">
              <a:latin typeface="+mj-lt"/>
              <a:ea typeface="Calibri Light"/>
              <a:cs typeface="Calibri Light"/>
            </a:endParaRPr>
          </a:p>
          <a:p>
            <a:pPr marL="0" indent="0">
              <a:buNone/>
            </a:pPr>
            <a:r>
              <a:rPr lang="en-US" sz="3000" dirty="0">
                <a:latin typeface="+mj-lt"/>
                <a:ea typeface="Calibri Light"/>
                <a:cs typeface="Calibri Light"/>
              </a:rPr>
              <a:t>Absence of a joint inquiry into ‘lessons learned’</a:t>
            </a:r>
          </a:p>
        </p:txBody>
      </p:sp>
      <p:pic>
        <p:nvPicPr>
          <p:cNvPr id="3" name="Picture 3" descr="A picture containing clothing, person, cartoon, text&#10;&#10;Description automatically generated">
            <a:extLst>
              <a:ext uri="{FF2B5EF4-FFF2-40B4-BE49-F238E27FC236}">
                <a16:creationId xmlns:a16="http://schemas.microsoft.com/office/drawing/2014/main" id="{BDAAE74D-F0BF-9976-27D7-5DFAE7AC0878}"/>
              </a:ext>
            </a:extLst>
          </p:cNvPr>
          <p:cNvPicPr>
            <a:picLocks noChangeAspect="1"/>
          </p:cNvPicPr>
          <p:nvPr/>
        </p:nvPicPr>
        <p:blipFill>
          <a:blip r:embed="rId3"/>
          <a:stretch>
            <a:fillRect/>
          </a:stretch>
        </p:blipFill>
        <p:spPr>
          <a:xfrm>
            <a:off x="5449381" y="55084"/>
            <a:ext cx="3631685" cy="2536779"/>
          </a:xfrm>
          <a:prstGeom prst="rect">
            <a:avLst/>
          </a:prstGeom>
        </p:spPr>
      </p:pic>
    </p:spTree>
    <p:extLst>
      <p:ext uri="{BB962C8B-B14F-4D97-AF65-F5344CB8AC3E}">
        <p14:creationId xmlns:p14="http://schemas.microsoft.com/office/powerpoint/2010/main" val="1683536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9E17FA-16B4-B19A-FF7B-D4A776BB9129}"/>
              </a:ext>
            </a:extLst>
          </p:cNvPr>
          <p:cNvSpPr>
            <a:spLocks noGrp="1"/>
          </p:cNvSpPr>
          <p:nvPr>
            <p:ph type="ctrTitle"/>
          </p:nvPr>
        </p:nvSpPr>
        <p:spPr>
          <a:xfrm>
            <a:off x="333059" y="38478"/>
            <a:ext cx="8623215" cy="1417790"/>
          </a:xfrm>
        </p:spPr>
        <p:txBody>
          <a:bodyPr>
            <a:normAutofit/>
          </a:bodyPr>
          <a:lstStyle/>
          <a:p>
            <a:r>
              <a:rPr lang="en-US" sz="4400" dirty="0">
                <a:cs typeface="Calibri Light"/>
              </a:rPr>
              <a:t>Cross-Border Cooperation: </a:t>
            </a:r>
            <a:br>
              <a:rPr lang="en-US" sz="4400" dirty="0">
                <a:cs typeface="Calibri Light"/>
              </a:rPr>
            </a:br>
            <a:r>
              <a:rPr lang="en-US" sz="4400" dirty="0">
                <a:solidFill>
                  <a:srgbClr val="F2F2F2"/>
                </a:solidFill>
                <a:latin typeface="Calibri Light"/>
                <a:ea typeface="Calibri Light"/>
                <a:cs typeface="Calibri Light"/>
              </a:rPr>
              <a:t>A bottom-up approach in Cascadia</a:t>
            </a:r>
            <a:endParaRPr lang="en-US" sz="4400" dirty="0"/>
          </a:p>
        </p:txBody>
      </p:sp>
      <p:pic>
        <p:nvPicPr>
          <p:cNvPr id="4" name="Google Shape;203;p37">
            <a:extLst>
              <a:ext uri="{FF2B5EF4-FFF2-40B4-BE49-F238E27FC236}">
                <a16:creationId xmlns:a16="http://schemas.microsoft.com/office/drawing/2014/main" id="{3A85942C-4159-DC4B-26CF-3666F443A62E}"/>
              </a:ext>
            </a:extLst>
          </p:cNvPr>
          <p:cNvPicPr preferRelativeResize="0"/>
          <p:nvPr/>
        </p:nvPicPr>
        <p:blipFill rotWithShape="1">
          <a:blip r:embed="rId3">
            <a:alphaModFix/>
          </a:blip>
          <a:srcRect t="7218" r="4458"/>
          <a:stretch/>
        </p:blipFill>
        <p:spPr>
          <a:xfrm>
            <a:off x="739335" y="1901468"/>
            <a:ext cx="7526600" cy="4415438"/>
          </a:xfrm>
          <a:prstGeom prst="rect">
            <a:avLst/>
          </a:prstGeom>
          <a:noFill/>
          <a:ln>
            <a:noFill/>
          </a:ln>
        </p:spPr>
      </p:pic>
      <p:sp>
        <p:nvSpPr>
          <p:cNvPr id="8" name="Oval 7">
            <a:extLst>
              <a:ext uri="{FF2B5EF4-FFF2-40B4-BE49-F238E27FC236}">
                <a16:creationId xmlns:a16="http://schemas.microsoft.com/office/drawing/2014/main" id="{2BFE278B-C652-3E0C-407F-875140711F5F}"/>
              </a:ext>
            </a:extLst>
          </p:cNvPr>
          <p:cNvSpPr/>
          <p:nvPr/>
        </p:nvSpPr>
        <p:spPr>
          <a:xfrm rot="19770152">
            <a:off x="3062476" y="3774659"/>
            <a:ext cx="481948" cy="824089"/>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8572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group of people posing for a photo&#10;&#10;Description automatically generated">
            <a:extLst>
              <a:ext uri="{FF2B5EF4-FFF2-40B4-BE49-F238E27FC236}">
                <a16:creationId xmlns:a16="http://schemas.microsoft.com/office/drawing/2014/main" id="{62455B5A-9E53-35D5-8053-C2053726EBA3}"/>
              </a:ext>
            </a:extLst>
          </p:cNvPr>
          <p:cNvPicPr>
            <a:picLocks noChangeAspect="1"/>
          </p:cNvPicPr>
          <p:nvPr/>
        </p:nvPicPr>
        <p:blipFill>
          <a:blip r:embed="rId3"/>
          <a:stretch>
            <a:fillRect/>
          </a:stretch>
        </p:blipFill>
        <p:spPr>
          <a:xfrm>
            <a:off x="4399168" y="103380"/>
            <a:ext cx="4562468" cy="3036828"/>
          </a:xfrm>
          <a:prstGeom prst="rect">
            <a:avLst/>
          </a:prstGeom>
          <a:ln>
            <a:solidFill>
              <a:schemeClr val="tx1"/>
            </a:solidFill>
          </a:ln>
        </p:spPr>
      </p:pic>
      <p:sp>
        <p:nvSpPr>
          <p:cNvPr id="5" name="Title 4">
            <a:extLst>
              <a:ext uri="{FF2B5EF4-FFF2-40B4-BE49-F238E27FC236}">
                <a16:creationId xmlns:a16="http://schemas.microsoft.com/office/drawing/2014/main" id="{829E17FA-16B4-B19A-FF7B-D4A776BB9129}"/>
              </a:ext>
            </a:extLst>
          </p:cNvPr>
          <p:cNvSpPr>
            <a:spLocks noGrp="1"/>
          </p:cNvSpPr>
          <p:nvPr>
            <p:ph type="title"/>
          </p:nvPr>
        </p:nvSpPr>
        <p:spPr>
          <a:xfrm>
            <a:off x="226868" y="1077661"/>
            <a:ext cx="3938061" cy="695018"/>
          </a:xfrm>
        </p:spPr>
        <p:txBody>
          <a:bodyPr>
            <a:noAutofit/>
          </a:bodyPr>
          <a:lstStyle/>
          <a:p>
            <a:r>
              <a:rPr lang="en-US" sz="2800" dirty="0">
                <a:latin typeface="Calibri Light"/>
                <a:ea typeface="Calibri"/>
                <a:cs typeface="Calibri Light"/>
              </a:rPr>
              <a:t>Cascadia: Entities focused on cross-border cooperation (our equivalent of EGTCs?)</a:t>
            </a:r>
            <a:endParaRPr lang="en-US" sz="2800" dirty="0">
              <a:latin typeface="Calibri Light"/>
              <a:ea typeface="Calibri"/>
              <a:cs typeface="Calibri"/>
            </a:endParaRPr>
          </a:p>
        </p:txBody>
      </p:sp>
      <p:pic>
        <p:nvPicPr>
          <p:cNvPr id="3" name="Picture 5">
            <a:extLst>
              <a:ext uri="{FF2B5EF4-FFF2-40B4-BE49-F238E27FC236}">
                <a16:creationId xmlns:a16="http://schemas.microsoft.com/office/drawing/2014/main" id="{E4D0D74A-F2DE-D4E5-429B-1081A552ABFD}"/>
              </a:ext>
            </a:extLst>
          </p:cNvPr>
          <p:cNvPicPr>
            <a:picLocks noChangeAspect="1"/>
          </p:cNvPicPr>
          <p:nvPr/>
        </p:nvPicPr>
        <p:blipFill rotWithShape="1">
          <a:blip r:embed="rId4"/>
          <a:srcRect l="62185" t="21911" r="12722" b="15851"/>
          <a:stretch/>
        </p:blipFill>
        <p:spPr>
          <a:xfrm>
            <a:off x="183333" y="3349308"/>
            <a:ext cx="4059802" cy="3105095"/>
          </a:xfrm>
          <a:prstGeom prst="rect">
            <a:avLst/>
          </a:prstGeom>
          <a:ln w="6350">
            <a:solidFill>
              <a:schemeClr val="tx1"/>
            </a:solidFill>
          </a:ln>
        </p:spPr>
      </p:pic>
      <p:pic>
        <p:nvPicPr>
          <p:cNvPr id="6" name="Picture 6" descr="A picture containing clothing, person, person, convention&#10;&#10;Description automatically generated">
            <a:extLst>
              <a:ext uri="{FF2B5EF4-FFF2-40B4-BE49-F238E27FC236}">
                <a16:creationId xmlns:a16="http://schemas.microsoft.com/office/drawing/2014/main" id="{F6B2F693-60CC-BD93-B5FC-3DBB0383B389}"/>
              </a:ext>
            </a:extLst>
          </p:cNvPr>
          <p:cNvPicPr>
            <a:picLocks noChangeAspect="1"/>
          </p:cNvPicPr>
          <p:nvPr/>
        </p:nvPicPr>
        <p:blipFill>
          <a:blip r:embed="rId5"/>
          <a:stretch>
            <a:fillRect/>
          </a:stretch>
        </p:blipFill>
        <p:spPr>
          <a:xfrm>
            <a:off x="4618383" y="3509418"/>
            <a:ext cx="4199964" cy="3000105"/>
          </a:xfrm>
          <a:prstGeom prst="rect">
            <a:avLst/>
          </a:prstGeom>
          <a:ln>
            <a:solidFill>
              <a:schemeClr val="tx1"/>
            </a:solidFill>
          </a:ln>
        </p:spPr>
      </p:pic>
      <p:sp>
        <p:nvSpPr>
          <p:cNvPr id="2" name="TextBox 1">
            <a:extLst>
              <a:ext uri="{FF2B5EF4-FFF2-40B4-BE49-F238E27FC236}">
                <a16:creationId xmlns:a16="http://schemas.microsoft.com/office/drawing/2014/main" id="{19848819-B68D-DCDC-EEBD-317D91A2DD8E}"/>
              </a:ext>
            </a:extLst>
          </p:cNvPr>
          <p:cNvSpPr txBox="1"/>
          <p:nvPr/>
        </p:nvSpPr>
        <p:spPr>
          <a:xfrm>
            <a:off x="4845898" y="3128765"/>
            <a:ext cx="311822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chemeClr val="tx1">
                    <a:lumMod val="85000"/>
                  </a:schemeClr>
                </a:solidFill>
                <a:cs typeface="Calibri"/>
              </a:rPr>
              <a:t>Cascadia Innovation Corridor</a:t>
            </a:r>
          </a:p>
        </p:txBody>
      </p:sp>
      <p:sp>
        <p:nvSpPr>
          <p:cNvPr id="7" name="TextBox 6">
            <a:extLst>
              <a:ext uri="{FF2B5EF4-FFF2-40B4-BE49-F238E27FC236}">
                <a16:creationId xmlns:a16="http://schemas.microsoft.com/office/drawing/2014/main" id="{27A6D401-C6EF-9B25-1CC6-7CE4F7B8DDBF}"/>
              </a:ext>
            </a:extLst>
          </p:cNvPr>
          <p:cNvSpPr txBox="1"/>
          <p:nvPr/>
        </p:nvSpPr>
        <p:spPr>
          <a:xfrm>
            <a:off x="5846681" y="6541962"/>
            <a:ext cx="14327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chemeClr val="tx1">
                    <a:lumMod val="85000"/>
                  </a:schemeClr>
                </a:solidFill>
                <a:cs typeface="Calibri"/>
              </a:rPr>
              <a:t>PNWER</a:t>
            </a:r>
          </a:p>
        </p:txBody>
      </p:sp>
      <p:sp>
        <p:nvSpPr>
          <p:cNvPr id="8" name="TextBox 7">
            <a:extLst>
              <a:ext uri="{FF2B5EF4-FFF2-40B4-BE49-F238E27FC236}">
                <a16:creationId xmlns:a16="http://schemas.microsoft.com/office/drawing/2014/main" id="{3CA39FBF-E4B1-60DF-119B-D0D839576530}"/>
              </a:ext>
            </a:extLst>
          </p:cNvPr>
          <p:cNvSpPr txBox="1"/>
          <p:nvPr/>
        </p:nvSpPr>
        <p:spPr>
          <a:xfrm>
            <a:off x="221225" y="6510358"/>
            <a:ext cx="396099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85000"/>
                  </a:schemeClr>
                </a:solidFill>
                <a:cs typeface="Calibri"/>
              </a:rPr>
              <a:t>International Mobility &amp; Trade Corridor Program</a:t>
            </a:r>
            <a:endParaRPr lang="en-US" dirty="0">
              <a:solidFill>
                <a:schemeClr val="tx1">
                  <a:lumMod val="85000"/>
                </a:schemeClr>
              </a:solidFill>
              <a:cs typeface="Calibri" panose="020F0502020204030204"/>
            </a:endParaRPr>
          </a:p>
        </p:txBody>
      </p:sp>
    </p:spTree>
    <p:extLst>
      <p:ext uri="{BB962C8B-B14F-4D97-AF65-F5344CB8AC3E}">
        <p14:creationId xmlns:p14="http://schemas.microsoft.com/office/powerpoint/2010/main" val="267615021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3E4F19A7-A959-40BB-972C-4880BAF8EB0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DB193835BDCEB4F9554549B1A982BD2" ma:contentTypeVersion="14" ma:contentTypeDescription="Create a new document." ma:contentTypeScope="" ma:versionID="3dbbac94716bef96abada25b1a5f2dcd">
  <xsd:schema xmlns:xsd="http://www.w3.org/2001/XMLSchema" xmlns:xs="http://www.w3.org/2001/XMLSchema" xmlns:p="http://schemas.microsoft.com/office/2006/metadata/properties" xmlns:ns2="34515001-8ea5-48dc-abe5-355dbcdc5758" xmlns:ns3="0fef94bf-2ee7-46c0-adf9-09631dea74f0" targetNamespace="http://schemas.microsoft.com/office/2006/metadata/properties" ma:root="true" ma:fieldsID="7fd70fe4f3c2d8f0eafc1632a92ca72d" ns2:_="" ns3:_="">
    <xsd:import namespace="34515001-8ea5-48dc-abe5-355dbcdc5758"/>
    <xsd:import namespace="0fef94bf-2ee7-46c0-adf9-09631dea74f0"/>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515001-8ea5-48dc-abe5-355dbcdc57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ab2f9309-a8ab-47c5-ad99-817f00b9d518"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20"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fef94bf-2ee7-46c0-adf9-09631dea74f0"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8849c2a3-2319-460d-9a02-c085b06e6781}" ma:internalName="TaxCatchAll" ma:showField="CatchAllData" ma:web="0fef94bf-2ee7-46c0-adf9-09631dea74f0">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4515001-8ea5-48dc-abe5-355dbcdc5758">
      <Terms xmlns="http://schemas.microsoft.com/office/infopath/2007/PartnerControls"/>
    </lcf76f155ced4ddcb4097134ff3c332f>
    <TaxCatchAll xmlns="0fef94bf-2ee7-46c0-adf9-09631dea74f0" xsi:nil="true"/>
  </documentManagement>
</p:properties>
</file>

<file path=customXml/itemProps1.xml><?xml version="1.0" encoding="utf-8"?>
<ds:datastoreItem xmlns:ds="http://schemas.openxmlformats.org/officeDocument/2006/customXml" ds:itemID="{2A570F2D-D19A-42A6-8D10-FB8CAACCB982}">
  <ds:schemaRefs>
    <ds:schemaRef ds:uri="0fef94bf-2ee7-46c0-adf9-09631dea74f0"/>
    <ds:schemaRef ds:uri="34515001-8ea5-48dc-abe5-355dbcdc575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D35CEB7-FCEC-454F-A622-B7A779267914}">
  <ds:schemaRefs>
    <ds:schemaRef ds:uri="http://schemas.microsoft.com/sharepoint/v3/contenttype/forms"/>
  </ds:schemaRefs>
</ds:datastoreItem>
</file>

<file path=customXml/itemProps3.xml><?xml version="1.0" encoding="utf-8"?>
<ds:datastoreItem xmlns:ds="http://schemas.openxmlformats.org/officeDocument/2006/customXml" ds:itemID="{9D82319B-512C-4DC5-A5E2-3A7C16181294}">
  <ds:schemaRefs>
    <ds:schemaRef ds:uri="0fef94bf-2ee7-46c0-adf9-09631dea74f0"/>
    <ds:schemaRef ds:uri="34515001-8ea5-48dc-abe5-355dbcdc5758"/>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501</TotalTime>
  <Words>1272</Words>
  <Application>Microsoft Office PowerPoint</Application>
  <PresentationFormat>On-screen Show (4:3)</PresentationFormat>
  <Paragraphs>179</Paragraphs>
  <Slides>17</Slides>
  <Notes>15</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17</vt:i4>
      </vt:variant>
    </vt:vector>
  </HeadingPairs>
  <TitlesOfParts>
    <vt:vector size="24" baseType="lpstr">
      <vt:lpstr>Arial</vt:lpstr>
      <vt:lpstr>Calibri</vt:lpstr>
      <vt:lpstr>Calibri Light</vt:lpstr>
      <vt:lpstr>Lato</vt:lpstr>
      <vt:lpstr>1_Office Theme</vt:lpstr>
      <vt:lpstr>Office Theme</vt:lpstr>
      <vt:lpstr>2_Office Theme</vt:lpstr>
      <vt:lpstr>Cross-Border Cooperation &amp; the Canada – US Border</vt:lpstr>
      <vt:lpstr>Canada &amp; US share the longest land border in the world, composed of diverse regions</vt:lpstr>
      <vt:lpstr>The border zone is not homogenous...</vt:lpstr>
      <vt:lpstr>Tension between territorial divisive bordering and connective spatial bordering </vt:lpstr>
      <vt:lpstr>What exists at the top-down, binational framework?  (goal of policy parallelism over integration)  </vt:lpstr>
      <vt:lpstr>Canada – US pandemic border restrictions </vt:lpstr>
      <vt:lpstr>COVID-19 Border  Restrictions &amp; Borderlands</vt:lpstr>
      <vt:lpstr>Cross-Border Cooperation:  A bottom-up approach in Cascadia</vt:lpstr>
      <vt:lpstr>Cascadia: Entities focused on cross-border cooperation (our equivalent of EGTCs?)</vt:lpstr>
      <vt:lpstr>Cascadia Innovation Corridor</vt:lpstr>
      <vt:lpstr>PowerPoint Presentation</vt:lpstr>
      <vt:lpstr>Pandemic restrictions &amp; the borderlands</vt:lpstr>
      <vt:lpstr>Cross-Border cooperation in Cascadia is a mix of informal, dynamic, and multi-scale networks... </vt:lpstr>
      <vt:lpstr>...comes up against a very formal and strict border regime</vt:lpstr>
      <vt:lpstr>PowerPoint Presentation</vt:lpstr>
      <vt:lpstr>Future or the Canada – US border relationship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Laurie Trautman</dc:creator>
  <cp:lastModifiedBy>Laurie Trautman</cp:lastModifiedBy>
  <cp:revision>277</cp:revision>
  <dcterms:created xsi:type="dcterms:W3CDTF">2023-07-01T18:13:19Z</dcterms:created>
  <dcterms:modified xsi:type="dcterms:W3CDTF">2023-11-12T20:39:53Z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0x010100CDB193835BDCEB4F9554549B1A982BD2</vt:lpwstr>
  </property>
  <property fmtid="{D5CDD505-2E9C-101B-9397-08002B2CF9AE}" pid="3" name="MediaServiceImageTags">
    <vt:lpwstr/>
  </property>
</Properties>
</file>