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395" r:id="rId2"/>
    <p:sldId id="399" r:id="rId3"/>
    <p:sldId id="412" r:id="rId4"/>
    <p:sldId id="410" r:id="rId5"/>
    <p:sldId id="416" r:id="rId6"/>
    <p:sldId id="403" r:id="rId7"/>
    <p:sldId id="411" r:id="rId8"/>
    <p:sldId id="414" r:id="rId9"/>
    <p:sldId id="413" r:id="rId10"/>
    <p:sldId id="415" r:id="rId11"/>
    <p:sldId id="402" r:id="rId12"/>
    <p:sldId id="404" r:id="rId13"/>
    <p:sldId id="405" r:id="rId14"/>
    <p:sldId id="417" r:id="rId15"/>
    <p:sldId id="33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245" autoAdjust="0"/>
    <p:restoredTop sz="86427" autoAdjust="0"/>
  </p:normalViewPr>
  <p:slideViewPr>
    <p:cSldViewPr snapToGrid="0" snapToObjects="1">
      <p:cViewPr varScale="1">
        <p:scale>
          <a:sx n="95" d="100"/>
          <a:sy n="95" d="100"/>
        </p:scale>
        <p:origin x="44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E07C3F-D2C4-B744-B80A-D3BA9A763318}" type="datetimeFigureOut">
              <a:rPr lang="en-US" smtClean="0"/>
              <a:t>11/11/23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1A6D53-3B15-3E4D-A1C9-3AE1DBE23B42}" type="slidenum">
              <a:rPr lang="en-US" smtClean="0"/>
              <a:t>‹#›</a:t>
            </a:fld>
            <a:endParaRPr lang="en-US"/>
          </a:p>
        </p:txBody>
      </p:sp>
    </p:spTree>
    <p:extLst>
      <p:ext uri="{BB962C8B-B14F-4D97-AF65-F5344CB8AC3E}">
        <p14:creationId xmlns:p14="http://schemas.microsoft.com/office/powerpoint/2010/main" val="20954787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A6D53-3B15-3E4D-A1C9-3AE1DBE23B42}" type="slidenum">
              <a:rPr lang="en-US" smtClean="0"/>
              <a:t>13</a:t>
            </a:fld>
            <a:endParaRPr lang="en-US"/>
          </a:p>
        </p:txBody>
      </p:sp>
    </p:spTree>
    <p:extLst>
      <p:ext uri="{BB962C8B-B14F-4D97-AF65-F5344CB8AC3E}">
        <p14:creationId xmlns:p14="http://schemas.microsoft.com/office/powerpoint/2010/main" val="378154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A6D53-3B15-3E4D-A1C9-3AE1DBE23B42}" type="slidenum">
              <a:rPr lang="en-US" smtClean="0"/>
              <a:t>14</a:t>
            </a:fld>
            <a:endParaRPr lang="en-US"/>
          </a:p>
        </p:txBody>
      </p:sp>
    </p:spTree>
    <p:extLst>
      <p:ext uri="{BB962C8B-B14F-4D97-AF65-F5344CB8AC3E}">
        <p14:creationId xmlns:p14="http://schemas.microsoft.com/office/powerpoint/2010/main" val="379315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81386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2569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275792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345920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196026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269547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427210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2415238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39144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324283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55F770C-DEA5-374F-815E-5A8357FB9DB1}" type="datetimeFigureOut">
              <a:rPr lang="en-US" smtClean="0"/>
              <a:t>11/11/23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B3F4BD-9EDE-5B4A-922E-E9E30AEEDA3D}" type="slidenum">
              <a:rPr lang="en-US" smtClean="0"/>
              <a:t>‹#›</a:t>
            </a:fld>
            <a:endParaRPr lang="en-US"/>
          </a:p>
        </p:txBody>
      </p:sp>
    </p:spTree>
    <p:extLst>
      <p:ext uri="{BB962C8B-B14F-4D97-AF65-F5344CB8AC3E}">
        <p14:creationId xmlns:p14="http://schemas.microsoft.com/office/powerpoint/2010/main" val="104848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userDrawn="1"/>
        </p:nvGrpSpPr>
        <p:grpSpPr>
          <a:xfrm>
            <a:off x="-52948" y="0"/>
            <a:ext cx="9268649" cy="1600200"/>
            <a:chOff x="-124649" y="0"/>
            <a:chExt cx="9268649" cy="1423576"/>
          </a:xfrm>
        </p:grpSpPr>
        <p:pic>
          <p:nvPicPr>
            <p:cNvPr id="9" name="Picture 8"/>
            <p:cNvPicPr>
              <a:picLocks noChangeAspect="1"/>
            </p:cNvPicPr>
            <p:nvPr/>
          </p:nvPicPr>
          <p:blipFill rotWithShape="1">
            <a:blip r:embed="rId13"/>
            <a:srcRect l="-57976" t="28598" r="57976" b="17759"/>
            <a:stretch/>
          </p:blipFill>
          <p:spPr>
            <a:xfrm>
              <a:off x="0" y="0"/>
              <a:ext cx="9144000" cy="1423576"/>
            </a:xfrm>
            <a:prstGeom prst="rect">
              <a:avLst/>
            </a:prstGeom>
          </p:spPr>
        </p:pic>
        <p:pic>
          <p:nvPicPr>
            <p:cNvPr id="10" name="Picture 9"/>
            <p:cNvPicPr>
              <a:picLocks noChangeAspect="1"/>
            </p:cNvPicPr>
            <p:nvPr/>
          </p:nvPicPr>
          <p:blipFill>
            <a:blip r:embed="rId14"/>
            <a:stretch>
              <a:fillRect/>
            </a:stretch>
          </p:blipFill>
          <p:spPr>
            <a:xfrm>
              <a:off x="-124649" y="0"/>
              <a:ext cx="5553456" cy="1423576"/>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5"/>
          <a:stretch>
            <a:fillRect/>
          </a:stretch>
        </p:blipFill>
        <p:spPr>
          <a:xfrm>
            <a:off x="2819914" y="6376964"/>
            <a:ext cx="6027950" cy="251998"/>
          </a:xfrm>
          <a:prstGeom prst="rect">
            <a:avLst/>
          </a:prstGeom>
        </p:spPr>
      </p:pic>
      <p:pic>
        <p:nvPicPr>
          <p:cNvPr id="11" name="Picture 10" descr="BIG_LogoMark-Reversed.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 y="22888"/>
            <a:ext cx="1577312" cy="1577312"/>
          </a:xfrm>
          <a:prstGeom prst="rect">
            <a:avLst/>
          </a:prstGeom>
        </p:spPr>
      </p:pic>
    </p:spTree>
    <p:extLst>
      <p:ext uri="{BB962C8B-B14F-4D97-AF65-F5344CB8AC3E}">
        <p14:creationId xmlns:p14="http://schemas.microsoft.com/office/powerpoint/2010/main" val="1657796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ebr.eu/extension-of-b-solutions-2-0-call-for-proposal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uroparl.europa.eu/doceo/document/A-9-2023-0252_EN.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ooks.openedition.org/iheid/222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eaLnBrk="1" hangingPunct="1"/>
            <a:r>
              <a:rPr lang="en-US" sz="4000" dirty="0">
                <a:solidFill>
                  <a:srgbClr val="FF0000"/>
                </a:solidFill>
                <a:latin typeface="Times New Roman"/>
                <a:cs typeface="Times New Roman"/>
              </a:rPr>
              <a:t>Common Law in Borderlands?</a:t>
            </a:r>
            <a:endParaRPr lang="en-CA" sz="4000" dirty="0">
              <a:solidFill>
                <a:srgbClr val="FF0000"/>
              </a:solidFill>
            </a:endParaRPr>
          </a:p>
        </p:txBody>
      </p:sp>
      <p:sp>
        <p:nvSpPr>
          <p:cNvPr id="3" name="Subtitle 2"/>
          <p:cNvSpPr>
            <a:spLocks noGrp="1"/>
          </p:cNvSpPr>
          <p:nvPr>
            <p:ph type="subTitle" idx="1"/>
          </p:nvPr>
        </p:nvSpPr>
        <p:spPr>
          <a:xfrm>
            <a:off x="1371600" y="3600450"/>
            <a:ext cx="6400800" cy="2349776"/>
          </a:xfrm>
        </p:spPr>
        <p:txBody>
          <a:bodyPr>
            <a:normAutofit fontScale="85000" lnSpcReduction="20000"/>
          </a:bodyPr>
          <a:lstStyle/>
          <a:p>
            <a:r>
              <a:rPr lang="en-US" i="1" dirty="0">
                <a:latin typeface="+mn-lt"/>
                <a:cs typeface="Times New Roman"/>
              </a:rPr>
              <a:t>Defining Common Law and Borderlands; Should we dream of a Common Law for Borderlands? </a:t>
            </a:r>
          </a:p>
          <a:p>
            <a:r>
              <a:rPr lang="en-US" i="1" dirty="0">
                <a:latin typeface="+mn-lt"/>
                <a:cs typeface="Times New Roman"/>
              </a:rPr>
              <a:t>by </a:t>
            </a:r>
          </a:p>
          <a:p>
            <a:r>
              <a:rPr lang="en-US" i="1" dirty="0">
                <a:latin typeface="+mn-lt"/>
                <a:cs typeface="Times New Roman"/>
              </a:rPr>
              <a:t>Benjamin Perrier &amp; </a:t>
            </a:r>
          </a:p>
          <a:p>
            <a:r>
              <a:rPr lang="en-US" i="1" dirty="0">
                <a:latin typeface="+mn-lt"/>
                <a:cs typeface="Times New Roman"/>
              </a:rPr>
              <a:t>Emmanuel Brunet-</a:t>
            </a:r>
            <a:r>
              <a:rPr lang="en-US" i="1" dirty="0" err="1">
                <a:latin typeface="+mn-lt"/>
                <a:cs typeface="Times New Roman"/>
              </a:rPr>
              <a:t>Jailly</a:t>
            </a:r>
            <a:endParaRPr lang="en-US" i="1" dirty="0">
              <a:latin typeface="+mn-lt"/>
              <a:cs typeface="Times New Roman"/>
            </a:endParaRPr>
          </a:p>
        </p:txBody>
      </p:sp>
    </p:spTree>
    <p:extLst>
      <p:ext uri="{BB962C8B-B14F-4D97-AF65-F5344CB8AC3E}">
        <p14:creationId xmlns:p14="http://schemas.microsoft.com/office/powerpoint/2010/main" val="1081391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
        <p:nvSpPr>
          <p:cNvPr id="21" name="Content Placeholder 20"/>
          <p:cNvSpPr>
            <a:spLocks noGrp="1"/>
          </p:cNvSpPr>
          <p:nvPr>
            <p:ph idx="1"/>
          </p:nvPr>
        </p:nvSpPr>
        <p:spPr>
          <a:xfrm>
            <a:off x="673768" y="1923415"/>
            <a:ext cx="7363260" cy="4163876"/>
          </a:xfrm>
        </p:spPr>
        <p:txBody>
          <a:bodyPr>
            <a:normAutofit/>
          </a:bodyPr>
          <a:lstStyle/>
          <a:p>
            <a:pPr marL="0" indent="0">
              <a:buNone/>
            </a:pPr>
            <a:r>
              <a:rPr lang="fr-FR" sz="1400" dirty="0">
                <a:effectLst/>
                <a:latin typeface="+mn-lt"/>
                <a:ea typeface="Calibri" panose="020F0502020204030204" pitchFamily="34" charset="0"/>
              </a:rPr>
              <a:t> </a:t>
            </a:r>
            <a:r>
              <a:rPr lang="fr-FR" sz="1400" dirty="0">
                <a:solidFill>
                  <a:srgbClr val="000000"/>
                </a:solidFill>
                <a:effectLst/>
                <a:latin typeface="+mn-lt"/>
                <a:ea typeface="Times New Roman" panose="02020603050405020304" pitchFamily="18" charset="0"/>
              </a:rPr>
              <a:t> </a:t>
            </a:r>
            <a:r>
              <a:rPr lang="en-CA" sz="1400" b="1" dirty="0">
                <a:latin typeface="+mn-lt"/>
                <a:ea typeface="Calibri" panose="020F0502020204030204" pitchFamily="34" charset="0"/>
              </a:rPr>
              <a:t>Borderlands as zones of common law?</a:t>
            </a:r>
            <a:endParaRPr lang="en-CA" sz="1400" dirty="0">
              <a:latin typeface="+mn-lt"/>
              <a:ea typeface="Calibri" panose="020F0502020204030204" pitchFamily="34" charset="0"/>
            </a:endParaRPr>
          </a:p>
          <a:p>
            <a:pPr algn="just"/>
            <a:r>
              <a:rPr lang="en-CA" sz="1400" dirty="0">
                <a:solidFill>
                  <a:srgbClr val="000000"/>
                </a:solidFill>
                <a:latin typeface="+mn-lt"/>
                <a:ea typeface="Times New Roman" panose="02020603050405020304" pitchFamily="18" charset="0"/>
              </a:rPr>
              <a:t> In sum: </a:t>
            </a:r>
            <a:endParaRPr lang="fr-FR" sz="1400" dirty="0">
              <a:solidFill>
                <a:srgbClr val="000000"/>
              </a:solidFill>
              <a:effectLst/>
              <a:latin typeface="+mn-lt"/>
              <a:ea typeface="Times New Roman" panose="02020603050405020304" pitchFamily="18" charset="0"/>
            </a:endParaRPr>
          </a:p>
          <a:p>
            <a:pPr lvl="1" algn="just"/>
            <a:r>
              <a:rPr lang="en-CA" sz="1400" dirty="0">
                <a:solidFill>
                  <a:srgbClr val="000000"/>
                </a:solidFill>
                <a:effectLst/>
                <a:latin typeface="+mn-lt"/>
                <a:ea typeface="Times New Roman" panose="02020603050405020304" pitchFamily="18" charset="0"/>
              </a:rPr>
              <a:t>As late as 2006, </a:t>
            </a:r>
            <a:r>
              <a:rPr lang="en-CA" sz="1400" dirty="0" err="1">
                <a:solidFill>
                  <a:srgbClr val="000000"/>
                </a:solidFill>
                <a:effectLst/>
                <a:latin typeface="+mn-lt"/>
                <a:ea typeface="Times New Roman" panose="02020603050405020304" pitchFamily="18" charset="0"/>
              </a:rPr>
              <a:t>Ricq</a:t>
            </a:r>
            <a:r>
              <a:rPr lang="en-CA" sz="1400" dirty="0">
                <a:solidFill>
                  <a:srgbClr val="000000"/>
                </a:solidFill>
                <a:latin typeface="+mn-lt"/>
                <a:ea typeface="Times New Roman" panose="02020603050405020304" pitchFamily="18" charset="0"/>
              </a:rPr>
              <a:t>, in </a:t>
            </a:r>
            <a:r>
              <a:rPr lang="en-CA" sz="1400" i="1" dirty="0">
                <a:solidFill>
                  <a:srgbClr val="000000"/>
                </a:solidFill>
                <a:latin typeface="+mn-lt"/>
                <a:ea typeface="Times New Roman" panose="02020603050405020304" pitchFamily="18" charset="0"/>
              </a:rPr>
              <a:t>Handbook of </a:t>
            </a:r>
            <a:r>
              <a:rPr lang="en-CA" sz="1400" i="1" dirty="0" err="1">
                <a:solidFill>
                  <a:srgbClr val="000000"/>
                </a:solidFill>
                <a:latin typeface="+mn-lt"/>
                <a:ea typeface="Times New Roman" panose="02020603050405020304" pitchFamily="18" charset="0"/>
              </a:rPr>
              <a:t>Crossborder</a:t>
            </a:r>
            <a:r>
              <a:rPr lang="en-CA" sz="1400" i="1" dirty="0">
                <a:solidFill>
                  <a:srgbClr val="000000"/>
                </a:solidFill>
                <a:latin typeface="+mn-lt"/>
                <a:ea typeface="Times New Roman" panose="02020603050405020304" pitchFamily="18" charset="0"/>
              </a:rPr>
              <a:t> Cooperation</a:t>
            </a:r>
            <a:r>
              <a:rPr lang="en-CA" sz="1400" dirty="0">
                <a:solidFill>
                  <a:srgbClr val="000000"/>
                </a:solidFill>
                <a:latin typeface="+mn-lt"/>
                <a:ea typeface="Times New Roman" panose="02020603050405020304" pitchFamily="18" charset="0"/>
              </a:rPr>
              <a:t> notes the diversity </a:t>
            </a:r>
            <a:r>
              <a:rPr lang="en-CA" sz="1400" dirty="0" err="1">
                <a:solidFill>
                  <a:srgbClr val="000000"/>
                </a:solidFill>
                <a:latin typeface="+mn-lt"/>
                <a:ea typeface="Times New Roman" panose="02020603050405020304" pitchFamily="18" charset="0"/>
              </a:rPr>
              <a:t>transfrontier</a:t>
            </a:r>
            <a:r>
              <a:rPr lang="en-CA" sz="1400" dirty="0">
                <a:solidFill>
                  <a:srgbClr val="000000"/>
                </a:solidFill>
                <a:latin typeface="+mn-lt"/>
                <a:ea typeface="Times New Roman" panose="02020603050405020304" pitchFamily="18" charset="0"/>
              </a:rPr>
              <a:t> cooperation, </a:t>
            </a:r>
            <a:r>
              <a:rPr lang="en-CA" sz="1400" dirty="0" err="1">
                <a:solidFill>
                  <a:srgbClr val="000000"/>
                </a:solidFill>
                <a:latin typeface="+mn-lt"/>
                <a:ea typeface="Times New Roman" panose="02020603050405020304" pitchFamily="18" charset="0"/>
              </a:rPr>
              <a:t>ans</a:t>
            </a:r>
            <a:r>
              <a:rPr lang="en-CA" sz="1400" dirty="0">
                <a:solidFill>
                  <a:srgbClr val="000000"/>
                </a:solidFill>
                <a:latin typeface="+mn-lt"/>
                <a:ea typeface="Times New Roman" panose="02020603050405020304" pitchFamily="18" charset="0"/>
              </a:rPr>
              <a:t> suggests no ‘standard formulae’ </a:t>
            </a:r>
          </a:p>
          <a:p>
            <a:pPr lvl="1" algn="just"/>
            <a:r>
              <a:rPr lang="en-CA" sz="1400" dirty="0">
                <a:solidFill>
                  <a:srgbClr val="000000"/>
                </a:solidFill>
                <a:latin typeface="+mn-lt"/>
                <a:ea typeface="Times New Roman" panose="02020603050405020304" pitchFamily="18" charset="0"/>
              </a:rPr>
              <a:t>Suggests ‘</a:t>
            </a:r>
            <a:r>
              <a:rPr lang="en-CA" sz="1400" b="1" dirty="0">
                <a:solidFill>
                  <a:srgbClr val="000000"/>
                </a:solidFill>
                <a:latin typeface="+mn-lt"/>
                <a:ea typeface="Times New Roman" panose="02020603050405020304" pitchFamily="18" charset="0"/>
              </a:rPr>
              <a:t>varied and complex </a:t>
            </a:r>
            <a:r>
              <a:rPr lang="en-CA" sz="1400" b="1" dirty="0" err="1">
                <a:solidFill>
                  <a:srgbClr val="000000"/>
                </a:solidFill>
                <a:latin typeface="+mn-lt"/>
                <a:ea typeface="Times New Roman" panose="02020603050405020304" pitchFamily="18" charset="0"/>
              </a:rPr>
              <a:t>transfrontier</a:t>
            </a:r>
            <a:r>
              <a:rPr lang="en-CA" sz="1400" b="1" dirty="0">
                <a:solidFill>
                  <a:srgbClr val="000000"/>
                </a:solidFill>
                <a:latin typeface="+mn-lt"/>
                <a:ea typeface="Times New Roman" panose="02020603050405020304" pitchFamily="18" charset="0"/>
              </a:rPr>
              <a:t> cooperation formulae’ </a:t>
            </a:r>
            <a:r>
              <a:rPr lang="en-CA" sz="1400" dirty="0">
                <a:solidFill>
                  <a:srgbClr val="000000"/>
                </a:solidFill>
                <a:latin typeface="+mn-lt"/>
                <a:ea typeface="Times New Roman" panose="02020603050405020304" pitchFamily="18" charset="0"/>
              </a:rPr>
              <a:t>and suggesting that ‘voluntary </a:t>
            </a:r>
            <a:r>
              <a:rPr lang="en-CA" sz="1400" dirty="0" err="1">
                <a:solidFill>
                  <a:srgbClr val="000000"/>
                </a:solidFill>
                <a:latin typeface="+mn-lt"/>
                <a:ea typeface="Times New Roman" panose="02020603050405020304" pitchFamily="18" charset="0"/>
              </a:rPr>
              <a:t>transfrontier</a:t>
            </a:r>
            <a:r>
              <a:rPr lang="en-CA" sz="1400" dirty="0">
                <a:solidFill>
                  <a:srgbClr val="000000"/>
                </a:solidFill>
                <a:latin typeface="+mn-lt"/>
                <a:ea typeface="Times New Roman" panose="02020603050405020304" pitchFamily="18" charset="0"/>
              </a:rPr>
              <a:t> regions’ are likely also custodian of subsidiarity, democracy and European integration. (p.196) </a:t>
            </a:r>
          </a:p>
          <a:p>
            <a:pPr algn="just"/>
            <a:endParaRPr lang="en-CA" sz="1400" dirty="0">
              <a:solidFill>
                <a:srgbClr val="000000"/>
              </a:solidFill>
              <a:latin typeface="+mn-lt"/>
              <a:ea typeface="Times New Roman" panose="02020603050405020304" pitchFamily="18" charset="0"/>
            </a:endParaRPr>
          </a:p>
          <a:p>
            <a:pPr algn="just"/>
            <a:r>
              <a:rPr lang="en-CA" sz="1400" dirty="0" err="1">
                <a:solidFill>
                  <a:srgbClr val="000000"/>
                </a:solidFill>
                <a:latin typeface="+mn-lt"/>
                <a:ea typeface="Times New Roman" panose="02020603050405020304" pitchFamily="18" charset="0"/>
              </a:rPr>
              <a:t>RIcq</a:t>
            </a:r>
            <a:r>
              <a:rPr lang="en-CA" sz="1400" dirty="0">
                <a:solidFill>
                  <a:srgbClr val="000000"/>
                </a:solidFill>
                <a:latin typeface="+mn-lt"/>
                <a:ea typeface="Times New Roman" panose="02020603050405020304" pitchFamily="18" charset="0"/>
              </a:rPr>
              <a:t> suggests instruments such as regulatory frameworks and agencies for integrated </a:t>
            </a:r>
            <a:r>
              <a:rPr lang="en-CA" sz="1400" dirty="0" err="1">
                <a:solidFill>
                  <a:srgbClr val="000000"/>
                </a:solidFill>
                <a:latin typeface="+mn-lt"/>
                <a:ea typeface="Times New Roman" panose="02020603050405020304" pitchFamily="18" charset="0"/>
              </a:rPr>
              <a:t>transfrontier</a:t>
            </a:r>
            <a:r>
              <a:rPr lang="en-CA" sz="1400" dirty="0">
                <a:solidFill>
                  <a:srgbClr val="000000"/>
                </a:solidFill>
                <a:latin typeface="+mn-lt"/>
                <a:ea typeface="Times New Roman" panose="02020603050405020304" pitchFamily="18" charset="0"/>
              </a:rPr>
              <a:t> development … (p.13-16 and p. 197-199) </a:t>
            </a:r>
          </a:p>
          <a:p>
            <a:pPr lvl="1" algn="just"/>
            <a:r>
              <a:rPr lang="en-CA" sz="1400" dirty="0">
                <a:solidFill>
                  <a:srgbClr val="000000"/>
                </a:solidFill>
                <a:latin typeface="+mn-lt"/>
                <a:ea typeface="Times New Roman" panose="02020603050405020304" pitchFamily="18" charset="0"/>
              </a:rPr>
              <a:t>i.e. multitude models of cooperation </a:t>
            </a:r>
            <a:r>
              <a:rPr lang="en-CA" sz="1400" b="1" dirty="0">
                <a:solidFill>
                  <a:srgbClr val="000000"/>
                </a:solidFill>
                <a:latin typeface="+mn-lt"/>
                <a:ea typeface="Times New Roman" panose="02020603050405020304" pitchFamily="18" charset="0"/>
              </a:rPr>
              <a:t>focused on reducing the border effect by resolving cross-border differences</a:t>
            </a:r>
            <a:r>
              <a:rPr lang="en-CA" sz="1400" dirty="0">
                <a:solidFill>
                  <a:srgbClr val="000000"/>
                </a:solidFill>
                <a:latin typeface="+mn-lt"/>
                <a:ea typeface="Times New Roman" panose="02020603050405020304" pitchFamily="18" charset="0"/>
              </a:rPr>
              <a:t>:  </a:t>
            </a:r>
          </a:p>
          <a:p>
            <a:pPr lvl="1" algn="just"/>
            <a:r>
              <a:rPr lang="en-CA" sz="1400" dirty="0">
                <a:solidFill>
                  <a:srgbClr val="000000"/>
                </a:solidFill>
                <a:latin typeface="+mn-lt"/>
                <a:ea typeface="Times New Roman" panose="02020603050405020304" pitchFamily="18" charset="0"/>
              </a:rPr>
              <a:t>i.e. the works of the AEBR ‘b-solutions’ and </a:t>
            </a:r>
            <a:r>
              <a:rPr lang="en-CA" sz="1400" b="1" dirty="0">
                <a:solidFill>
                  <a:srgbClr val="C00000"/>
                </a:solidFill>
                <a:latin typeface="+mn-lt"/>
                <a:ea typeface="Times New Roman" panose="02020603050405020304" pitchFamily="18" charset="0"/>
                <a:hlinkClick r:id="rId2"/>
              </a:rPr>
              <a:t>‘b-solution 2.0’ </a:t>
            </a:r>
            <a:r>
              <a:rPr lang="en-CA" sz="1400" dirty="0">
                <a:solidFill>
                  <a:srgbClr val="000000"/>
                </a:solidFill>
                <a:latin typeface="+mn-lt"/>
                <a:ea typeface="Times New Roman" panose="02020603050405020304" pitchFamily="18" charset="0"/>
              </a:rPr>
              <a:t>that align public bodies (municipalities, regions, hospitals, universities, health agencies and </a:t>
            </a:r>
            <a:r>
              <a:rPr lang="en-CA" sz="1400" dirty="0" err="1">
                <a:solidFill>
                  <a:srgbClr val="000000"/>
                </a:solidFill>
                <a:latin typeface="+mn-lt"/>
                <a:ea typeface="Times New Roman" panose="02020603050405020304" pitchFamily="18" charset="0"/>
              </a:rPr>
              <a:t>Euroregions</a:t>
            </a:r>
            <a:r>
              <a:rPr lang="en-CA" sz="1400" dirty="0">
                <a:solidFill>
                  <a:srgbClr val="000000"/>
                </a:solidFill>
                <a:latin typeface="+mn-lt"/>
                <a:ea typeface="Times New Roman" panose="02020603050405020304" pitchFamily="18" charset="0"/>
              </a:rPr>
              <a:t> and ECTCs</a:t>
            </a:r>
          </a:p>
          <a:p>
            <a:pPr lvl="1" algn="just"/>
            <a:r>
              <a:rPr lang="en-CA" sz="1400" dirty="0">
                <a:solidFill>
                  <a:srgbClr val="000000"/>
                </a:solidFill>
                <a:latin typeface="+mn-lt"/>
                <a:ea typeface="Times New Roman" panose="02020603050405020304" pitchFamily="18" charset="0"/>
              </a:rPr>
              <a:t>Such Instruments need to focus on understanding legal and administrative obstacles, find sustainable solutions and raise awareness of cross-border cooperation. </a:t>
            </a:r>
          </a:p>
          <a:p>
            <a:pPr algn="just"/>
            <a:endParaRPr lang="en-CA"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1542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
        <p:nvSpPr>
          <p:cNvPr id="21" name="Content Placeholder 20"/>
          <p:cNvSpPr>
            <a:spLocks noGrp="1"/>
          </p:cNvSpPr>
          <p:nvPr>
            <p:ph idx="1"/>
          </p:nvPr>
        </p:nvSpPr>
        <p:spPr>
          <a:xfrm>
            <a:off x="1232583" y="1923415"/>
            <a:ext cx="6804445" cy="4202748"/>
          </a:xfrm>
        </p:spPr>
        <p:txBody>
          <a:bodyPr>
            <a:normAutofit fontScale="92500" lnSpcReduction="20000"/>
          </a:bodyPr>
          <a:lstStyle/>
          <a:p>
            <a:pPr marL="0" indent="0" algn="l">
              <a:buNone/>
            </a:pPr>
            <a:r>
              <a:rPr lang="en-CA" sz="1600" b="0" i="0" u="none" strike="noStrike" dirty="0">
                <a:solidFill>
                  <a:srgbClr val="000000"/>
                </a:solidFill>
                <a:effectLst/>
                <a:latin typeface="+mn-lt"/>
              </a:rPr>
              <a:t> </a:t>
            </a:r>
            <a:r>
              <a:rPr lang="en-CA" sz="1600" b="1" dirty="0">
                <a:latin typeface="+mn-lt"/>
                <a:ea typeface="Calibri" panose="020F0502020204030204" pitchFamily="34" charset="0"/>
              </a:rPr>
              <a:t>Borderlands as zones of common law?</a:t>
            </a:r>
          </a:p>
          <a:p>
            <a:pPr marL="0" indent="0" algn="l">
              <a:buNone/>
            </a:pPr>
            <a:endParaRPr lang="en-CA" sz="1600" b="0" i="0" u="none" strike="noStrike" dirty="0">
              <a:solidFill>
                <a:srgbClr val="000000"/>
              </a:solidFill>
              <a:effectLst/>
              <a:latin typeface="+mn-lt"/>
            </a:endParaRPr>
          </a:p>
          <a:p>
            <a:pPr>
              <a:spcBef>
                <a:spcPts val="0"/>
              </a:spcBef>
            </a:pPr>
            <a:r>
              <a:rPr lang="en-CA" sz="1600" b="0" i="0" dirty="0">
                <a:solidFill>
                  <a:srgbClr val="1E1E1F"/>
                </a:solidFill>
                <a:effectLst/>
                <a:latin typeface="+mn-lt"/>
              </a:rPr>
              <a:t>Blocked in Council for three years (2020) the </a:t>
            </a:r>
            <a:r>
              <a:rPr lang="en-CA" sz="1600" b="1" i="0" dirty="0">
                <a:solidFill>
                  <a:srgbClr val="1E1E1F"/>
                </a:solidFill>
                <a:effectLst/>
                <a:latin typeface="+mn-lt"/>
              </a:rPr>
              <a:t>Report Sandro </a:t>
            </a:r>
            <a:r>
              <a:rPr lang="en-CA" sz="1600" b="1" i="0" dirty="0" err="1">
                <a:solidFill>
                  <a:srgbClr val="1E1E1F"/>
                </a:solidFill>
                <a:effectLst/>
                <a:latin typeface="+mn-lt"/>
              </a:rPr>
              <a:t>Gozi</a:t>
            </a:r>
            <a:r>
              <a:rPr lang="en-CA" sz="1600" b="1" i="0" dirty="0">
                <a:solidFill>
                  <a:srgbClr val="1E1E1F"/>
                </a:solidFill>
                <a:effectLst/>
                <a:latin typeface="+mn-lt"/>
              </a:rPr>
              <a:t> </a:t>
            </a:r>
            <a:r>
              <a:rPr lang="en-CA" sz="1600" dirty="0">
                <a:solidFill>
                  <a:srgbClr val="1E1E1F"/>
                </a:solidFill>
                <a:latin typeface="+mn-lt"/>
              </a:rPr>
              <a:t>was revised and adopted by the European Parliament (09/23) </a:t>
            </a:r>
          </a:p>
          <a:p>
            <a:pPr>
              <a:spcBef>
                <a:spcPts val="0"/>
              </a:spcBef>
            </a:pPr>
            <a:endParaRPr lang="en-CA" sz="1600" dirty="0">
              <a:solidFill>
                <a:srgbClr val="1E1E1F"/>
              </a:solidFill>
              <a:latin typeface="+mn-lt"/>
            </a:endParaRPr>
          </a:p>
          <a:p>
            <a:pPr>
              <a:spcBef>
                <a:spcPts val="0"/>
              </a:spcBef>
            </a:pPr>
            <a:r>
              <a:rPr lang="en-CA" sz="1600" b="0" i="1" dirty="0">
                <a:solidFill>
                  <a:srgbClr val="1E1E1F"/>
                </a:solidFill>
                <a:effectLst/>
                <a:latin typeface="+mn-lt"/>
              </a:rPr>
              <a:t>This Regulation proposal is about a coordination framework that lays down general provisions and procedural arrangements for Member States to address an obstacle that hampers the planning, development, staffing, financing or functioning of a joint project in a cross-border context in cooperation with their relevant local and regional authorities. </a:t>
            </a:r>
          </a:p>
          <a:p>
            <a:pPr>
              <a:spcBef>
                <a:spcPts val="0"/>
              </a:spcBef>
            </a:pPr>
            <a:endParaRPr lang="en-CA" sz="1600" b="0" i="1" dirty="0">
              <a:solidFill>
                <a:srgbClr val="1E1E1F"/>
              </a:solidFill>
              <a:effectLst/>
              <a:latin typeface="+mn-lt"/>
            </a:endParaRPr>
          </a:p>
          <a:p>
            <a:pPr>
              <a:spcBef>
                <a:spcPts val="0"/>
              </a:spcBef>
            </a:pPr>
            <a:r>
              <a:rPr lang="en-CA" sz="1600" i="1" dirty="0">
                <a:solidFill>
                  <a:srgbClr val="1E1E1F"/>
                </a:solidFill>
                <a:latin typeface="+mn-lt"/>
              </a:rPr>
              <a:t>I</a:t>
            </a:r>
            <a:r>
              <a:rPr lang="en-CA" sz="1600" b="0" i="1" dirty="0">
                <a:solidFill>
                  <a:srgbClr val="1E1E1F"/>
                </a:solidFill>
                <a:effectLst/>
                <a:latin typeface="+mn-lt"/>
              </a:rPr>
              <a:t>n 17 </a:t>
            </a:r>
            <a:r>
              <a:rPr lang="en-CA" sz="1600" i="1" dirty="0">
                <a:solidFill>
                  <a:srgbClr val="1E1E1F"/>
                </a:solidFill>
                <a:latin typeface="+mn-lt"/>
              </a:rPr>
              <a:t>articles it proposes the </a:t>
            </a:r>
            <a:r>
              <a:rPr lang="en-CA" sz="1600" b="0" i="1" dirty="0">
                <a:solidFill>
                  <a:srgbClr val="1E1E1F"/>
                </a:solidFill>
                <a:effectLst/>
                <a:latin typeface="+mn-lt"/>
              </a:rPr>
              <a:t>implementation of such a regulation. </a:t>
            </a:r>
          </a:p>
          <a:p>
            <a:pPr>
              <a:spcBef>
                <a:spcPts val="0"/>
              </a:spcBef>
            </a:pPr>
            <a:endParaRPr lang="en-CA" sz="1600" i="1" dirty="0">
              <a:solidFill>
                <a:srgbClr val="1E1E1F"/>
              </a:solidFill>
              <a:latin typeface="+mn-lt"/>
            </a:endParaRPr>
          </a:p>
          <a:p>
            <a:pPr>
              <a:spcBef>
                <a:spcPts val="0"/>
              </a:spcBef>
            </a:pPr>
            <a:r>
              <a:rPr lang="en-CA" sz="1600" i="1" dirty="0" err="1">
                <a:solidFill>
                  <a:srgbClr val="1E1E1F"/>
                </a:solidFill>
                <a:latin typeface="+mn-lt"/>
              </a:rPr>
              <a:t>Gozi</a:t>
            </a:r>
            <a:r>
              <a:rPr lang="en-CA" sz="1600" i="1" dirty="0">
                <a:solidFill>
                  <a:srgbClr val="1E1E1F"/>
                </a:solidFill>
                <a:latin typeface="+mn-lt"/>
              </a:rPr>
              <a:t> calls it “</a:t>
            </a:r>
            <a:r>
              <a:rPr lang="en-CA" sz="1600" i="1" dirty="0" err="1">
                <a:solidFill>
                  <a:srgbClr val="1E1E1F"/>
                </a:solidFill>
                <a:latin typeface="+mn-lt"/>
              </a:rPr>
              <a:t>BridgEU</a:t>
            </a:r>
            <a:r>
              <a:rPr lang="en-CA" sz="1600" i="1" dirty="0">
                <a:solidFill>
                  <a:srgbClr val="1E1E1F"/>
                </a:solidFill>
                <a:latin typeface="+mn-lt"/>
              </a:rPr>
              <a:t>” to bring solutions to 150 million EU Citizens living in borderlands i.e. 40% of the EU territories and 36% of the population. </a:t>
            </a:r>
          </a:p>
          <a:p>
            <a:pPr marL="0" indent="0">
              <a:spcBef>
                <a:spcPts val="0"/>
              </a:spcBef>
              <a:buNone/>
            </a:pPr>
            <a:endParaRPr lang="en-CA" sz="1600" i="1" dirty="0">
              <a:solidFill>
                <a:srgbClr val="1E1E1F"/>
              </a:solidFill>
              <a:latin typeface="+mn-lt"/>
            </a:endParaRPr>
          </a:p>
          <a:p>
            <a:pPr>
              <a:spcBef>
                <a:spcPts val="0"/>
              </a:spcBef>
            </a:pPr>
            <a:r>
              <a:rPr lang="en-CA" sz="1600" i="1" dirty="0" err="1">
                <a:solidFill>
                  <a:srgbClr val="1E1E1F"/>
                </a:solidFill>
                <a:latin typeface="+mn-lt"/>
              </a:rPr>
              <a:t>Gozi</a:t>
            </a:r>
            <a:r>
              <a:rPr lang="en-CA" sz="1600" i="1" dirty="0">
                <a:solidFill>
                  <a:srgbClr val="1E1E1F"/>
                </a:solidFill>
                <a:latin typeface="+mn-lt"/>
              </a:rPr>
              <a:t> proposes 3 three policy options </a:t>
            </a:r>
            <a:r>
              <a:rPr lang="en-CA" sz="1600" i="1" dirty="0">
                <a:solidFill>
                  <a:srgbClr val="1E1E1F"/>
                </a:solidFill>
                <a:latin typeface="+mn-lt"/>
                <a:hlinkClick r:id="rId2"/>
              </a:rPr>
              <a:t>(</a:t>
            </a:r>
            <a:r>
              <a:rPr lang="en-CA" sz="1600" b="1" i="1" dirty="0">
                <a:solidFill>
                  <a:srgbClr val="C00000"/>
                </a:solidFill>
                <a:latin typeface="+mn-lt"/>
                <a:hlinkClick r:id="rId2"/>
              </a:rPr>
              <a:t>26/7/2023) 2022/2194(INL)</a:t>
            </a:r>
            <a:endParaRPr lang="en-CA" sz="1600" b="1" i="1" dirty="0">
              <a:solidFill>
                <a:srgbClr val="C00000"/>
              </a:solidFill>
              <a:latin typeface="+mn-lt"/>
            </a:endParaRPr>
          </a:p>
          <a:p>
            <a:pPr>
              <a:spcBef>
                <a:spcPts val="0"/>
              </a:spcBef>
            </a:pPr>
            <a:endParaRPr lang="en-CA" sz="1600" i="1" dirty="0">
              <a:solidFill>
                <a:srgbClr val="1E1E1F"/>
              </a:solidFill>
              <a:latin typeface="+mn-lt"/>
            </a:endParaRPr>
          </a:p>
          <a:p>
            <a:pPr>
              <a:spcBef>
                <a:spcPts val="0"/>
              </a:spcBef>
            </a:pPr>
            <a:r>
              <a:rPr lang="en-CA" sz="1600" b="1" i="1" dirty="0">
                <a:solidFill>
                  <a:srgbClr val="000000"/>
                </a:solidFill>
                <a:latin typeface="+mn-lt"/>
              </a:rPr>
              <a:t>Here is what it proposes: </a:t>
            </a:r>
          </a:p>
          <a:p>
            <a:pPr marL="0" indent="0" algn="l">
              <a:spcBef>
                <a:spcPts val="0"/>
              </a:spcBef>
              <a:buNone/>
            </a:pPr>
            <a:r>
              <a:rPr lang="en-CA" sz="1800" b="0" i="0" u="none" strike="noStrike" dirty="0">
                <a:solidFill>
                  <a:srgbClr val="000000"/>
                </a:solidFill>
                <a:effectLst/>
                <a:latin typeface="Calibri" panose="020F0502020204030204" pitchFamily="34" charset="0"/>
              </a:rPr>
              <a:t> </a:t>
            </a:r>
          </a:p>
          <a:p>
            <a:pPr marL="0" algn="l" fontAlgn="base">
              <a:spcBef>
                <a:spcPts val="0"/>
              </a:spcBef>
            </a:pPr>
            <a:endParaRPr lang="en-CA" sz="2400" b="0" i="0" u="none" strike="noStrike" dirty="0">
              <a:solidFill>
                <a:srgbClr val="44444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861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graphicFrame>
        <p:nvGraphicFramePr>
          <p:cNvPr id="5" name="Content Placeholder 4">
            <a:extLst>
              <a:ext uri="{FF2B5EF4-FFF2-40B4-BE49-F238E27FC236}">
                <a16:creationId xmlns:a16="http://schemas.microsoft.com/office/drawing/2014/main" id="{3652FF44-A1C7-AA4D-C571-598769F9CC24}"/>
              </a:ext>
            </a:extLst>
          </p:cNvPr>
          <p:cNvGraphicFramePr>
            <a:graphicFrameLocks noGrp="1"/>
          </p:cNvGraphicFramePr>
          <p:nvPr>
            <p:ph idx="1"/>
            <p:extLst>
              <p:ext uri="{D42A27DB-BD31-4B8C-83A1-F6EECF244321}">
                <p14:modId xmlns:p14="http://schemas.microsoft.com/office/powerpoint/2010/main" val="595685531"/>
              </p:ext>
            </p:extLst>
          </p:nvPr>
        </p:nvGraphicFramePr>
        <p:xfrm>
          <a:off x="698680" y="1282366"/>
          <a:ext cx="7032984" cy="5423233"/>
        </p:xfrm>
        <a:graphic>
          <a:graphicData uri="http://schemas.openxmlformats.org/drawingml/2006/table">
            <a:tbl>
              <a:tblPr/>
              <a:tblGrid>
                <a:gridCol w="2344328">
                  <a:extLst>
                    <a:ext uri="{9D8B030D-6E8A-4147-A177-3AD203B41FA5}">
                      <a16:colId xmlns:a16="http://schemas.microsoft.com/office/drawing/2014/main" val="439163225"/>
                    </a:ext>
                  </a:extLst>
                </a:gridCol>
                <a:gridCol w="2344328">
                  <a:extLst>
                    <a:ext uri="{9D8B030D-6E8A-4147-A177-3AD203B41FA5}">
                      <a16:colId xmlns:a16="http://schemas.microsoft.com/office/drawing/2014/main" val="2682439724"/>
                    </a:ext>
                  </a:extLst>
                </a:gridCol>
                <a:gridCol w="2344328">
                  <a:extLst>
                    <a:ext uri="{9D8B030D-6E8A-4147-A177-3AD203B41FA5}">
                      <a16:colId xmlns:a16="http://schemas.microsoft.com/office/drawing/2014/main" val="441779110"/>
                    </a:ext>
                  </a:extLst>
                </a:gridCol>
              </a:tblGrid>
              <a:tr h="293224">
                <a:tc gridSpan="3">
                  <a:txBody>
                    <a:bodyPr/>
                    <a:lstStyle/>
                    <a:p>
                      <a:r>
                        <a:rPr lang="en-CA" sz="1400" b="1" dirty="0">
                          <a:effectLst/>
                          <a:latin typeface="+mn-lt"/>
                        </a:rPr>
                        <a:t>Policy option Examples Assessment of the policy option </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3404148"/>
                  </a:ext>
                </a:extLst>
              </a:tr>
              <a:tr h="591578">
                <a:tc rowSpan="3">
                  <a:txBody>
                    <a:bodyPr/>
                    <a:lstStyle/>
                    <a:p>
                      <a:r>
                        <a:rPr lang="en-CA" sz="1100" b="1" dirty="0">
                          <a:effectLst/>
                          <a:latin typeface="+mn-lt"/>
                        </a:rPr>
                        <a:t>Policy option 1 </a:t>
                      </a:r>
                      <a:endParaRPr lang="en-CA" sz="1100" dirty="0">
                        <a:effectLst/>
                        <a:latin typeface="+mn-lt"/>
                      </a:endParaRPr>
                    </a:p>
                    <a:p>
                      <a:r>
                        <a:rPr lang="en-CA" sz="1100" b="1" dirty="0">
                          <a:effectLst/>
                          <a:latin typeface="+mn-lt"/>
                        </a:rPr>
                        <a:t>Status quo </a:t>
                      </a:r>
                    </a:p>
                    <a:p>
                      <a:r>
                        <a:rPr lang="en-CA" sz="1100" b="1" dirty="0">
                          <a:solidFill>
                            <a:srgbClr val="C00000"/>
                          </a:solidFill>
                          <a:effectLst/>
                          <a:latin typeface="+mn-lt"/>
                        </a:rPr>
                        <a:t>(States dominate)</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FEF"/>
                    </a:solidFill>
                  </a:tcPr>
                </a:tc>
                <a:tc>
                  <a:txBody>
                    <a:bodyPr/>
                    <a:lstStyle/>
                    <a:p>
                      <a:r>
                        <a:rPr lang="en-CA" sz="1100">
                          <a:effectLst/>
                          <a:latin typeface="+mn-lt"/>
                        </a:rPr>
                        <a:t>Bilateral/multilateral agreements between Member States </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r>
                        <a:rPr lang="en-CA" sz="1100" b="1">
                          <a:effectLst/>
                          <a:latin typeface="+mn-lt"/>
                        </a:rPr>
                        <a:t>Gaps in implementation, for example due to a crisis situation (e.g. during COVID-19 pandemic) </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9457755"/>
                  </a:ext>
                </a:extLst>
              </a:tr>
              <a:tr h="1455233">
                <a:tc vMerge="1">
                  <a:txBody>
                    <a:bodyPr/>
                    <a:lstStyle/>
                    <a:p>
                      <a:endParaRPr lang="en-US"/>
                    </a:p>
                  </a:txBody>
                  <a:tcPr/>
                </a:tc>
                <a:tc>
                  <a:txBody>
                    <a:bodyPr/>
                    <a:lstStyle/>
                    <a:p>
                      <a:r>
                        <a:rPr lang="en-CA" sz="1100" dirty="0">
                          <a:effectLst/>
                          <a:latin typeface="+mn-lt"/>
                        </a:rPr>
                        <a:t>EGTC: Possibilities to set up a (legal) entity to handle obstacles </a:t>
                      </a:r>
                    </a:p>
                    <a:p>
                      <a:r>
                        <a:rPr lang="en-CA" sz="1100" dirty="0">
                          <a:effectLst/>
                          <a:latin typeface="+mn-lt"/>
                        </a:rPr>
                        <a:t>B-solutions: sharing of expertise and admin and legal assistance </a:t>
                      </a:r>
                    </a:p>
                    <a:p>
                      <a:r>
                        <a:rPr lang="en-CA" sz="1100" dirty="0">
                          <a:effectLst/>
                          <a:latin typeface="+mn-lt"/>
                        </a:rPr>
                        <a:t>Border Focal Point: facilitating access of border regions to (re)sources and networking </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r>
                        <a:rPr lang="en-CA" sz="1100" b="1" dirty="0">
                          <a:effectLst/>
                          <a:latin typeface="+mn-lt"/>
                        </a:rPr>
                        <a:t>Absence of legislative competences in case of EGTC </a:t>
                      </a:r>
                    </a:p>
                    <a:p>
                      <a:r>
                        <a:rPr lang="en-CA" sz="1100" b="1" dirty="0">
                          <a:effectLst/>
                          <a:latin typeface="+mn-lt"/>
                        </a:rPr>
                        <a:t>B-solutions: sharing of best practices but targeted approach needed for tailored solutions to address the specific obstacles in different regional contexts; limited to best practices sharing. </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794076"/>
                  </a:ext>
                </a:extLst>
              </a:tr>
              <a:tr h="764309">
                <a:tc vMerge="1">
                  <a:txBody>
                    <a:bodyPr/>
                    <a:lstStyle/>
                    <a:p>
                      <a:endParaRPr lang="en-US"/>
                    </a:p>
                  </a:txBody>
                  <a:tcPr/>
                </a:tc>
                <a:tc>
                  <a:txBody>
                    <a:bodyPr/>
                    <a:lstStyle/>
                    <a:p>
                      <a:r>
                        <a:rPr lang="en-CA" sz="1100" b="0" dirty="0">
                          <a:effectLst/>
                          <a:latin typeface="+mn-lt"/>
                        </a:rPr>
                        <a:t>Using the existing provisions on cross-border cooperation in sectorial legislation (e.g. on cross-border health) </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r>
                        <a:rPr lang="en-CA" sz="1100" b="1" dirty="0">
                          <a:effectLst/>
                          <a:latin typeface="+mn-lt"/>
                        </a:rPr>
                        <a:t>Existing provisions in sectorial legislation provide legal certainty but sector-limited, not always properly implemented at national level </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77592916"/>
                  </a:ext>
                </a:extLst>
              </a:tr>
              <a:tr h="2318889">
                <a:tc>
                  <a:txBody>
                    <a:bodyPr/>
                    <a:lstStyle/>
                    <a:p>
                      <a:r>
                        <a:rPr lang="en-CA" sz="1100" b="1" dirty="0">
                          <a:effectLst/>
                          <a:latin typeface="+mn-lt"/>
                        </a:rPr>
                        <a:t>Policy option 2 </a:t>
                      </a:r>
                    </a:p>
                    <a:p>
                      <a:r>
                        <a:rPr lang="en-CA" sz="1100" b="1" dirty="0">
                          <a:effectLst/>
                          <a:latin typeface="+mn-lt"/>
                        </a:rPr>
                        <a:t>Soft-law measures</a:t>
                      </a:r>
                    </a:p>
                    <a:p>
                      <a:r>
                        <a:rPr lang="en-CA" sz="1100" b="1" dirty="0">
                          <a:solidFill>
                            <a:srgbClr val="C00000"/>
                          </a:solidFill>
                          <a:effectLst/>
                          <a:latin typeface="+mn-lt"/>
                        </a:rPr>
                        <a:t>(B-Solutions are enhanced/cooperation remains complex)</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FEF"/>
                    </a:solidFill>
                  </a:tcPr>
                </a:tc>
                <a:tc>
                  <a:txBody>
                    <a:bodyPr/>
                    <a:lstStyle/>
                    <a:p>
                      <a:r>
                        <a:rPr lang="en-CA" sz="1100">
                          <a:effectLst/>
                          <a:latin typeface="+mn-lt"/>
                        </a:rPr>
                        <a:t>Raising awareness and capacity building through workshops and knowledge sharing </a:t>
                      </a:r>
                    </a:p>
                    <a:p>
                      <a:r>
                        <a:rPr lang="en-CA" sz="1100">
                          <a:effectLst/>
                          <a:latin typeface="+mn-lt"/>
                        </a:rPr>
                        <a:t>Capacity building of local stakeholders6, training of staff in administrations dealing with cross-border issues; workshops and exchange of best practices, multilingual documents and guidelines. </a:t>
                      </a:r>
                    </a:p>
                    <a:p>
                      <a:r>
                        <a:rPr lang="en-CA" sz="1100">
                          <a:effectLst/>
                          <a:latin typeface="+mn-lt"/>
                        </a:rPr>
                        <a:t>Guidelines by the Commission to enhance the application of existing legislation </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r>
                        <a:rPr lang="en-CA" sz="1100" dirty="0">
                          <a:effectLst/>
                          <a:latin typeface="+mn-lt"/>
                        </a:rPr>
                        <a:t>Improved cooperation/exchanges between competent authorities, hence building trust as a pre- condition to cooperation </a:t>
                      </a:r>
                    </a:p>
                    <a:p>
                      <a:r>
                        <a:rPr lang="en-CA" sz="1100" dirty="0">
                          <a:effectLst/>
                          <a:latin typeface="+mn-lt"/>
                        </a:rPr>
                        <a:t>Better evidence but absence of an instrument to overcome legal obstacles </a:t>
                      </a:r>
                    </a:p>
                    <a:p>
                      <a:r>
                        <a:rPr lang="en-CA" sz="1100" dirty="0">
                          <a:effectLst/>
                          <a:latin typeface="+mn-lt"/>
                        </a:rPr>
                        <a:t>Solving/addressing legal or administrative barriers </a:t>
                      </a:r>
                    </a:p>
                  </a:txBody>
                  <a:tcPr marL="71222" marR="71222" marT="35611" marB="35611"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5681716"/>
                  </a:ext>
                </a:extLst>
              </a:tr>
            </a:tbl>
          </a:graphicData>
        </a:graphic>
      </p:graphicFrame>
    </p:spTree>
    <p:extLst>
      <p:ext uri="{BB962C8B-B14F-4D97-AF65-F5344CB8AC3E}">
        <p14:creationId xmlns:p14="http://schemas.microsoft.com/office/powerpoint/2010/main" val="3485056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graphicFrame>
        <p:nvGraphicFramePr>
          <p:cNvPr id="3" name="Content Placeholder 2">
            <a:extLst>
              <a:ext uri="{FF2B5EF4-FFF2-40B4-BE49-F238E27FC236}">
                <a16:creationId xmlns:a16="http://schemas.microsoft.com/office/drawing/2014/main" id="{362BFC26-F75B-8DC9-BCA4-D550A490D6F1}"/>
              </a:ext>
            </a:extLst>
          </p:cNvPr>
          <p:cNvGraphicFramePr>
            <a:graphicFrameLocks noGrp="1"/>
          </p:cNvGraphicFramePr>
          <p:nvPr>
            <p:ph idx="1"/>
            <p:extLst>
              <p:ext uri="{D42A27DB-BD31-4B8C-83A1-F6EECF244321}">
                <p14:modId xmlns:p14="http://schemas.microsoft.com/office/powerpoint/2010/main" val="1919285287"/>
              </p:ext>
            </p:extLst>
          </p:nvPr>
        </p:nvGraphicFramePr>
        <p:xfrm>
          <a:off x="926050" y="1283070"/>
          <a:ext cx="6805614" cy="5423112"/>
        </p:xfrm>
        <a:graphic>
          <a:graphicData uri="http://schemas.openxmlformats.org/drawingml/2006/table">
            <a:tbl>
              <a:tblPr/>
              <a:tblGrid>
                <a:gridCol w="2268538">
                  <a:extLst>
                    <a:ext uri="{9D8B030D-6E8A-4147-A177-3AD203B41FA5}">
                      <a16:colId xmlns:a16="http://schemas.microsoft.com/office/drawing/2014/main" val="1059439956"/>
                    </a:ext>
                  </a:extLst>
                </a:gridCol>
                <a:gridCol w="2268538">
                  <a:extLst>
                    <a:ext uri="{9D8B030D-6E8A-4147-A177-3AD203B41FA5}">
                      <a16:colId xmlns:a16="http://schemas.microsoft.com/office/drawing/2014/main" val="3657257060"/>
                    </a:ext>
                  </a:extLst>
                </a:gridCol>
                <a:gridCol w="2268538">
                  <a:extLst>
                    <a:ext uri="{9D8B030D-6E8A-4147-A177-3AD203B41FA5}">
                      <a16:colId xmlns:a16="http://schemas.microsoft.com/office/drawing/2014/main" val="4157168995"/>
                    </a:ext>
                  </a:extLst>
                </a:gridCol>
              </a:tblGrid>
              <a:tr h="529325">
                <a:tc>
                  <a:txBody>
                    <a:bodyPr/>
                    <a:lstStyle/>
                    <a:p>
                      <a:endParaRPr lang="en-CA" sz="1400" dirty="0">
                        <a:effectLst/>
                        <a:latin typeface="+mn-lt"/>
                      </a:endParaRP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FEF"/>
                    </a:solidFill>
                  </a:tcPr>
                </a:tc>
                <a:tc>
                  <a:txBody>
                    <a:bodyPr/>
                    <a:lstStyle/>
                    <a:p>
                      <a:r>
                        <a:rPr lang="en-CA" sz="1400">
                          <a:effectLst/>
                          <a:latin typeface="+mn-lt"/>
                        </a:rPr>
                        <a:t>Development and better use of digital instruments for improving cross-border public administration7 </a:t>
                      </a: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r>
                        <a:rPr lang="en-CA" sz="1400">
                          <a:effectLst/>
                          <a:latin typeface="+mn-lt"/>
                        </a:rPr>
                        <a:t>More efficiency in administrative procedures </a:t>
                      </a: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22936114"/>
                  </a:ext>
                </a:extLst>
              </a:tr>
              <a:tr h="378090">
                <a:tc>
                  <a:txBody>
                    <a:bodyPr/>
                    <a:lstStyle/>
                    <a:p>
                      <a:endParaRPr lang="en-CA" sz="1400">
                        <a:effectLst/>
                        <a:latin typeface="+mn-lt"/>
                      </a:endParaRP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FEF"/>
                    </a:solidFill>
                  </a:tcPr>
                </a:tc>
                <a:tc>
                  <a:txBody>
                    <a:bodyPr/>
                    <a:lstStyle/>
                    <a:p>
                      <a:r>
                        <a:rPr lang="en-CA" sz="1400">
                          <a:effectLst/>
                          <a:latin typeface="+mn-lt"/>
                        </a:rPr>
                        <a:t>ESPON: data collection and exchange </a:t>
                      </a: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r>
                        <a:rPr lang="en-CA" sz="1400">
                          <a:effectLst/>
                          <a:latin typeface="+mn-lt"/>
                        </a:rPr>
                        <a:t>Better informed decision making due to more data and evidence </a:t>
                      </a: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3031724"/>
                  </a:ext>
                </a:extLst>
              </a:tr>
              <a:tr h="529325">
                <a:tc>
                  <a:txBody>
                    <a:bodyPr/>
                    <a:lstStyle/>
                    <a:p>
                      <a:endParaRPr lang="en-CA" sz="1400">
                        <a:effectLst/>
                        <a:latin typeface="+mn-lt"/>
                      </a:endParaRP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FEF"/>
                    </a:solidFill>
                  </a:tcPr>
                </a:tc>
                <a:tc>
                  <a:txBody>
                    <a:bodyPr/>
                    <a:lstStyle/>
                    <a:p>
                      <a:r>
                        <a:rPr lang="en-CA" sz="1400">
                          <a:effectLst/>
                          <a:latin typeface="+mn-lt"/>
                        </a:rPr>
                        <a:t>Enhanced coordination between national/regional authorities: possibility of administrative ad- hoc conventions </a:t>
                      </a: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r>
                        <a:rPr lang="en-CA" sz="1400" dirty="0">
                          <a:effectLst/>
                          <a:latin typeface="+mn-lt"/>
                        </a:rPr>
                        <a:t>Limited to administrative obstacles </a:t>
                      </a:r>
                    </a:p>
                    <a:p>
                      <a:r>
                        <a:rPr lang="en-CA" sz="1400" dirty="0">
                          <a:effectLst/>
                          <a:latin typeface="+mn-lt"/>
                        </a:rPr>
                        <a:t>Problem of different level of competences of regional administrations </a:t>
                      </a: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1128415"/>
                  </a:ext>
                </a:extLst>
              </a:tr>
              <a:tr h="1587976">
                <a:tc>
                  <a:txBody>
                    <a:bodyPr/>
                    <a:lstStyle/>
                    <a:p>
                      <a:r>
                        <a:rPr lang="en-CA" sz="1400" b="1" dirty="0">
                          <a:effectLst/>
                          <a:latin typeface="+mn-lt"/>
                        </a:rPr>
                        <a:t>Policy option 3 </a:t>
                      </a:r>
                    </a:p>
                    <a:p>
                      <a:r>
                        <a:rPr lang="en-CA" sz="1400" b="1" dirty="0">
                          <a:effectLst/>
                          <a:latin typeface="+mn-lt"/>
                        </a:rPr>
                        <a:t>Soft-law measures + Adoption of ECBM 2.0</a:t>
                      </a:r>
                    </a:p>
                    <a:p>
                      <a:r>
                        <a:rPr lang="en-CA" sz="1400" b="1" dirty="0">
                          <a:solidFill>
                            <a:srgbClr val="C00000"/>
                          </a:solidFill>
                          <a:effectLst/>
                          <a:latin typeface="+mn-lt"/>
                        </a:rPr>
                        <a:t>Cross-border legal system</a:t>
                      </a:r>
                    </a:p>
                    <a:p>
                      <a:r>
                        <a:rPr lang="en-CA" sz="1400" b="1" dirty="0">
                          <a:effectLst/>
                          <a:latin typeface="+mn-lt"/>
                        </a:rPr>
                        <a:t> </a:t>
                      </a: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FEF"/>
                    </a:solidFill>
                  </a:tcPr>
                </a:tc>
                <a:tc>
                  <a:txBody>
                    <a:bodyPr/>
                    <a:lstStyle/>
                    <a:p>
                      <a:r>
                        <a:rPr lang="en-CA" sz="1400" dirty="0">
                          <a:effectLst/>
                          <a:latin typeface="+mn-lt"/>
                        </a:rPr>
                        <a:t>A common universal tool enabling overcoming obstacles across sectors </a:t>
                      </a:r>
                    </a:p>
                    <a:p>
                      <a:r>
                        <a:rPr lang="en-CA" sz="1400" dirty="0">
                          <a:effectLst/>
                          <a:latin typeface="+mn-lt"/>
                        </a:rPr>
                        <a:t>Establishment of cross-border contact points </a:t>
                      </a:r>
                    </a:p>
                    <a:p>
                      <a:r>
                        <a:rPr lang="en-CA" sz="1400" dirty="0">
                          <a:effectLst/>
                          <a:latin typeface="+mn-lt"/>
                        </a:rPr>
                        <a:t>Enhancing the role of EGTCs to launch and lead the procedure </a:t>
                      </a:r>
                    </a:p>
                    <a:p>
                      <a:r>
                        <a:rPr lang="en-CA" sz="1400" dirty="0">
                          <a:effectLst/>
                          <a:latin typeface="+mn-lt"/>
                        </a:rPr>
                        <a:t>Use of funding instruments for MS authorities </a:t>
                      </a:r>
                    </a:p>
                    <a:p>
                      <a:r>
                        <a:rPr lang="en-CA" sz="1400" dirty="0">
                          <a:effectLst/>
                          <a:latin typeface="+mn-lt"/>
                        </a:rPr>
                        <a:t>Derogation from existing law or ad-hoc solution </a:t>
                      </a: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endParaRPr lang="en-CA" sz="1400" dirty="0">
                        <a:effectLst/>
                        <a:latin typeface="+mn-lt"/>
                      </a:endParaRPr>
                    </a:p>
                  </a:txBody>
                  <a:tcPr marL="75618" marR="75618" marT="37809" marB="3780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919526"/>
                  </a:ext>
                </a:extLst>
              </a:tr>
            </a:tbl>
          </a:graphicData>
        </a:graphic>
      </p:graphicFrame>
    </p:spTree>
    <p:extLst>
      <p:ext uri="{BB962C8B-B14F-4D97-AF65-F5344CB8AC3E}">
        <p14:creationId xmlns:p14="http://schemas.microsoft.com/office/powerpoint/2010/main" val="3020815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
        <p:nvSpPr>
          <p:cNvPr id="5" name="Content Placeholder 4">
            <a:extLst>
              <a:ext uri="{FF2B5EF4-FFF2-40B4-BE49-F238E27FC236}">
                <a16:creationId xmlns:a16="http://schemas.microsoft.com/office/drawing/2014/main" id="{AF6B1758-C46E-6F2A-4471-074ACA6A9D2D}"/>
              </a:ext>
            </a:extLst>
          </p:cNvPr>
          <p:cNvSpPr>
            <a:spLocks noGrp="1"/>
          </p:cNvSpPr>
          <p:nvPr>
            <p:ph idx="1"/>
          </p:nvPr>
        </p:nvSpPr>
        <p:spPr>
          <a:xfrm>
            <a:off x="1232584" y="1921397"/>
            <a:ext cx="7564174" cy="4204766"/>
          </a:xfrm>
        </p:spPr>
        <p:txBody>
          <a:bodyPr>
            <a:normAutofit fontScale="85000" lnSpcReduction="10000"/>
          </a:bodyPr>
          <a:lstStyle/>
          <a:p>
            <a:pPr marL="0" indent="0" algn="l">
              <a:lnSpc>
                <a:spcPct val="110000"/>
              </a:lnSpc>
              <a:spcBef>
                <a:spcPts val="0"/>
              </a:spcBef>
              <a:buNone/>
            </a:pPr>
            <a:r>
              <a:rPr lang="en-CA" sz="1800" b="1" i="0" dirty="0">
                <a:solidFill>
                  <a:srgbClr val="1E1E1F"/>
                </a:solidFill>
                <a:effectLst/>
                <a:latin typeface="+mn-lt"/>
              </a:rPr>
              <a:t>Europea</a:t>
            </a:r>
            <a:r>
              <a:rPr lang="en-CA" sz="1800" b="1" dirty="0">
                <a:solidFill>
                  <a:srgbClr val="1E1E1F"/>
                </a:solidFill>
                <a:latin typeface="+mn-lt"/>
              </a:rPr>
              <a:t>n Parliament Proposal - </a:t>
            </a:r>
            <a:r>
              <a:rPr lang="en-CA" sz="1800" b="1" i="0" dirty="0" err="1">
                <a:solidFill>
                  <a:srgbClr val="1E1E1F"/>
                </a:solidFill>
                <a:effectLst/>
                <a:latin typeface="+mn-lt"/>
              </a:rPr>
              <a:t>Gozi</a:t>
            </a:r>
            <a:r>
              <a:rPr lang="en-CA" sz="1800" b="1" i="0" dirty="0">
                <a:solidFill>
                  <a:srgbClr val="1E1E1F"/>
                </a:solidFill>
                <a:effectLst/>
                <a:latin typeface="+mn-lt"/>
              </a:rPr>
              <a:t> proposal: articles 1 - 3 of 17.</a:t>
            </a:r>
          </a:p>
          <a:p>
            <a:pPr marL="457200" indent="-457200" algn="l">
              <a:lnSpc>
                <a:spcPct val="110000"/>
              </a:lnSpc>
              <a:spcBef>
                <a:spcPts val="0"/>
              </a:spcBef>
              <a:buFont typeface="+mj-lt"/>
              <a:buAutoNum type="arabicPeriod"/>
            </a:pPr>
            <a:endParaRPr lang="en-CA" sz="1800" dirty="0">
              <a:solidFill>
                <a:srgbClr val="1E1E1F"/>
              </a:solidFill>
              <a:latin typeface="+mn-lt"/>
            </a:endParaRPr>
          </a:p>
          <a:p>
            <a:pPr marL="457200" indent="-457200" algn="l">
              <a:lnSpc>
                <a:spcPct val="110000"/>
              </a:lnSpc>
              <a:spcBef>
                <a:spcPts val="0"/>
              </a:spcBef>
              <a:buFont typeface="+mj-lt"/>
              <a:buAutoNum type="arabicPeriod"/>
            </a:pPr>
            <a:r>
              <a:rPr lang="en-CA" sz="1800" b="0" i="0" dirty="0">
                <a:solidFill>
                  <a:srgbClr val="1E1E1F"/>
                </a:solidFill>
                <a:effectLst/>
                <a:latin typeface="+mn-lt"/>
              </a:rPr>
              <a:t>“Each Member State, in full compliance with its legislative and constitutional framework, shall establish or designate a Cross-border Coordination Point in one of the following ways:</a:t>
            </a:r>
            <a:endParaRPr lang="en-CA" sz="1800" dirty="0">
              <a:solidFill>
                <a:srgbClr val="1E1E1F"/>
              </a:solidFill>
              <a:latin typeface="+mn-lt"/>
            </a:endParaRPr>
          </a:p>
          <a:p>
            <a:pPr marL="1314450" lvl="3" indent="-457200">
              <a:lnSpc>
                <a:spcPct val="110000"/>
              </a:lnSpc>
              <a:spcBef>
                <a:spcPts val="0"/>
              </a:spcBef>
              <a:buFont typeface="+mj-lt"/>
              <a:buAutoNum type="arabicPeriod"/>
            </a:pPr>
            <a:r>
              <a:rPr lang="en-CA" sz="1400" b="0" i="0" dirty="0">
                <a:solidFill>
                  <a:srgbClr val="1E1E1F"/>
                </a:solidFill>
                <a:effectLst/>
                <a:latin typeface="+mn-lt"/>
              </a:rPr>
              <a:t>Designate, at Member State level, a Cross-border Coordination Point, as a separate body;</a:t>
            </a:r>
            <a:endParaRPr lang="en-CA" sz="1400" dirty="0">
              <a:solidFill>
                <a:srgbClr val="1E1E1F"/>
              </a:solidFill>
              <a:latin typeface="+mn-lt"/>
            </a:endParaRPr>
          </a:p>
          <a:p>
            <a:pPr marL="1314450" lvl="3" indent="-457200">
              <a:lnSpc>
                <a:spcPct val="110000"/>
              </a:lnSpc>
              <a:spcBef>
                <a:spcPts val="0"/>
              </a:spcBef>
              <a:buFont typeface="+mj-lt"/>
              <a:buAutoNum type="arabicPeriod"/>
            </a:pPr>
            <a:r>
              <a:rPr lang="en-CA" sz="1400" b="0" i="0" dirty="0">
                <a:solidFill>
                  <a:srgbClr val="1E1E1F"/>
                </a:solidFill>
                <a:effectLst/>
                <a:latin typeface="+mn-lt"/>
              </a:rPr>
              <a:t>Establish a Cross-border Coordination Point within an existing authority or body or;</a:t>
            </a:r>
          </a:p>
          <a:p>
            <a:pPr marL="1314450" lvl="3" indent="-457200">
              <a:lnSpc>
                <a:spcPct val="110000"/>
              </a:lnSpc>
              <a:spcBef>
                <a:spcPts val="0"/>
              </a:spcBef>
              <a:buFont typeface="+mj-lt"/>
              <a:buAutoNum type="arabicPeriod"/>
            </a:pPr>
            <a:r>
              <a:rPr lang="en-CA" sz="1400" b="0" i="0" dirty="0">
                <a:solidFill>
                  <a:srgbClr val="1E1E1F"/>
                </a:solidFill>
                <a:effectLst/>
                <a:latin typeface="+mn-lt"/>
              </a:rPr>
              <a:t>Entrust an appropriate authority or body with the additional tasks as national Cross-border Coordination Point.</a:t>
            </a:r>
          </a:p>
          <a:p>
            <a:pPr marL="457200" indent="-457200" algn="l">
              <a:lnSpc>
                <a:spcPct val="110000"/>
              </a:lnSpc>
              <a:spcBef>
                <a:spcPts val="0"/>
              </a:spcBef>
              <a:buFont typeface="+mj-lt"/>
              <a:buAutoNum type="arabicPeriod"/>
            </a:pPr>
            <a:r>
              <a:rPr lang="en-CA" sz="1800" b="0" i="0" dirty="0">
                <a:solidFill>
                  <a:srgbClr val="1E1E1F"/>
                </a:solidFill>
                <a:effectLst/>
                <a:latin typeface="+mn-lt"/>
              </a:rPr>
              <a:t>The Member States shall inform the Commission of the identity of the Cross-border Coordination Point within three months of the date of entry into force of this Regulation.</a:t>
            </a:r>
          </a:p>
          <a:p>
            <a:pPr marL="457200" indent="-457200">
              <a:lnSpc>
                <a:spcPct val="110000"/>
              </a:lnSpc>
              <a:spcBef>
                <a:spcPts val="0"/>
              </a:spcBef>
              <a:buFont typeface="+mj-lt"/>
              <a:buAutoNum type="arabicPeriod"/>
            </a:pPr>
            <a:r>
              <a:rPr lang="en-CA" sz="1800" b="0" i="0" dirty="0">
                <a:solidFill>
                  <a:srgbClr val="1E1E1F"/>
                </a:solidFill>
                <a:effectLst/>
                <a:latin typeface="+mn-lt"/>
              </a:rPr>
              <a:t>The Member States shall ensure that the authority or body which is established as, or takes on the additional tasks of, a Cross-Border Coordination Point receives the necessary capacity building and support to carry out the tasks described in Article 5.”</a:t>
            </a:r>
          </a:p>
          <a:p>
            <a:pPr marL="0" indent="0">
              <a:lnSpc>
                <a:spcPct val="110000"/>
              </a:lnSpc>
              <a:spcBef>
                <a:spcPts val="0"/>
              </a:spcBef>
              <a:buNone/>
            </a:pPr>
            <a:endParaRPr lang="en-CA" sz="1800" b="0" i="0" dirty="0">
              <a:solidFill>
                <a:srgbClr val="1E1E1F"/>
              </a:solidFill>
              <a:effectLst/>
              <a:latin typeface="+mn-lt"/>
            </a:endParaRPr>
          </a:p>
          <a:p>
            <a:pPr marL="0" indent="0">
              <a:lnSpc>
                <a:spcPct val="110000"/>
              </a:lnSpc>
              <a:spcBef>
                <a:spcPts val="0"/>
              </a:spcBef>
              <a:buNone/>
            </a:pPr>
            <a:r>
              <a:rPr lang="en-CA" sz="1800" dirty="0">
                <a:solidFill>
                  <a:srgbClr val="1E1E1F"/>
                </a:solidFill>
                <a:latin typeface="+mn-lt"/>
              </a:rPr>
              <a:t>Conclusion: is </a:t>
            </a:r>
            <a:r>
              <a:rPr lang="en-CA" sz="1800" dirty="0" err="1">
                <a:solidFill>
                  <a:srgbClr val="1E1E1F"/>
                </a:solidFill>
                <a:latin typeface="+mn-lt"/>
              </a:rPr>
              <a:t>Gozi’s</a:t>
            </a:r>
            <a:r>
              <a:rPr lang="en-CA" sz="1800" dirty="0">
                <a:solidFill>
                  <a:srgbClr val="1E1E1F"/>
                </a:solidFill>
                <a:latin typeface="+mn-lt"/>
              </a:rPr>
              <a:t> proposal to provide </a:t>
            </a:r>
            <a:r>
              <a:rPr lang="en-CA" sz="1800" i="1" dirty="0">
                <a:solidFill>
                  <a:srgbClr val="1E1E1F"/>
                </a:solidFill>
                <a:latin typeface="+mn-lt"/>
              </a:rPr>
              <a:t>border-zone with legal capacity, and instrument under EU law? Option #3.</a:t>
            </a:r>
            <a:endParaRPr lang="en-CA" sz="1800" b="0" i="1" dirty="0">
              <a:solidFill>
                <a:srgbClr val="1E1E1F"/>
              </a:solidFill>
              <a:effectLst/>
              <a:latin typeface="+mn-lt"/>
            </a:endParaRPr>
          </a:p>
          <a:p>
            <a:endParaRPr lang="en-US" dirty="0"/>
          </a:p>
        </p:txBody>
      </p:sp>
    </p:spTree>
    <p:extLst>
      <p:ext uri="{BB962C8B-B14F-4D97-AF65-F5344CB8AC3E}">
        <p14:creationId xmlns:p14="http://schemas.microsoft.com/office/powerpoint/2010/main" val="1445506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type="body" idx="1"/>
          </p:nvPr>
        </p:nvSpPr>
        <p:spPr>
          <a:xfrm>
            <a:off x="1307287" y="1967622"/>
            <a:ext cx="6256298" cy="4011148"/>
          </a:xfrm>
        </p:spPr>
        <p:txBody>
          <a:bodyPr/>
          <a:lstStyle/>
          <a:p>
            <a:pPr algn="ctr" eaLnBrk="1" hangingPunct="1">
              <a:buFont typeface="Wingdings 2" charset="0"/>
              <a:buNone/>
            </a:pPr>
            <a:endParaRPr lang="en-CA" sz="2400" dirty="0">
              <a:latin typeface="Georgia" charset="0"/>
            </a:endParaRPr>
          </a:p>
          <a:p>
            <a:pPr algn="ctr" eaLnBrk="1" hangingPunct="1">
              <a:buFont typeface="Wingdings 2" charset="0"/>
              <a:buNone/>
            </a:pPr>
            <a:endParaRPr lang="en-CA" sz="2400" dirty="0">
              <a:latin typeface="Georgia" charset="0"/>
            </a:endParaRPr>
          </a:p>
          <a:p>
            <a:pPr algn="ctr" eaLnBrk="1" hangingPunct="1">
              <a:buFont typeface="Wingdings 2" charset="0"/>
              <a:buNone/>
            </a:pPr>
            <a:r>
              <a:rPr lang="en-CA" sz="2400" dirty="0">
                <a:solidFill>
                  <a:srgbClr val="FF0000"/>
                </a:solidFill>
                <a:latin typeface="+mn-lt"/>
              </a:rPr>
              <a:t>Thank you for your attention!</a:t>
            </a:r>
          </a:p>
          <a:p>
            <a:pPr algn="ctr" eaLnBrk="1" hangingPunct="1">
              <a:buFont typeface="Wingdings 2" charset="0"/>
              <a:buNone/>
            </a:pPr>
            <a:endParaRPr lang="en-CA" sz="2400" dirty="0">
              <a:solidFill>
                <a:srgbClr val="FF0000"/>
              </a:solidFill>
              <a:latin typeface="+mn-lt"/>
            </a:endParaRPr>
          </a:p>
          <a:p>
            <a:pPr algn="ctr" eaLnBrk="1" hangingPunct="1">
              <a:buFont typeface="Wingdings 2" charset="0"/>
              <a:buNone/>
            </a:pPr>
            <a:r>
              <a:rPr lang="en-CA" sz="2400" dirty="0">
                <a:solidFill>
                  <a:srgbClr val="FF0000"/>
                </a:solidFill>
                <a:latin typeface="+mn-lt"/>
              </a:rPr>
              <a:t>Emmanuel Brunet-</a:t>
            </a:r>
            <a:r>
              <a:rPr lang="en-CA" sz="2400" dirty="0" err="1">
                <a:solidFill>
                  <a:srgbClr val="FF0000"/>
                </a:solidFill>
                <a:latin typeface="+mn-lt"/>
              </a:rPr>
              <a:t>Jailly</a:t>
            </a:r>
            <a:endParaRPr lang="en-CA" sz="2400" dirty="0">
              <a:solidFill>
                <a:srgbClr val="FF0000"/>
              </a:solidFill>
              <a:latin typeface="+mn-lt"/>
            </a:endParaRPr>
          </a:p>
          <a:p>
            <a:pPr algn="ctr" eaLnBrk="1" hangingPunct="1">
              <a:buFont typeface="Wingdings 2" charset="0"/>
              <a:buNone/>
            </a:pPr>
            <a:r>
              <a:rPr lang="en-CA" sz="2400" dirty="0">
                <a:solidFill>
                  <a:srgbClr val="FF0000"/>
                </a:solidFill>
                <a:latin typeface="+mn-lt"/>
              </a:rPr>
              <a:t>University of Victoria</a:t>
            </a:r>
          </a:p>
          <a:p>
            <a:pPr algn="ctr" eaLnBrk="1" hangingPunct="1">
              <a:buFont typeface="Wingdings 2" charset="0"/>
              <a:buNone/>
            </a:pPr>
            <a:r>
              <a:rPr lang="en-CA" sz="2400" dirty="0" err="1">
                <a:solidFill>
                  <a:srgbClr val="FF0000"/>
                </a:solidFill>
                <a:latin typeface="+mn-lt"/>
              </a:rPr>
              <a:t>ebrunetj@uvic.ca</a:t>
            </a:r>
            <a:endParaRPr lang="en-CA" sz="2400" dirty="0">
              <a:solidFill>
                <a:srgbClr val="FF0000"/>
              </a:solidFill>
              <a:latin typeface="+mn-lt"/>
            </a:endParaRPr>
          </a:p>
          <a:p>
            <a:pPr eaLnBrk="1" hangingPunct="1">
              <a:buFont typeface="Wingdings 2" charset="0"/>
              <a:buNone/>
            </a:pPr>
            <a:endParaRPr lang="en-CA" sz="2400" dirty="0">
              <a:latin typeface="Georgia" charset="0"/>
            </a:endParaRPr>
          </a:p>
          <a:p>
            <a:pPr eaLnBrk="1" hangingPunct="1">
              <a:buFont typeface="Wingdings 2" charset="0"/>
              <a:buNone/>
            </a:pPr>
            <a:endParaRPr lang="en-CA" sz="2400" dirty="0">
              <a:latin typeface="Georgia" charset="0"/>
            </a:endParaRPr>
          </a:p>
          <a:p>
            <a:pPr eaLnBrk="1" hangingPunct="1"/>
            <a:endParaRPr lang="en-CA" sz="2400" dirty="0">
              <a:latin typeface="Georgia" charset="0"/>
            </a:endParaRPr>
          </a:p>
          <a:p>
            <a:pPr eaLnBrk="1" hangingPunct="1">
              <a:lnSpc>
                <a:spcPct val="90000"/>
              </a:lnSpc>
            </a:pPr>
            <a:endParaRPr lang="en-US" sz="2400" dirty="0">
              <a:latin typeface="Garamond" charset="0"/>
            </a:endParaRPr>
          </a:p>
        </p:txBody>
      </p:sp>
      <p:sp>
        <p:nvSpPr>
          <p:cNvPr id="51202" name="TextBox 2"/>
          <p:cNvSpPr txBox="1">
            <a:spLocks noChangeArrowheads="1"/>
          </p:cNvSpPr>
          <p:nvPr/>
        </p:nvSpPr>
        <p:spPr bwMode="auto">
          <a:xfrm>
            <a:off x="1307287" y="265234"/>
            <a:ext cx="6256298"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Georgia" charset="0"/>
                <a:ea typeface="ＭＳ Ｐゴシック" charset="0"/>
                <a:cs typeface="ＭＳ Ｐゴシック" charset="0"/>
              </a:defRPr>
            </a:lvl1pPr>
            <a:lvl2pPr marL="742950" indent="-285750" eaLnBrk="0" hangingPunct="0">
              <a:defRPr sz="2400">
                <a:solidFill>
                  <a:schemeClr val="tx1"/>
                </a:solidFill>
                <a:latin typeface="Georgia" charset="0"/>
                <a:ea typeface="ＭＳ Ｐゴシック" charset="0"/>
              </a:defRPr>
            </a:lvl2pPr>
            <a:lvl3pPr marL="1143000" indent="-228600" eaLnBrk="0" hangingPunct="0">
              <a:defRPr sz="2400">
                <a:solidFill>
                  <a:schemeClr val="tx1"/>
                </a:solidFill>
                <a:latin typeface="Georgia" charset="0"/>
                <a:ea typeface="ＭＳ Ｐゴシック" charset="0"/>
              </a:defRPr>
            </a:lvl3pPr>
            <a:lvl4pPr marL="1600200" indent="-228600" eaLnBrk="0" hangingPunct="0">
              <a:defRPr sz="2400">
                <a:solidFill>
                  <a:schemeClr val="tx1"/>
                </a:solidFill>
                <a:latin typeface="Georgia" charset="0"/>
                <a:ea typeface="ＭＳ Ｐゴシック" charset="0"/>
              </a:defRPr>
            </a:lvl4pPr>
            <a:lvl5pPr marL="2057400" indent="-228600" eaLnBrk="0" hangingPunct="0">
              <a:defRPr sz="2400">
                <a:solidFill>
                  <a:schemeClr val="tx1"/>
                </a:solidFill>
                <a:latin typeface="Georgia" charset="0"/>
                <a:ea typeface="ＭＳ Ｐゴシック" charset="0"/>
              </a:defRPr>
            </a:lvl5pPr>
            <a:lvl6pPr marL="2514600" indent="-228600" eaLnBrk="0" fontAlgn="base" hangingPunct="0">
              <a:spcBef>
                <a:spcPct val="0"/>
              </a:spcBef>
              <a:spcAft>
                <a:spcPct val="0"/>
              </a:spcAft>
              <a:defRPr sz="2400">
                <a:solidFill>
                  <a:schemeClr val="tx1"/>
                </a:solidFill>
                <a:latin typeface="Georgia" charset="0"/>
                <a:ea typeface="ＭＳ Ｐゴシック" charset="0"/>
              </a:defRPr>
            </a:lvl6pPr>
            <a:lvl7pPr marL="2971800" indent="-228600" eaLnBrk="0" fontAlgn="base" hangingPunct="0">
              <a:spcBef>
                <a:spcPct val="0"/>
              </a:spcBef>
              <a:spcAft>
                <a:spcPct val="0"/>
              </a:spcAft>
              <a:defRPr sz="2400">
                <a:solidFill>
                  <a:schemeClr val="tx1"/>
                </a:solidFill>
                <a:latin typeface="Georgia" charset="0"/>
                <a:ea typeface="ＭＳ Ｐゴシック" charset="0"/>
              </a:defRPr>
            </a:lvl7pPr>
            <a:lvl8pPr marL="3429000" indent="-228600" eaLnBrk="0" fontAlgn="base" hangingPunct="0">
              <a:spcBef>
                <a:spcPct val="0"/>
              </a:spcBef>
              <a:spcAft>
                <a:spcPct val="0"/>
              </a:spcAft>
              <a:defRPr sz="2400">
                <a:solidFill>
                  <a:schemeClr val="tx1"/>
                </a:solidFill>
                <a:latin typeface="Georgia" charset="0"/>
                <a:ea typeface="ＭＳ Ｐゴシック" charset="0"/>
              </a:defRPr>
            </a:lvl8pPr>
            <a:lvl9pPr marL="3886200" indent="-228600" eaLnBrk="0" fontAlgn="base" hangingPunct="0">
              <a:spcBef>
                <a:spcPct val="0"/>
              </a:spcBef>
              <a:spcAft>
                <a:spcPct val="0"/>
              </a:spcAft>
              <a:defRPr sz="2400">
                <a:solidFill>
                  <a:schemeClr val="tx1"/>
                </a:solidFill>
                <a:latin typeface="Georgia" charset="0"/>
                <a:ea typeface="ＭＳ Ｐゴシック" charset="0"/>
              </a:defRPr>
            </a:lvl9p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Tree>
    <p:extLst>
      <p:ext uri="{BB962C8B-B14F-4D97-AF65-F5344CB8AC3E}">
        <p14:creationId xmlns:p14="http://schemas.microsoft.com/office/powerpoint/2010/main" val="80601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b="1" dirty="0">
              <a:solidFill>
                <a:schemeClr val="bg1"/>
              </a:solidFill>
              <a:latin typeface="+mj-lt"/>
            </a:endParaRPr>
          </a:p>
        </p:txBody>
      </p:sp>
      <p:sp>
        <p:nvSpPr>
          <p:cNvPr id="21" name="Content Placeholder 20"/>
          <p:cNvSpPr>
            <a:spLocks noGrp="1"/>
          </p:cNvSpPr>
          <p:nvPr>
            <p:ph idx="1"/>
          </p:nvPr>
        </p:nvSpPr>
        <p:spPr>
          <a:xfrm>
            <a:off x="678815" y="1936667"/>
            <a:ext cx="7606617" cy="4202748"/>
          </a:xfrm>
        </p:spPr>
        <p:txBody>
          <a:bodyPr>
            <a:normAutofit fontScale="25000" lnSpcReduction="20000"/>
          </a:bodyPr>
          <a:lstStyle/>
          <a:p>
            <a:pPr marL="0" indent="0">
              <a:lnSpc>
                <a:spcPct val="115000"/>
              </a:lnSpc>
              <a:spcBef>
                <a:spcPts val="1000"/>
              </a:spcBef>
              <a:buNone/>
            </a:pPr>
            <a:r>
              <a:rPr lang="en-CA" sz="6400" b="1" dirty="0">
                <a:latin typeface="+mn-lt"/>
                <a:ea typeface="Calibri" panose="020F0502020204030204" pitchFamily="34" charset="0"/>
                <a:cs typeface="Arial" panose="020B0604020202020204" pitchFamily="34" charset="0"/>
              </a:rPr>
              <a:t>Borderlands as zones of common law:  maybe four areas of law may constitute and maybe interconnecting progressively legal regimes of transboundary spaces?</a:t>
            </a:r>
            <a:endParaRPr lang="en-CA" sz="6400" dirty="0">
              <a:latin typeface="+mn-lt"/>
              <a:ea typeface="Calibri" panose="020F0502020204030204" pitchFamily="34" charset="0"/>
              <a:cs typeface="Arial" panose="020B0604020202020204" pitchFamily="34" charset="0"/>
            </a:endParaRPr>
          </a:p>
          <a:p>
            <a:pPr marL="0" indent="0">
              <a:lnSpc>
                <a:spcPct val="115000"/>
              </a:lnSpc>
              <a:spcBef>
                <a:spcPts val="1000"/>
              </a:spcBef>
              <a:buNone/>
            </a:pPr>
            <a:r>
              <a:rPr lang="en-CA" sz="6400" dirty="0">
                <a:latin typeface="+mn-lt"/>
                <a:ea typeface="Calibri" panose="020F0502020204030204" pitchFamily="34" charset="0"/>
                <a:cs typeface="Arial" panose="020B0604020202020204" pitchFamily="34" charset="0"/>
              </a:rPr>
              <a:t>1- </a:t>
            </a:r>
            <a:r>
              <a:rPr lang="en-CA" sz="6400" b="1" dirty="0">
                <a:latin typeface="+mn-lt"/>
                <a:ea typeface="Calibri" panose="020F0502020204030204" pitchFamily="34" charset="0"/>
                <a:cs typeface="Arial" panose="020B0604020202020204" pitchFamily="34" charset="0"/>
              </a:rPr>
              <a:t>How to go beyond the ‘boundary line’  </a:t>
            </a:r>
            <a:r>
              <a:rPr lang="en-CA" sz="6400" dirty="0">
                <a:latin typeface="+mn-lt"/>
                <a:ea typeface="Calibri" panose="020F0502020204030204" pitchFamily="34" charset="0"/>
                <a:cs typeface="Arial" panose="020B0604020202020204" pitchFamily="34" charset="0"/>
              </a:rPr>
              <a:t>as regime grounded in the international state system and territoriality of sovereign members of the international system? The sovereign and exclusive right of exercise of violence on each territory, and the boundary that delineates and divides.</a:t>
            </a:r>
          </a:p>
          <a:p>
            <a:pPr marL="0" indent="0">
              <a:lnSpc>
                <a:spcPct val="115000"/>
              </a:lnSpc>
              <a:spcBef>
                <a:spcPts val="1000"/>
              </a:spcBef>
              <a:buNone/>
            </a:pPr>
            <a:r>
              <a:rPr lang="en-CA" sz="6400" dirty="0">
                <a:latin typeface="+mn-lt"/>
                <a:ea typeface="Calibri" panose="020F0502020204030204" pitchFamily="34" charset="0"/>
                <a:cs typeface="Arial" panose="020B0604020202020204" pitchFamily="34" charset="0"/>
              </a:rPr>
              <a:t>2- </a:t>
            </a:r>
            <a:r>
              <a:rPr lang="en-CA" sz="6400" b="1" dirty="0">
                <a:latin typeface="+mn-lt"/>
                <a:ea typeface="Calibri" panose="020F0502020204030204" pitchFamily="34" charset="0"/>
                <a:cs typeface="Arial" panose="020B0604020202020204" pitchFamily="34" charset="0"/>
              </a:rPr>
              <a:t>How to strengthen the transboundary linkage </a:t>
            </a:r>
            <a:r>
              <a:rPr lang="en-CA" sz="6400" dirty="0">
                <a:latin typeface="+mn-lt"/>
                <a:ea typeface="Calibri" panose="020F0502020204030204" pitchFamily="34" charset="0"/>
                <a:cs typeface="Arial" panose="020B0604020202020204" pitchFamily="34" charset="0"/>
              </a:rPr>
              <a:t>dimension and relations of cooperation between neighboring states?  </a:t>
            </a:r>
          </a:p>
          <a:p>
            <a:pPr marL="0" indent="0">
              <a:lnSpc>
                <a:spcPct val="115000"/>
              </a:lnSpc>
              <a:spcBef>
                <a:spcPts val="1000"/>
              </a:spcBef>
              <a:buNone/>
            </a:pPr>
            <a:r>
              <a:rPr lang="en-CA" sz="6400" dirty="0">
                <a:latin typeface="+mn-lt"/>
                <a:ea typeface="Calibri" panose="020F0502020204030204" pitchFamily="34" charset="0"/>
                <a:cs typeface="Arial" panose="020B0604020202020204" pitchFamily="34" charset="0"/>
              </a:rPr>
              <a:t>3- </a:t>
            </a:r>
            <a:r>
              <a:rPr lang="en-CA" sz="6400" b="1" dirty="0">
                <a:latin typeface="+mn-lt"/>
                <a:ea typeface="Calibri" panose="020F0502020204030204" pitchFamily="34" charset="0"/>
                <a:cs typeface="Arial" panose="020B0604020202020204" pitchFamily="34" charset="0"/>
              </a:rPr>
              <a:t>How to expand border-zones </a:t>
            </a:r>
            <a:r>
              <a:rPr lang="en-CA" sz="6400" dirty="0">
                <a:latin typeface="+mn-lt"/>
                <a:ea typeface="Calibri" panose="020F0502020204030204" pitchFamily="34" charset="0"/>
                <a:cs typeface="Arial" panose="020B0604020202020204" pitchFamily="34" charset="0"/>
              </a:rPr>
              <a:t>and to organise the legal regimes of those transboundary spaces for the benefits of borderland residents, the benefits of elected and public and private officials, i.e. with legal regimes of cooperation between local governments and the European integration regimes. </a:t>
            </a:r>
          </a:p>
          <a:p>
            <a:pPr marL="0" indent="0">
              <a:lnSpc>
                <a:spcPct val="115000"/>
              </a:lnSpc>
              <a:spcBef>
                <a:spcPts val="1000"/>
              </a:spcBef>
              <a:buNone/>
            </a:pPr>
            <a:r>
              <a:rPr lang="en-CA" sz="6400" dirty="0">
                <a:latin typeface="+mn-lt"/>
                <a:ea typeface="Calibri" panose="020F0502020204030204" pitchFamily="34" charset="0"/>
                <a:cs typeface="Arial" panose="020B0604020202020204" pitchFamily="34" charset="0"/>
              </a:rPr>
              <a:t>4- </a:t>
            </a:r>
            <a:r>
              <a:rPr lang="en-CA" sz="6400" b="1" dirty="0">
                <a:latin typeface="+mn-lt"/>
                <a:ea typeface="Calibri" panose="020F0502020204030204" pitchFamily="34" charset="0"/>
                <a:cs typeface="Arial" panose="020B0604020202020204" pitchFamily="34" charset="0"/>
              </a:rPr>
              <a:t>How to answer the multiple concrete legal questions </a:t>
            </a:r>
            <a:r>
              <a:rPr lang="en-CA" sz="6400" dirty="0">
                <a:latin typeface="+mn-lt"/>
                <a:ea typeface="Calibri" panose="020F0502020204030204" pitchFamily="34" charset="0"/>
                <a:cs typeface="Arial" panose="020B0604020202020204" pitchFamily="34" charset="0"/>
              </a:rPr>
              <a:t>raised by those multiple legal regimes of delineation, of border-relations, and of border-zones </a:t>
            </a:r>
            <a:r>
              <a:rPr lang="en-CA" sz="6400" b="1" dirty="0">
                <a:latin typeface="+mn-lt"/>
                <a:ea typeface="Calibri" panose="020F0502020204030204" pitchFamily="34" charset="0"/>
                <a:cs typeface="Arial" panose="020B0604020202020204" pitchFamily="34" charset="0"/>
              </a:rPr>
              <a:t>in the face of multiple national legal regimes and local/regional borderland specificities</a:t>
            </a:r>
            <a:r>
              <a:rPr lang="en-CA" sz="6400" dirty="0">
                <a:latin typeface="+mn-lt"/>
                <a:ea typeface="Calibri" panose="020F0502020204030204" pitchFamily="34" charset="0"/>
                <a:cs typeface="Arial" panose="020B0604020202020204" pitchFamily="34" charset="0"/>
              </a:rPr>
              <a:t>. </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2717371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b="1" dirty="0">
              <a:solidFill>
                <a:schemeClr val="bg1"/>
              </a:solidFill>
              <a:latin typeface="+mj-lt"/>
            </a:endParaRPr>
          </a:p>
        </p:txBody>
      </p:sp>
      <p:sp>
        <p:nvSpPr>
          <p:cNvPr id="21" name="Content Placeholder 20"/>
          <p:cNvSpPr>
            <a:spLocks noGrp="1"/>
          </p:cNvSpPr>
          <p:nvPr>
            <p:ph idx="1"/>
          </p:nvPr>
        </p:nvSpPr>
        <p:spPr>
          <a:xfrm>
            <a:off x="1232583" y="1923415"/>
            <a:ext cx="6804445" cy="4202748"/>
          </a:xfrm>
        </p:spPr>
        <p:txBody>
          <a:bodyPr>
            <a:normAutofit fontScale="70000" lnSpcReduction="20000"/>
          </a:bodyPr>
          <a:lstStyle/>
          <a:p>
            <a:r>
              <a:rPr lang="fr-FR" i="1" u="sng" dirty="0">
                <a:latin typeface="Calibri" panose="020F0502020204030204" pitchFamily="34" charset="0"/>
                <a:ea typeface="Calibri" panose="020F0502020204030204" pitchFamily="34" charset="0"/>
                <a:cs typeface="Calibri" panose="020F0502020204030204" pitchFamily="34" charset="0"/>
              </a:rPr>
              <a:t>Question:</a:t>
            </a:r>
            <a:endParaRPr lang="fr-FR" b="1" i="1" u="sng"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fr-FR" b="1" i="1" u="sng" dirty="0">
              <a:latin typeface="Calibri" panose="020F0502020204030204" pitchFamily="34" charset="0"/>
              <a:ea typeface="Calibri" panose="020F0502020204030204" pitchFamily="34" charset="0"/>
              <a:cs typeface="Calibri" panose="020F0502020204030204" pitchFamily="34" charset="0"/>
            </a:endParaRPr>
          </a:p>
          <a:p>
            <a:pPr lvl="1"/>
            <a:r>
              <a:rPr lang="en-CA" dirty="0">
                <a:latin typeface="Calibri" panose="020F0502020204030204" pitchFamily="34" charset="0"/>
                <a:ea typeface="Calibri" panose="020F0502020204030204" pitchFamily="34" charset="0"/>
                <a:cs typeface="Calibri" panose="020F0502020204030204" pitchFamily="34" charset="0"/>
              </a:rPr>
              <a:t>Centre de </a:t>
            </a:r>
            <a:r>
              <a:rPr lang="en-CA" dirty="0" err="1">
                <a:latin typeface="Calibri" panose="020F0502020204030204" pitchFamily="34" charset="0"/>
                <a:ea typeface="Calibri" panose="020F0502020204030204" pitchFamily="34" charset="0"/>
                <a:cs typeface="Calibri" panose="020F0502020204030204" pitchFamily="34" charset="0"/>
              </a:rPr>
              <a:t>coopération</a:t>
            </a:r>
            <a:r>
              <a:rPr lang="en-CA" dirty="0">
                <a:latin typeface="Calibri" panose="020F0502020204030204" pitchFamily="34" charset="0"/>
                <a:ea typeface="Calibri" panose="020F0502020204030204" pitchFamily="34" charset="0"/>
                <a:cs typeface="Calibri" panose="020F0502020204030204" pitchFamily="34" charset="0"/>
              </a:rPr>
              <a:t> </a:t>
            </a:r>
            <a:r>
              <a:rPr lang="en-CA" dirty="0" err="1">
                <a:latin typeface="Calibri" panose="020F0502020204030204" pitchFamily="34" charset="0"/>
                <a:ea typeface="Calibri" panose="020F0502020204030204" pitchFamily="34" charset="0"/>
                <a:cs typeface="Calibri" panose="020F0502020204030204" pitchFamily="34" charset="0"/>
              </a:rPr>
              <a:t>policière</a:t>
            </a:r>
            <a:r>
              <a:rPr lang="en-CA" dirty="0">
                <a:latin typeface="Calibri" panose="020F0502020204030204" pitchFamily="34" charset="0"/>
                <a:ea typeface="Calibri" panose="020F0502020204030204" pitchFamily="34" charset="0"/>
                <a:cs typeface="Calibri" panose="020F0502020204030204" pitchFamily="34" charset="0"/>
              </a:rPr>
              <a:t> et </a:t>
            </a:r>
            <a:r>
              <a:rPr lang="en-CA" dirty="0" err="1">
                <a:latin typeface="Calibri" panose="020F0502020204030204" pitchFamily="34" charset="0"/>
                <a:ea typeface="Calibri" panose="020F0502020204030204" pitchFamily="34" charset="0"/>
                <a:cs typeface="Calibri" panose="020F0502020204030204" pitchFamily="34" charset="0"/>
              </a:rPr>
              <a:t>douanière</a:t>
            </a:r>
            <a:r>
              <a:rPr lang="en-CA" dirty="0">
                <a:latin typeface="Calibri" panose="020F0502020204030204" pitchFamily="34" charset="0"/>
                <a:ea typeface="Calibri" panose="020F0502020204030204" pitchFamily="34" charset="0"/>
                <a:cs typeface="Calibri" panose="020F0502020204030204" pitchFamily="34" charset="0"/>
              </a:rPr>
              <a:t> Franco-Suisse (CCPD) set up in 2002 between France and Switzerland </a:t>
            </a:r>
            <a:r>
              <a:rPr lang="en-CA" b="1" i="1" u="sng" dirty="0">
                <a:latin typeface="Calibri" panose="020F0502020204030204" pitchFamily="34" charset="0"/>
                <a:ea typeface="Calibri" panose="020F0502020204030204" pitchFamily="34" charset="0"/>
                <a:cs typeface="Calibri" panose="020F0502020204030204" pitchFamily="34" charset="0"/>
              </a:rPr>
              <a:t>questions</a:t>
            </a:r>
            <a:r>
              <a:rPr lang="en-CA" dirty="0">
                <a:latin typeface="Calibri" panose="020F0502020204030204" pitchFamily="34" charset="0"/>
                <a:ea typeface="Calibri" panose="020F0502020204030204" pitchFamily="34" charset="0"/>
                <a:cs typeface="Calibri" panose="020F0502020204030204" pitchFamily="34" charset="0"/>
              </a:rPr>
              <a:t> those legal principles that are either </a:t>
            </a:r>
            <a:r>
              <a:rPr lang="en-CA" b="1" u="sng" dirty="0">
                <a:latin typeface="Calibri" panose="020F0502020204030204" pitchFamily="34" charset="0"/>
                <a:ea typeface="Calibri" panose="020F0502020204030204" pitchFamily="34" charset="0"/>
                <a:cs typeface="Calibri" panose="020F0502020204030204" pitchFamily="34" charset="0"/>
              </a:rPr>
              <a:t>territorial or functional </a:t>
            </a:r>
            <a:r>
              <a:rPr lang="en-CA" i="1" dirty="0">
                <a:latin typeface="Calibri" panose="020F0502020204030204" pitchFamily="34" charset="0"/>
                <a:ea typeface="Calibri" panose="020F0502020204030204" pitchFamily="34" charset="0"/>
                <a:cs typeface="Calibri" panose="020F0502020204030204" pitchFamily="34" charset="0"/>
              </a:rPr>
              <a:t>. A territorial approach would </a:t>
            </a:r>
            <a:r>
              <a:rPr lang="en-CA" i="1" dirty="0" err="1">
                <a:latin typeface="Calibri" panose="020F0502020204030204" pitchFamily="34" charset="0"/>
                <a:ea typeface="Calibri" panose="020F0502020204030204" pitchFamily="34" charset="0"/>
                <a:cs typeface="Calibri" panose="020F0502020204030204" pitchFamily="34" charset="0"/>
              </a:rPr>
              <a:t>irequires</a:t>
            </a:r>
            <a:r>
              <a:rPr lang="en-CA" i="1" dirty="0">
                <a:latin typeface="Calibri" panose="020F0502020204030204" pitchFamily="34" charset="0"/>
                <a:ea typeface="Calibri" panose="020F0502020204030204" pitchFamily="34" charset="0"/>
                <a:cs typeface="Calibri" panose="020F0502020204030204" pitchFamily="34" charset="0"/>
              </a:rPr>
              <a:t> a necessary auto-determination</a:t>
            </a:r>
            <a:r>
              <a:rPr lang="en-CA" b="1" i="1" dirty="0">
                <a:latin typeface="Calibri" panose="020F0502020204030204" pitchFamily="34" charset="0"/>
                <a:ea typeface="Calibri" panose="020F0502020204030204" pitchFamily="34" charset="0"/>
                <a:cs typeface="Calibri" panose="020F0502020204030204" pitchFamily="34" charset="0"/>
              </a:rPr>
              <a:t>.</a:t>
            </a:r>
            <a:r>
              <a:rPr lang="en-CA" dirty="0">
                <a:latin typeface="Calibri" panose="020F0502020204030204" pitchFamily="34" charset="0"/>
                <a:ea typeface="Calibri" panose="020F0502020204030204" pitchFamily="34" charset="0"/>
                <a:cs typeface="Calibri" panose="020F0502020204030204" pitchFamily="34" charset="0"/>
              </a:rPr>
              <a:t> </a:t>
            </a:r>
          </a:p>
          <a:p>
            <a:pPr marL="457200" lvl="1" indent="0">
              <a:buNone/>
            </a:pPr>
            <a:endParaRPr lang="en-CA" dirty="0">
              <a:latin typeface="Calibri" panose="020F0502020204030204" pitchFamily="34" charset="0"/>
              <a:ea typeface="Calibri" panose="020F0502020204030204" pitchFamily="34" charset="0"/>
              <a:cs typeface="Calibri" panose="020F0502020204030204" pitchFamily="34" charset="0"/>
            </a:endParaRPr>
          </a:p>
          <a:p>
            <a:pPr lvl="1"/>
            <a:r>
              <a:rPr lang="en-CA" b="1" i="1" dirty="0">
                <a:latin typeface="Calibri" panose="020F0502020204030204" pitchFamily="34" charset="0"/>
                <a:ea typeface="Calibri" panose="020F0502020204030204" pitchFamily="34" charset="0"/>
                <a:cs typeface="Calibri" panose="020F0502020204030204" pitchFamily="34" charset="0"/>
              </a:rPr>
              <a:t>National legislations remain dominant </a:t>
            </a:r>
            <a:r>
              <a:rPr lang="en-CA" dirty="0">
                <a:latin typeface="Calibri" panose="020F0502020204030204" pitchFamily="34" charset="0"/>
                <a:ea typeface="Calibri" panose="020F0502020204030204" pitchFamily="34" charset="0"/>
                <a:cs typeface="Calibri" panose="020F0502020204030204" pitchFamily="34" charset="0"/>
              </a:rPr>
              <a:t>– as is the boundary line i.e. legal limit – It bound the territory and enforces the legal and administrative, constitutional limits of the sovereign territory of the state in its relationship with its neighbors. </a:t>
            </a:r>
            <a:endParaRPr lang="en-CA"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7603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
        <p:nvSpPr>
          <p:cNvPr id="21" name="Content Placeholder 20"/>
          <p:cNvSpPr>
            <a:spLocks noGrp="1"/>
          </p:cNvSpPr>
          <p:nvPr>
            <p:ph idx="1"/>
          </p:nvPr>
        </p:nvSpPr>
        <p:spPr>
          <a:xfrm>
            <a:off x="785812" y="1643063"/>
            <a:ext cx="8040135" cy="4736472"/>
          </a:xfrm>
        </p:spPr>
        <p:txBody>
          <a:bodyPr>
            <a:noAutofit/>
          </a:bodyPr>
          <a:lstStyle/>
          <a:p>
            <a:pPr marL="0" indent="0">
              <a:buNone/>
            </a:pPr>
            <a:r>
              <a:rPr lang="en-CA" sz="2000" b="1" dirty="0">
                <a:latin typeface="+mn-lt"/>
                <a:ea typeface="Calibri" panose="020F0502020204030204" pitchFamily="34" charset="0"/>
              </a:rPr>
              <a:t>Borderlands as zones of common law?</a:t>
            </a:r>
          </a:p>
          <a:p>
            <a:pPr marL="0" indent="0">
              <a:buNone/>
            </a:pPr>
            <a:endParaRPr lang="en-CA" sz="2000" dirty="0">
              <a:latin typeface="+mn-lt"/>
              <a:ea typeface="Calibri" panose="020F0502020204030204" pitchFamily="34" charset="0"/>
            </a:endParaRPr>
          </a:p>
          <a:p>
            <a:r>
              <a:rPr lang="en-CA" sz="2000" b="1" dirty="0">
                <a:solidFill>
                  <a:srgbClr val="000000"/>
                </a:solidFill>
                <a:latin typeface="+mn-lt"/>
                <a:ea typeface="Calibri" panose="020F0502020204030204" pitchFamily="34" charset="0"/>
              </a:rPr>
              <a:t>Why would legal minds questions those transboundary spaces? </a:t>
            </a:r>
          </a:p>
          <a:p>
            <a:pPr lvl="1"/>
            <a:r>
              <a:rPr lang="en-CA" sz="2000" dirty="0">
                <a:solidFill>
                  <a:srgbClr val="000000"/>
                </a:solidFill>
                <a:latin typeface="+mn-lt"/>
                <a:ea typeface="Calibri" panose="020F0502020204030204" pitchFamily="34" charset="0"/>
              </a:rPr>
              <a:t>Many possibilities: </a:t>
            </a:r>
          </a:p>
          <a:p>
            <a:pPr lvl="2"/>
            <a:r>
              <a:rPr lang="en-CA" sz="2000" dirty="0">
                <a:solidFill>
                  <a:srgbClr val="000000"/>
                </a:solidFill>
                <a:latin typeface="+mn-lt"/>
                <a:ea typeface="Calibri" panose="020F0502020204030204" pitchFamily="34" charset="0"/>
              </a:rPr>
              <a:t>to sustain those emerging cross border relations, </a:t>
            </a:r>
          </a:p>
          <a:p>
            <a:pPr lvl="2"/>
            <a:r>
              <a:rPr lang="en-CA" sz="2000" dirty="0">
                <a:solidFill>
                  <a:srgbClr val="000000"/>
                </a:solidFill>
                <a:latin typeface="+mn-lt"/>
                <a:ea typeface="Calibri" panose="020F0502020204030204" pitchFamily="34" charset="0"/>
              </a:rPr>
              <a:t>to regulate/legislate those relations, </a:t>
            </a:r>
          </a:p>
          <a:p>
            <a:pPr lvl="2"/>
            <a:r>
              <a:rPr lang="en-CA" sz="2000" dirty="0">
                <a:solidFill>
                  <a:srgbClr val="000000"/>
                </a:solidFill>
                <a:latin typeface="+mn-lt"/>
                <a:ea typeface="Calibri" panose="020F0502020204030204" pitchFamily="34" charset="0"/>
              </a:rPr>
              <a:t>to provide legal stability to those relations, to maintain the stability between private and public legal orders, natural person or juridical person powers and their relationships across borders, </a:t>
            </a:r>
          </a:p>
          <a:p>
            <a:pPr lvl="2"/>
            <a:r>
              <a:rPr lang="en-CA" sz="2000" dirty="0">
                <a:solidFill>
                  <a:srgbClr val="000000"/>
                </a:solidFill>
                <a:latin typeface="+mn-lt"/>
                <a:ea typeface="Calibri" panose="020F0502020204030204" pitchFamily="34" charset="0"/>
              </a:rPr>
              <a:t>to maintain the judicial relationship between those legal persons is the role of the legal profession. </a:t>
            </a:r>
            <a:endParaRPr lang="en-CA" sz="2000" dirty="0">
              <a:latin typeface="+mn-lt"/>
              <a:ea typeface="Calibri" panose="020F0502020204030204" pitchFamily="34" charset="0"/>
            </a:endParaRPr>
          </a:p>
        </p:txBody>
      </p:sp>
    </p:spTree>
    <p:extLst>
      <p:ext uri="{BB962C8B-B14F-4D97-AF65-F5344CB8AC3E}">
        <p14:creationId xmlns:p14="http://schemas.microsoft.com/office/powerpoint/2010/main" val="4010575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
        <p:nvSpPr>
          <p:cNvPr id="21" name="Content Placeholder 20"/>
          <p:cNvSpPr>
            <a:spLocks noGrp="1"/>
          </p:cNvSpPr>
          <p:nvPr>
            <p:ph idx="1"/>
          </p:nvPr>
        </p:nvSpPr>
        <p:spPr>
          <a:xfrm>
            <a:off x="785812" y="1643063"/>
            <a:ext cx="8040135" cy="4736472"/>
          </a:xfrm>
        </p:spPr>
        <p:txBody>
          <a:bodyPr>
            <a:noAutofit/>
          </a:bodyPr>
          <a:lstStyle/>
          <a:p>
            <a:pPr marL="0" indent="0">
              <a:buNone/>
            </a:pPr>
            <a:r>
              <a:rPr lang="en-CA" sz="2000" b="1" dirty="0">
                <a:latin typeface="+mn-lt"/>
                <a:ea typeface="Calibri" panose="020F0502020204030204" pitchFamily="34" charset="0"/>
              </a:rPr>
              <a:t>Borderlands as zones of common law?</a:t>
            </a:r>
            <a:endParaRPr lang="en-CA" sz="2000" dirty="0">
              <a:latin typeface="+mn-lt"/>
              <a:ea typeface="Calibri" panose="020F0502020204030204" pitchFamily="34" charset="0"/>
            </a:endParaRPr>
          </a:p>
          <a:p>
            <a:r>
              <a:rPr lang="en-CA" sz="2000" b="1" dirty="0">
                <a:solidFill>
                  <a:srgbClr val="000000"/>
                </a:solidFill>
                <a:latin typeface="+mn-lt"/>
                <a:ea typeface="Calibri" panose="020F0502020204030204" pitchFamily="34" charset="0"/>
              </a:rPr>
              <a:t>What does a rights-debate contribute to transboundary spaces? </a:t>
            </a:r>
            <a:r>
              <a:rPr lang="en-CA" sz="2000" b="1" dirty="0">
                <a:latin typeface="+mn-lt"/>
                <a:ea typeface="Calibri" panose="020F0502020204030204" pitchFamily="34" charset="0"/>
              </a:rPr>
              <a:t> </a:t>
            </a:r>
          </a:p>
          <a:p>
            <a:pPr lvl="1"/>
            <a:r>
              <a:rPr lang="en-CA" sz="2000" dirty="0">
                <a:latin typeface="+mn-lt"/>
                <a:ea typeface="Calibri" panose="020F0502020204030204" pitchFamily="34" charset="0"/>
              </a:rPr>
              <a:t>In international law, the transboundary-zones are </a:t>
            </a:r>
            <a:r>
              <a:rPr lang="en-CA" sz="2000" b="1" dirty="0">
                <a:latin typeface="+mn-lt"/>
                <a:ea typeface="Calibri" panose="020F0502020204030204" pitchFamily="34" charset="0"/>
              </a:rPr>
              <a:t>not</a:t>
            </a:r>
            <a:r>
              <a:rPr lang="en-CA" sz="2000" dirty="0">
                <a:latin typeface="+mn-lt"/>
                <a:ea typeface="Calibri" panose="020F0502020204030204" pitchFamily="34" charset="0"/>
              </a:rPr>
              <a:t> easily accepted in French law, for instance, </a:t>
            </a:r>
            <a:r>
              <a:rPr lang="en-CA" sz="2000" dirty="0">
                <a:solidFill>
                  <a:srgbClr val="000000"/>
                </a:solidFill>
                <a:latin typeface="+mn-lt"/>
                <a:ea typeface="Calibri" panose="020F0502020204030204" pitchFamily="34" charset="0"/>
              </a:rPr>
              <a:t>Charles de Visscher (1969) rejects the idea! </a:t>
            </a:r>
            <a:endParaRPr lang="en-CA" sz="2000" dirty="0">
              <a:latin typeface="+mn-lt"/>
              <a:ea typeface="Calibri" panose="020F0502020204030204" pitchFamily="34" charset="0"/>
            </a:endParaRPr>
          </a:p>
          <a:p>
            <a:pPr lvl="1"/>
            <a:r>
              <a:rPr lang="en-CA" sz="2000" dirty="0">
                <a:solidFill>
                  <a:srgbClr val="000000"/>
                </a:solidFill>
                <a:latin typeface="+mn-lt"/>
                <a:ea typeface="Calibri" panose="020F0502020204030204" pitchFamily="34" charset="0"/>
              </a:rPr>
              <a:t>There a many possibilities to question the idea of a </a:t>
            </a:r>
            <a:r>
              <a:rPr lang="en-CA" sz="2000" i="1" dirty="0">
                <a:solidFill>
                  <a:srgbClr val="000000"/>
                </a:solidFill>
                <a:latin typeface="+mn-lt"/>
                <a:ea typeface="Calibri" panose="020F0502020204030204" pitchFamily="34" charset="0"/>
              </a:rPr>
              <a:t>Common Law of Borderlands</a:t>
            </a:r>
            <a:r>
              <a:rPr lang="en-CA" sz="2000" dirty="0">
                <a:solidFill>
                  <a:srgbClr val="000000"/>
                </a:solidFill>
                <a:latin typeface="+mn-lt"/>
                <a:ea typeface="Calibri" panose="020F0502020204030204" pitchFamily="34" charset="0"/>
              </a:rPr>
              <a:t>: </a:t>
            </a:r>
          </a:p>
          <a:p>
            <a:pPr lvl="2"/>
            <a:r>
              <a:rPr lang="en-CA" sz="2000" dirty="0">
                <a:solidFill>
                  <a:srgbClr val="000000"/>
                </a:solidFill>
                <a:latin typeface="+mn-lt"/>
                <a:ea typeface="Calibri" panose="020F0502020204030204" pitchFamily="34" charset="0"/>
              </a:rPr>
              <a:t>1)  is it about </a:t>
            </a:r>
            <a:r>
              <a:rPr lang="en-CA" sz="2000" i="1" dirty="0">
                <a:solidFill>
                  <a:srgbClr val="000000"/>
                </a:solidFill>
                <a:latin typeface="+mn-lt"/>
                <a:ea typeface="Calibri" panose="020F0502020204030204" pitchFamily="34" charset="0"/>
              </a:rPr>
              <a:t>Common Rights </a:t>
            </a:r>
            <a:r>
              <a:rPr lang="en-CA" sz="2000" dirty="0">
                <a:solidFill>
                  <a:srgbClr val="000000"/>
                </a:solidFill>
                <a:latin typeface="+mn-lt"/>
                <a:ea typeface="Calibri" panose="020F0502020204030204" pitchFamily="34" charset="0"/>
              </a:rPr>
              <a:t>for one borderland-region, or a </a:t>
            </a:r>
            <a:r>
              <a:rPr lang="en-CA" sz="2000" i="1" dirty="0">
                <a:solidFill>
                  <a:srgbClr val="000000"/>
                </a:solidFill>
                <a:latin typeface="+mn-lt"/>
                <a:ea typeface="Calibri" panose="020F0502020204030204" pitchFamily="34" charset="0"/>
              </a:rPr>
              <a:t>Common Right </a:t>
            </a:r>
            <a:r>
              <a:rPr lang="en-CA" sz="2000" dirty="0">
                <a:solidFill>
                  <a:srgbClr val="000000"/>
                </a:solidFill>
                <a:latin typeface="+mn-lt"/>
                <a:ea typeface="Calibri" panose="020F0502020204030204" pitchFamily="34" charset="0"/>
              </a:rPr>
              <a:t>for </a:t>
            </a:r>
            <a:r>
              <a:rPr lang="en-CA" sz="2000" u="sng" dirty="0">
                <a:solidFill>
                  <a:srgbClr val="000000"/>
                </a:solidFill>
                <a:latin typeface="+mn-lt"/>
                <a:ea typeface="Calibri" panose="020F0502020204030204" pitchFamily="34" charset="0"/>
              </a:rPr>
              <a:t>all</a:t>
            </a:r>
            <a:r>
              <a:rPr lang="en-CA" sz="2000" dirty="0">
                <a:solidFill>
                  <a:srgbClr val="000000"/>
                </a:solidFill>
                <a:latin typeface="+mn-lt"/>
                <a:ea typeface="Calibri" panose="020F0502020204030204" pitchFamily="34" charset="0"/>
              </a:rPr>
              <a:t> borderland regions, and all the legal transboundary relations that form them all? </a:t>
            </a:r>
          </a:p>
          <a:p>
            <a:pPr lvl="2"/>
            <a:r>
              <a:rPr lang="en-CA" sz="2000" dirty="0">
                <a:solidFill>
                  <a:srgbClr val="000000"/>
                </a:solidFill>
                <a:latin typeface="+mn-lt"/>
                <a:ea typeface="Calibri" panose="020F0502020204030204" pitchFamily="34" charset="0"/>
              </a:rPr>
              <a:t>2) i.e. Is it a question regarding the </a:t>
            </a:r>
            <a:r>
              <a:rPr lang="en-CA" sz="2000" i="1" dirty="0">
                <a:solidFill>
                  <a:srgbClr val="000000"/>
                </a:solidFill>
                <a:latin typeface="+mn-lt"/>
                <a:ea typeface="Calibri" panose="020F0502020204030204" pitchFamily="34" charset="0"/>
              </a:rPr>
              <a:t>Corpus Juris </a:t>
            </a:r>
            <a:r>
              <a:rPr lang="en-CA" sz="2000" dirty="0">
                <a:solidFill>
                  <a:srgbClr val="000000"/>
                </a:solidFill>
                <a:latin typeface="+mn-lt"/>
                <a:ea typeface="Calibri" panose="020F0502020204030204" pitchFamily="34" charset="0"/>
              </a:rPr>
              <a:t>of one transboundary space, or, all transboundary spaces – i.e. what is this common law question? </a:t>
            </a:r>
          </a:p>
        </p:txBody>
      </p:sp>
    </p:spTree>
    <p:extLst>
      <p:ext uri="{BB962C8B-B14F-4D97-AF65-F5344CB8AC3E}">
        <p14:creationId xmlns:p14="http://schemas.microsoft.com/office/powerpoint/2010/main" val="143579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
        <p:nvSpPr>
          <p:cNvPr id="21" name="Content Placeholder 20"/>
          <p:cNvSpPr>
            <a:spLocks noGrp="1"/>
          </p:cNvSpPr>
          <p:nvPr>
            <p:ph idx="1"/>
          </p:nvPr>
        </p:nvSpPr>
        <p:spPr>
          <a:xfrm>
            <a:off x="1232584" y="1894840"/>
            <a:ext cx="7568516" cy="4163876"/>
          </a:xfrm>
        </p:spPr>
        <p:txBody>
          <a:bodyPr>
            <a:noAutofit/>
          </a:bodyPr>
          <a:lstStyle/>
          <a:p>
            <a:pPr marL="0" indent="0">
              <a:buNone/>
            </a:pPr>
            <a:r>
              <a:rPr lang="en-CA" sz="1800" b="1" dirty="0">
                <a:latin typeface="+mn-lt"/>
                <a:ea typeface="Calibri" panose="020F0502020204030204" pitchFamily="34" charset="0"/>
              </a:rPr>
              <a:t>Borderlands as zones of common law?</a:t>
            </a:r>
            <a:endParaRPr lang="en-CA" sz="1800" dirty="0">
              <a:latin typeface="+mn-lt"/>
              <a:ea typeface="Calibri" panose="020F0502020204030204" pitchFamily="34" charset="0"/>
            </a:endParaRPr>
          </a:p>
          <a:p>
            <a:endParaRPr lang="en-CA" sz="1800" dirty="0">
              <a:solidFill>
                <a:srgbClr val="000000"/>
              </a:solidFill>
              <a:latin typeface="+mn-lt"/>
              <a:ea typeface="Calibri" panose="020F0502020204030204" pitchFamily="34" charset="0"/>
            </a:endParaRPr>
          </a:p>
          <a:p>
            <a:r>
              <a:rPr lang="en-CA" sz="1800" b="1" dirty="0">
                <a:solidFill>
                  <a:srgbClr val="000000"/>
                </a:solidFill>
                <a:latin typeface="+mn-lt"/>
                <a:ea typeface="Calibri" panose="020F0502020204030204" pitchFamily="34" charset="0"/>
              </a:rPr>
              <a:t>What are we discussing ? Definitions </a:t>
            </a:r>
          </a:p>
          <a:p>
            <a:pPr lvl="1"/>
            <a:r>
              <a:rPr lang="en-CA" sz="1800" dirty="0">
                <a:solidFill>
                  <a:srgbClr val="000000"/>
                </a:solidFill>
                <a:latin typeface="+mn-lt"/>
                <a:ea typeface="Calibri" panose="020F0502020204030204" pitchFamily="34" charset="0"/>
              </a:rPr>
              <a:t>Are we discussing a bundle of (1) legal norms (positive law) or are we discussing (2) the interpretation of judicial norms i.e. legislative or judicial debates, or again, (3) are we discussing legal practices </a:t>
            </a:r>
            <a:r>
              <a:rPr lang="en-CA" sz="1800" dirty="0" err="1">
                <a:solidFill>
                  <a:srgbClr val="000000"/>
                </a:solidFill>
                <a:latin typeface="+mn-lt"/>
                <a:ea typeface="Calibri" panose="020F0502020204030204" pitchFamily="34" charset="0"/>
              </a:rPr>
              <a:t>i.e</a:t>
            </a:r>
            <a:r>
              <a:rPr lang="en-CA" sz="1800" dirty="0">
                <a:solidFill>
                  <a:srgbClr val="000000"/>
                </a:solidFill>
                <a:latin typeface="+mn-lt"/>
                <a:ea typeface="Calibri" panose="020F0502020204030204" pitchFamily="34" charset="0"/>
              </a:rPr>
              <a:t> how the law is understood and applied by people? </a:t>
            </a:r>
          </a:p>
          <a:p>
            <a:pPr lvl="1"/>
            <a:r>
              <a:rPr lang="en-CA" sz="1800" dirty="0">
                <a:solidFill>
                  <a:srgbClr val="000000"/>
                </a:solidFill>
                <a:latin typeface="+mn-lt"/>
                <a:ea typeface="Calibri" panose="020F0502020204030204" pitchFamily="34" charset="0"/>
              </a:rPr>
              <a:t>Indeed, common law can emerge from (1) common rules, (2) agreements such as international agreements and treaties, but also (3) established practices (customs and traditions), as well as the (4) comparative analysis of national legal systems (to find out their areas of similarities and differences) (5) established principles that guide both regulations on both sides. </a:t>
            </a:r>
          </a:p>
        </p:txBody>
      </p:sp>
    </p:spTree>
    <p:extLst>
      <p:ext uri="{BB962C8B-B14F-4D97-AF65-F5344CB8AC3E}">
        <p14:creationId xmlns:p14="http://schemas.microsoft.com/office/powerpoint/2010/main" val="69509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
        <p:nvSpPr>
          <p:cNvPr id="21" name="Content Placeholder 20"/>
          <p:cNvSpPr>
            <a:spLocks noGrp="1"/>
          </p:cNvSpPr>
          <p:nvPr>
            <p:ph idx="1"/>
          </p:nvPr>
        </p:nvSpPr>
        <p:spPr>
          <a:xfrm>
            <a:off x="1232584" y="1923415"/>
            <a:ext cx="6804444" cy="4326914"/>
          </a:xfrm>
        </p:spPr>
        <p:txBody>
          <a:bodyPr>
            <a:normAutofit fontScale="85000" lnSpcReduction="20000"/>
          </a:bodyPr>
          <a:lstStyle/>
          <a:p>
            <a:pPr marL="0" indent="0">
              <a:buNone/>
            </a:pPr>
            <a:r>
              <a:rPr lang="en-CA" sz="1800" b="1" dirty="0">
                <a:latin typeface="+mn-lt"/>
                <a:ea typeface="Calibri" panose="020F0502020204030204" pitchFamily="34" charset="0"/>
              </a:rPr>
              <a:t>Borderlands as zones of common law?</a:t>
            </a:r>
            <a:endParaRPr lang="en-CA" sz="1800" dirty="0">
              <a:latin typeface="+mn-lt"/>
              <a:ea typeface="Calibri" panose="020F0502020204030204" pitchFamily="34" charset="0"/>
            </a:endParaRPr>
          </a:p>
          <a:p>
            <a:endParaRPr lang="en-CA" sz="1800" dirty="0">
              <a:solidFill>
                <a:srgbClr val="000000"/>
              </a:solidFill>
              <a:latin typeface="+mn-lt"/>
              <a:ea typeface="Calibri" panose="020F0502020204030204" pitchFamily="34" charset="0"/>
            </a:endParaRPr>
          </a:p>
          <a:p>
            <a:r>
              <a:rPr lang="en-CA" sz="1800" dirty="0">
                <a:solidFill>
                  <a:srgbClr val="000000"/>
                </a:solidFill>
                <a:latin typeface="+mn-lt"/>
                <a:ea typeface="Calibri" panose="020F0502020204030204" pitchFamily="34" charset="0"/>
              </a:rPr>
              <a:t>What are we discussing ? </a:t>
            </a:r>
            <a:r>
              <a:rPr lang="en-CA" sz="1800" dirty="0">
                <a:solidFill>
                  <a:srgbClr val="000000"/>
                </a:solidFill>
                <a:latin typeface="+mn-lt"/>
                <a:ea typeface="Calibri" panose="020F0502020204030204" pitchFamily="34" charset="0"/>
                <a:hlinkClick r:id="rId2"/>
              </a:rPr>
              <a:t>Definitions</a:t>
            </a:r>
            <a:r>
              <a:rPr lang="en-CA" sz="1800" dirty="0">
                <a:solidFill>
                  <a:srgbClr val="000000"/>
                </a:solidFill>
                <a:latin typeface="+mn-lt"/>
                <a:ea typeface="Calibri" panose="020F0502020204030204" pitchFamily="34" charset="0"/>
              </a:rPr>
              <a:t> </a:t>
            </a:r>
          </a:p>
          <a:p>
            <a:pPr lvl="1"/>
            <a:r>
              <a:rPr lang="en-CA" sz="1400" dirty="0">
                <a:solidFill>
                  <a:srgbClr val="000000"/>
                </a:solidFill>
                <a:latin typeface="+mn-lt"/>
                <a:ea typeface="Calibri" panose="020F0502020204030204" pitchFamily="34" charset="0"/>
              </a:rPr>
              <a:t>A</a:t>
            </a:r>
            <a:r>
              <a:rPr lang="en-CA" sz="1400" dirty="0">
                <a:solidFill>
                  <a:srgbClr val="000000"/>
                </a:solidFill>
                <a:effectLst/>
                <a:latin typeface="+mn-lt"/>
                <a:ea typeface="Calibri" panose="020F0502020204030204" pitchFamily="34" charset="0"/>
              </a:rPr>
              <a:t>re there common legal traditions, i.e. a common cultural tradition that may be the foundation for cross-border relations that can be observed in the borderlands? </a:t>
            </a:r>
            <a:endParaRPr lang="en-CA" sz="1400" dirty="0">
              <a:solidFill>
                <a:srgbClr val="000000"/>
              </a:solidFill>
              <a:latin typeface="+mn-lt"/>
              <a:ea typeface="Calibri" panose="020F0502020204030204" pitchFamily="34" charset="0"/>
            </a:endParaRPr>
          </a:p>
          <a:p>
            <a:pPr lvl="1"/>
            <a:r>
              <a:rPr lang="en-CA" sz="1400" dirty="0">
                <a:solidFill>
                  <a:srgbClr val="000000"/>
                </a:solidFill>
                <a:latin typeface="+mn-lt"/>
                <a:ea typeface="Calibri" panose="020F0502020204030204" pitchFamily="34" charset="0"/>
              </a:rPr>
              <a:t>Are these transboundary spaces resulting from such common legal sources/traditions/customs and traditions? </a:t>
            </a:r>
          </a:p>
          <a:p>
            <a:pPr lvl="1"/>
            <a:r>
              <a:rPr lang="en-CA" sz="1400" dirty="0">
                <a:solidFill>
                  <a:srgbClr val="000000"/>
                </a:solidFill>
                <a:latin typeface="+mn-lt"/>
                <a:ea typeface="Calibri" panose="020F0502020204030204" pitchFamily="34" charset="0"/>
              </a:rPr>
              <a:t>Are</a:t>
            </a:r>
            <a:r>
              <a:rPr lang="en-CA" sz="1400" dirty="0">
                <a:solidFill>
                  <a:srgbClr val="000000"/>
                </a:solidFill>
                <a:effectLst/>
                <a:latin typeface="+mn-lt"/>
                <a:ea typeface="Calibri" panose="020F0502020204030204" pitchFamily="34" charset="0"/>
              </a:rPr>
              <a:t> common rights requiring (1)  simple coordination, or (2) ambitious harmonization or (3) complete legal integration including processes and substantive rules? </a:t>
            </a:r>
          </a:p>
          <a:p>
            <a:pPr lvl="1"/>
            <a:r>
              <a:rPr lang="en-CA" sz="1400" dirty="0">
                <a:solidFill>
                  <a:srgbClr val="000000"/>
                </a:solidFill>
                <a:latin typeface="+mn-lt"/>
                <a:ea typeface="Calibri" panose="020F0502020204030204" pitchFamily="34" charset="0"/>
              </a:rPr>
              <a:t>How do transboundary regions compare in North America and in the European Union? </a:t>
            </a:r>
          </a:p>
          <a:p>
            <a:pPr lvl="1"/>
            <a:r>
              <a:rPr lang="en-CA" sz="1400" dirty="0">
                <a:solidFill>
                  <a:srgbClr val="000000"/>
                </a:solidFill>
                <a:effectLst/>
                <a:latin typeface="+mn-lt"/>
                <a:ea typeface="Calibri" panose="020F0502020204030204" pitchFamily="34" charset="0"/>
              </a:rPr>
              <a:t>Regarding transboundary cooperation, are national legal doctrines </a:t>
            </a:r>
            <a:r>
              <a:rPr lang="en-CA" sz="1400" dirty="0">
                <a:solidFill>
                  <a:srgbClr val="000000"/>
                </a:solidFill>
                <a:latin typeface="+mn-lt"/>
                <a:ea typeface="Calibri" panose="020F0502020204030204" pitchFamily="34" charset="0"/>
              </a:rPr>
              <a:t>aligned enough across EU member states, or North American states?</a:t>
            </a:r>
          </a:p>
          <a:p>
            <a:pPr lvl="1"/>
            <a:r>
              <a:rPr lang="en-CA" sz="1400" dirty="0">
                <a:solidFill>
                  <a:srgbClr val="000000"/>
                </a:solidFill>
                <a:latin typeface="+mn-lt"/>
                <a:ea typeface="Calibri" panose="020F0502020204030204" pitchFamily="34" charset="0"/>
              </a:rPr>
              <a:t>For instance, are the rights emerging from the Council of Europe (for those states that have ratified the multilateral conventions) or those that ratified such treaties as those of the European Union, and Union regulations enough to lead to the emergence of a </a:t>
            </a:r>
            <a:r>
              <a:rPr lang="en-CA" sz="1400" i="1" dirty="0">
                <a:solidFill>
                  <a:srgbClr val="000000"/>
                </a:solidFill>
                <a:latin typeface="+mn-lt"/>
                <a:ea typeface="Calibri" panose="020F0502020204030204" pitchFamily="34" charset="0"/>
              </a:rPr>
              <a:t>lex communis </a:t>
            </a:r>
            <a:r>
              <a:rPr lang="en-CA" sz="1400" dirty="0">
                <a:solidFill>
                  <a:srgbClr val="000000"/>
                </a:solidFill>
                <a:latin typeface="+mn-lt"/>
                <a:ea typeface="Calibri" panose="020F0502020204030204" pitchFamily="34" charset="0"/>
              </a:rPr>
              <a:t>or common law for the member states?</a:t>
            </a:r>
            <a:endParaRPr lang="en-CA" sz="1400" dirty="0">
              <a:solidFill>
                <a:srgbClr val="000000"/>
              </a:solidFill>
              <a:effectLst/>
              <a:latin typeface="+mn-lt"/>
              <a:ea typeface="Calibri" panose="020F0502020204030204" pitchFamily="34" charset="0"/>
            </a:endParaRPr>
          </a:p>
          <a:p>
            <a:pPr lvl="1"/>
            <a:endParaRPr lang="en-CA" sz="1400" dirty="0">
              <a:solidFill>
                <a:srgbClr val="000000"/>
              </a:solidFill>
              <a:effectLst/>
              <a:latin typeface="+mn-lt"/>
              <a:ea typeface="Calibri" panose="020F0502020204030204" pitchFamily="34" charset="0"/>
            </a:endParaRPr>
          </a:p>
          <a:p>
            <a:r>
              <a:rPr lang="en-CA" sz="1800" dirty="0">
                <a:solidFill>
                  <a:srgbClr val="000000"/>
                </a:solidFill>
                <a:effectLst/>
                <a:latin typeface="+mn-lt"/>
                <a:ea typeface="Calibri" panose="020F0502020204030204" pitchFamily="34" charset="0"/>
              </a:rPr>
              <a:t>Hopefully those questions help us define/discuss </a:t>
            </a:r>
            <a:r>
              <a:rPr lang="en-CA" sz="1800" dirty="0">
                <a:solidFill>
                  <a:srgbClr val="000000"/>
                </a:solidFill>
                <a:latin typeface="+mn-lt"/>
                <a:ea typeface="Calibri" panose="020F0502020204030204" pitchFamily="34" charset="0"/>
              </a:rPr>
              <a:t>what a common law of transboundary spaces/regions might be?</a:t>
            </a:r>
          </a:p>
          <a:p>
            <a:endParaRPr lang="en-CA" sz="1800" dirty="0">
              <a:solidFill>
                <a:srgbClr val="000000"/>
              </a:solidFill>
              <a:latin typeface="+mn-lt"/>
              <a:ea typeface="Calibri" panose="020F0502020204030204" pitchFamily="34" charset="0"/>
            </a:endParaRPr>
          </a:p>
          <a:p>
            <a:pPr marL="0" indent="0">
              <a:buNone/>
            </a:pPr>
            <a:r>
              <a:rPr lang="fr-FR" sz="1800" dirty="0">
                <a:solidFill>
                  <a:srgbClr val="000000"/>
                </a:solidFill>
                <a:latin typeface="+mn-lt"/>
                <a:ea typeface="Calibri" panose="020F0502020204030204" pitchFamily="34" charset="0"/>
              </a:rPr>
              <a:t> </a:t>
            </a:r>
            <a:r>
              <a:rPr lang="fr-FR" sz="1400" dirty="0">
                <a:solidFill>
                  <a:srgbClr val="000000"/>
                </a:solidFill>
                <a:effectLst/>
                <a:latin typeface="+mn-lt"/>
                <a:ea typeface="Calibri" panose="020F0502020204030204" pitchFamily="34" charset="0"/>
              </a:rPr>
              <a:t>(</a:t>
            </a:r>
            <a:r>
              <a:rPr lang="fr-FR" sz="1400" i="1" dirty="0" err="1">
                <a:solidFill>
                  <a:srgbClr val="000000"/>
                </a:solidFill>
                <a:effectLst/>
                <a:latin typeface="+mn-lt"/>
                <a:ea typeface="Calibri" panose="020F0502020204030204" pitchFamily="34" charset="0"/>
              </a:rPr>
              <a:t>Nicolat</a:t>
            </a:r>
            <a:r>
              <a:rPr lang="fr-FR" sz="1400" i="1" dirty="0">
                <a:solidFill>
                  <a:srgbClr val="000000"/>
                </a:solidFill>
                <a:effectLst/>
                <a:latin typeface="+mn-lt"/>
                <a:ea typeface="Calibri" panose="020F0502020204030204" pitchFamily="34" charset="0"/>
              </a:rPr>
              <a:t> </a:t>
            </a:r>
            <a:r>
              <a:rPr lang="fr-FR" sz="1400" i="1" dirty="0" err="1">
                <a:solidFill>
                  <a:srgbClr val="000000"/>
                </a:solidFill>
                <a:effectLst/>
                <a:latin typeface="+mn-lt"/>
                <a:ea typeface="Calibri" panose="020F0502020204030204" pitchFamily="34" charset="0"/>
              </a:rPr>
              <a:t>Levrat</a:t>
            </a:r>
            <a:r>
              <a:rPr lang="fr-FR" sz="1400" i="1" dirty="0">
                <a:solidFill>
                  <a:srgbClr val="000000"/>
                </a:solidFill>
                <a:effectLst/>
                <a:latin typeface="+mn-lt"/>
                <a:ea typeface="Calibri" panose="020F0502020204030204" pitchFamily="34" charset="0"/>
              </a:rPr>
              <a:t>, Le Droit Applicable aux accords de coopération transfrontalière entre collectivités Publiques Infra-Etatiques</a:t>
            </a:r>
            <a:r>
              <a:rPr lang="fr-FR" sz="1400" i="1" dirty="0">
                <a:solidFill>
                  <a:srgbClr val="000000"/>
                </a:solidFill>
                <a:latin typeface="+mn-lt"/>
                <a:ea typeface="Calibri" panose="020F0502020204030204" pitchFamily="34" charset="0"/>
              </a:rPr>
              <a:t>, Nouvelles Collections Internationales, Geneva </a:t>
            </a:r>
            <a:r>
              <a:rPr lang="fr-FR" sz="1400" i="1" dirty="0" err="1">
                <a:solidFill>
                  <a:srgbClr val="000000"/>
                </a:solidFill>
                <a:latin typeface="+mn-lt"/>
                <a:ea typeface="Calibri" panose="020F0502020204030204" pitchFamily="34" charset="0"/>
              </a:rPr>
              <a:t>Graduate</a:t>
            </a:r>
            <a:r>
              <a:rPr lang="fr-FR" sz="1400" i="1" dirty="0">
                <a:solidFill>
                  <a:srgbClr val="000000"/>
                </a:solidFill>
                <a:latin typeface="+mn-lt"/>
                <a:ea typeface="Calibri" panose="020F0502020204030204" pitchFamily="34" charset="0"/>
              </a:rPr>
              <a:t> Institute Publication, (first </a:t>
            </a:r>
            <a:r>
              <a:rPr lang="fr-FR" sz="1400" i="1" dirty="0" err="1">
                <a:solidFill>
                  <a:srgbClr val="000000"/>
                </a:solidFill>
                <a:latin typeface="+mn-lt"/>
                <a:ea typeface="Calibri" panose="020F0502020204030204" pitchFamily="34" charset="0"/>
              </a:rPr>
              <a:t>print</a:t>
            </a:r>
            <a:r>
              <a:rPr lang="fr-FR" sz="1400" i="1" dirty="0">
                <a:solidFill>
                  <a:srgbClr val="000000"/>
                </a:solidFill>
                <a:latin typeface="+mn-lt"/>
                <a:ea typeface="Calibri" panose="020F0502020204030204" pitchFamily="34" charset="0"/>
              </a:rPr>
              <a:t>/1994, open </a:t>
            </a:r>
            <a:r>
              <a:rPr lang="fr-FR" sz="1400" i="1" dirty="0" err="1">
                <a:solidFill>
                  <a:srgbClr val="000000"/>
                </a:solidFill>
                <a:latin typeface="+mn-lt"/>
                <a:ea typeface="Calibri" panose="020F0502020204030204" pitchFamily="34" charset="0"/>
              </a:rPr>
              <a:t>access</a:t>
            </a:r>
            <a:r>
              <a:rPr lang="fr-FR" sz="1400" i="1" dirty="0">
                <a:solidFill>
                  <a:srgbClr val="000000"/>
                </a:solidFill>
                <a:latin typeface="+mn-lt"/>
                <a:ea typeface="Calibri" panose="020F0502020204030204" pitchFamily="34" charset="0"/>
              </a:rPr>
              <a:t>/2015)</a:t>
            </a:r>
            <a:endParaRPr lang="fr-FR" sz="1400" i="1" dirty="0">
              <a:effectLst/>
              <a:latin typeface="+mn-lt"/>
              <a:ea typeface="Calibri" panose="020F0502020204030204" pitchFamily="34" charset="0"/>
            </a:endParaRPr>
          </a:p>
        </p:txBody>
      </p:sp>
    </p:spTree>
    <p:extLst>
      <p:ext uri="{BB962C8B-B14F-4D97-AF65-F5344CB8AC3E}">
        <p14:creationId xmlns:p14="http://schemas.microsoft.com/office/powerpoint/2010/main" val="40108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
        <p:nvSpPr>
          <p:cNvPr id="21" name="Content Placeholder 20"/>
          <p:cNvSpPr>
            <a:spLocks noGrp="1"/>
          </p:cNvSpPr>
          <p:nvPr>
            <p:ph idx="1"/>
          </p:nvPr>
        </p:nvSpPr>
        <p:spPr>
          <a:xfrm>
            <a:off x="1232584" y="1923415"/>
            <a:ext cx="6804444" cy="4163876"/>
          </a:xfrm>
        </p:spPr>
        <p:txBody>
          <a:bodyPr>
            <a:normAutofit fontScale="92500" lnSpcReduction="10000"/>
          </a:bodyPr>
          <a:lstStyle/>
          <a:p>
            <a:pPr marL="0" indent="0">
              <a:buNone/>
            </a:pPr>
            <a:r>
              <a:rPr lang="fr-FR" sz="1800" dirty="0">
                <a:effectLst/>
                <a:latin typeface="Times New Roman" panose="02020603050405020304" pitchFamily="18"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marL="0" indent="0">
              <a:buNone/>
            </a:pPr>
            <a:r>
              <a:rPr lang="en-CA" sz="1500" b="1" dirty="0">
                <a:latin typeface="+mn-lt"/>
                <a:ea typeface="Calibri" panose="020F0502020204030204" pitchFamily="34" charset="0"/>
              </a:rPr>
              <a:t>Borderlands as zones of common law?</a:t>
            </a:r>
            <a:endParaRPr lang="en-CA" sz="1500" dirty="0">
              <a:latin typeface="+mn-lt"/>
              <a:ea typeface="Calibri" panose="020F0502020204030204" pitchFamily="34" charset="0"/>
            </a:endParaRPr>
          </a:p>
          <a:p>
            <a:endParaRPr lang="en-CA" sz="1500" dirty="0">
              <a:solidFill>
                <a:srgbClr val="000000"/>
              </a:solidFill>
              <a:effectLst/>
              <a:latin typeface="+mn-lt"/>
              <a:ea typeface="Calibri" panose="020F0502020204030204" pitchFamily="34" charset="0"/>
            </a:endParaRPr>
          </a:p>
          <a:p>
            <a:r>
              <a:rPr lang="en-CA" sz="1500" dirty="0">
                <a:solidFill>
                  <a:srgbClr val="000000"/>
                </a:solidFill>
                <a:latin typeface="+mn-lt"/>
                <a:ea typeface="Calibri" panose="020F0502020204030204" pitchFamily="34" charset="0"/>
              </a:rPr>
              <a:t>Until recently - </a:t>
            </a:r>
            <a:r>
              <a:rPr lang="en-CA" sz="1500" b="1" i="1" dirty="0">
                <a:solidFill>
                  <a:srgbClr val="000000"/>
                </a:solidFill>
                <a:latin typeface="+mn-lt"/>
                <a:ea typeface="Calibri" panose="020F0502020204030204" pitchFamily="34" charset="0"/>
              </a:rPr>
              <a:t>A Key Legal Theoretical Question </a:t>
            </a:r>
            <a:r>
              <a:rPr lang="en-CA" sz="1500" dirty="0">
                <a:solidFill>
                  <a:srgbClr val="000000"/>
                </a:solidFill>
                <a:latin typeface="+mn-lt"/>
                <a:ea typeface="Calibri" panose="020F0502020204030204" pitchFamily="34" charset="0"/>
              </a:rPr>
              <a:t>- was the question of the </a:t>
            </a:r>
            <a:r>
              <a:rPr lang="en-CA" sz="1500" u="sng" dirty="0">
                <a:solidFill>
                  <a:srgbClr val="000000"/>
                </a:solidFill>
                <a:latin typeface="+mn-lt"/>
                <a:ea typeface="Calibri" panose="020F0502020204030204" pitchFamily="34" charset="0"/>
              </a:rPr>
              <a:t>applicability of </a:t>
            </a:r>
            <a:r>
              <a:rPr lang="en-CA" sz="1500" i="1" u="sng" dirty="0">
                <a:solidFill>
                  <a:srgbClr val="000000"/>
                </a:solidFill>
                <a:latin typeface="+mn-lt"/>
                <a:ea typeface="Calibri" panose="020F0502020204030204" pitchFamily="34" charset="0"/>
              </a:rPr>
              <a:t>wha</a:t>
            </a:r>
            <a:r>
              <a:rPr lang="en-CA" sz="1500" u="sng" dirty="0">
                <a:solidFill>
                  <a:srgbClr val="000000"/>
                </a:solidFill>
                <a:latin typeface="+mn-lt"/>
                <a:ea typeface="Calibri" panose="020F0502020204030204" pitchFamily="34" charset="0"/>
              </a:rPr>
              <a:t>t right system</a:t>
            </a:r>
            <a:r>
              <a:rPr lang="en-CA" sz="1500" dirty="0">
                <a:solidFill>
                  <a:srgbClr val="000000"/>
                </a:solidFill>
                <a:latin typeface="+mn-lt"/>
                <a:ea typeface="Calibri" panose="020F0502020204030204" pitchFamily="34" charset="0"/>
              </a:rPr>
              <a:t> to cross-border relations?  </a:t>
            </a:r>
            <a:r>
              <a:rPr lang="en-CA" sz="1500" i="1" u="sng" dirty="0">
                <a:solidFill>
                  <a:srgbClr val="000000"/>
                </a:solidFill>
                <a:latin typeface="+mn-lt"/>
                <a:ea typeface="Calibri" panose="020F0502020204030204" pitchFamily="34" charset="0"/>
              </a:rPr>
              <a:t>i.e. what</a:t>
            </a:r>
            <a:r>
              <a:rPr lang="en-CA" sz="1500" u="sng" dirty="0">
                <a:solidFill>
                  <a:srgbClr val="000000"/>
                </a:solidFill>
                <a:latin typeface="+mn-lt"/>
                <a:ea typeface="Calibri" panose="020F0502020204030204" pitchFamily="34" charset="0"/>
              </a:rPr>
              <a:t> national or transnational rights</a:t>
            </a:r>
            <a:r>
              <a:rPr lang="en-CA" sz="1500" dirty="0">
                <a:solidFill>
                  <a:srgbClr val="000000"/>
                </a:solidFill>
                <a:latin typeface="+mn-lt"/>
                <a:ea typeface="Calibri" panose="020F0502020204030204" pitchFamily="34" charset="0"/>
              </a:rPr>
              <a:t> - </a:t>
            </a:r>
            <a:r>
              <a:rPr lang="en-CA" sz="1500" i="1" u="sng" dirty="0">
                <a:solidFill>
                  <a:srgbClr val="000000"/>
                </a:solidFill>
                <a:latin typeface="+mn-lt"/>
                <a:ea typeface="Calibri" panose="020F0502020204030204" pitchFamily="34" charset="0"/>
              </a:rPr>
              <a:t>what</a:t>
            </a:r>
            <a:r>
              <a:rPr lang="en-CA" sz="1500" u="sng" dirty="0">
                <a:solidFill>
                  <a:srgbClr val="000000"/>
                </a:solidFill>
                <a:latin typeface="+mn-lt"/>
                <a:ea typeface="Calibri" panose="020F0502020204030204" pitchFamily="34" charset="0"/>
              </a:rPr>
              <a:t> instrument?</a:t>
            </a:r>
            <a:r>
              <a:rPr lang="en-CA" sz="1500" dirty="0">
                <a:solidFill>
                  <a:srgbClr val="000000"/>
                </a:solidFill>
                <a:latin typeface="+mn-lt"/>
                <a:ea typeface="Calibri" panose="020F0502020204030204" pitchFamily="34" charset="0"/>
              </a:rPr>
              <a:t> i.e. is it a private contract in-line with national laws, or an international convention under international law? </a:t>
            </a:r>
          </a:p>
          <a:p>
            <a:pPr lvl="1"/>
            <a:r>
              <a:rPr lang="en-CA" sz="1500" dirty="0">
                <a:solidFill>
                  <a:srgbClr val="000000"/>
                </a:solidFill>
                <a:latin typeface="+mn-lt"/>
                <a:ea typeface="Calibri" panose="020F0502020204030204" pitchFamily="34" charset="0"/>
              </a:rPr>
              <a:t>Indeed, a  legal dependency on a national legal system is complex: one side depends on the other side. </a:t>
            </a:r>
          </a:p>
          <a:p>
            <a:pPr lvl="1"/>
            <a:r>
              <a:rPr lang="en-CA" sz="1500" dirty="0">
                <a:solidFill>
                  <a:srgbClr val="000000"/>
                </a:solidFill>
                <a:latin typeface="+mn-lt"/>
                <a:ea typeface="Calibri" panose="020F0502020204030204" pitchFamily="34" charset="0"/>
              </a:rPr>
              <a:t>Indeed, an international public law approach, also, requires both national approvals of the international nature of those local/regional/private transboundary bodies; a complex question.</a:t>
            </a:r>
          </a:p>
          <a:p>
            <a:pPr lvl="1"/>
            <a:r>
              <a:rPr lang="en-CA" sz="1500" dirty="0">
                <a:solidFill>
                  <a:srgbClr val="000000"/>
                </a:solidFill>
                <a:latin typeface="+mn-lt"/>
                <a:ea typeface="Calibri" panose="020F0502020204030204" pitchFamily="34" charset="0"/>
              </a:rPr>
              <a:t>Hence, the idea that a third legal estate is also possible: neither national nor international. Is it a </a:t>
            </a:r>
            <a:r>
              <a:rPr lang="en-CA" sz="1500" i="1" dirty="0">
                <a:solidFill>
                  <a:srgbClr val="000000"/>
                </a:solidFill>
                <a:latin typeface="+mn-lt"/>
                <a:ea typeface="Calibri" panose="020F0502020204030204" pitchFamily="34" charset="0"/>
              </a:rPr>
              <a:t>lex-trans-</a:t>
            </a:r>
            <a:r>
              <a:rPr lang="en-CA" sz="1500" i="1" dirty="0" err="1">
                <a:solidFill>
                  <a:srgbClr val="000000"/>
                </a:solidFill>
                <a:latin typeface="+mn-lt"/>
                <a:ea typeface="Calibri" panose="020F0502020204030204" pitchFamily="34" charset="0"/>
              </a:rPr>
              <a:t>mercatoria</a:t>
            </a:r>
            <a:r>
              <a:rPr lang="en-CA" sz="1500" dirty="0">
                <a:solidFill>
                  <a:srgbClr val="000000"/>
                </a:solidFill>
                <a:latin typeface="+mn-lt"/>
                <a:ea typeface="Calibri" panose="020F0502020204030204" pitchFamily="34" charset="0"/>
              </a:rPr>
              <a:t> model i.e. private international in nature, or public international in nature, or again a system whereby transboundary administrative law in nature regulates instruments and relations. </a:t>
            </a:r>
          </a:p>
          <a:p>
            <a:r>
              <a:rPr lang="en-CA" sz="1500" dirty="0">
                <a:solidFill>
                  <a:srgbClr val="000000"/>
                </a:solidFill>
                <a:latin typeface="+mn-lt"/>
                <a:ea typeface="Calibri" panose="020F0502020204030204" pitchFamily="34" charset="0"/>
              </a:rPr>
              <a:t>Clearly, those questions also bring in sight possible </a:t>
            </a:r>
            <a:r>
              <a:rPr lang="en-CA" sz="1500" i="1" dirty="0">
                <a:solidFill>
                  <a:srgbClr val="000000"/>
                </a:solidFill>
                <a:latin typeface="+mn-lt"/>
                <a:ea typeface="Calibri" panose="020F0502020204030204" pitchFamily="34" charset="0"/>
              </a:rPr>
              <a:t>disputes</a:t>
            </a:r>
            <a:r>
              <a:rPr lang="en-CA" sz="1500" dirty="0">
                <a:solidFill>
                  <a:srgbClr val="000000"/>
                </a:solidFill>
                <a:latin typeface="+mn-lt"/>
                <a:ea typeface="Calibri" panose="020F0502020204030204" pitchFamily="34" charset="0"/>
              </a:rPr>
              <a:t>, either in public law or in private international law, including questions regarding the jurisdiction and competencies necessary to resolve them.  </a:t>
            </a:r>
          </a:p>
          <a:p>
            <a:endParaRPr lang="en-CA" sz="1800"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75489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584" y="274638"/>
            <a:ext cx="6499080" cy="1143000"/>
          </a:xfrm>
        </p:spPr>
        <p:txBody>
          <a:bodyPr>
            <a:normAutofit/>
          </a:bodyPr>
          <a:lstStyle/>
          <a:p>
            <a:pPr algn="ctr" eaLnBrk="1" hangingPunct="1"/>
            <a:r>
              <a:rPr lang="en-US" sz="3200" b="1" dirty="0">
                <a:solidFill>
                  <a:schemeClr val="bg1"/>
                </a:solidFill>
                <a:latin typeface="+mj-lt"/>
                <a:cs typeface="Times New Roman"/>
              </a:rPr>
              <a:t>Common Law in Borderlands?</a:t>
            </a:r>
            <a:endParaRPr lang="en-CA" sz="3200" dirty="0">
              <a:solidFill>
                <a:schemeClr val="bg1"/>
              </a:solidFill>
            </a:endParaRPr>
          </a:p>
        </p:txBody>
      </p:sp>
      <p:sp>
        <p:nvSpPr>
          <p:cNvPr id="21" name="Content Placeholder 20"/>
          <p:cNvSpPr>
            <a:spLocks noGrp="1"/>
          </p:cNvSpPr>
          <p:nvPr>
            <p:ph idx="1"/>
          </p:nvPr>
        </p:nvSpPr>
        <p:spPr>
          <a:xfrm>
            <a:off x="1232584" y="1923415"/>
            <a:ext cx="6804444" cy="4163876"/>
          </a:xfrm>
        </p:spPr>
        <p:txBody>
          <a:bodyPr>
            <a:normAutofit fontScale="92500" lnSpcReduction="20000"/>
          </a:bodyPr>
          <a:lstStyle/>
          <a:p>
            <a:pPr marL="0" indent="0">
              <a:buNone/>
            </a:pPr>
            <a:r>
              <a:rPr lang="fr-FR" sz="1800" dirty="0">
                <a:effectLst/>
                <a:latin typeface="+mn-lt"/>
                <a:ea typeface="Calibri" panose="020F0502020204030204" pitchFamily="34" charset="0"/>
              </a:rPr>
              <a:t> </a:t>
            </a:r>
            <a:r>
              <a:rPr lang="fr-FR" sz="1800" dirty="0">
                <a:solidFill>
                  <a:srgbClr val="000000"/>
                </a:solidFill>
                <a:effectLst/>
                <a:latin typeface="+mn-lt"/>
                <a:ea typeface="Times New Roman" panose="02020603050405020304" pitchFamily="18" charset="0"/>
              </a:rPr>
              <a:t> </a:t>
            </a:r>
            <a:endParaRPr lang="en-CA" sz="1800" dirty="0">
              <a:effectLst/>
              <a:latin typeface="+mn-lt"/>
              <a:ea typeface="Times New Roman" panose="02020603050405020304" pitchFamily="18" charset="0"/>
            </a:endParaRPr>
          </a:p>
          <a:p>
            <a:pPr marL="0" indent="0" algn="just">
              <a:buNone/>
            </a:pPr>
            <a:r>
              <a:rPr lang="en-CA" sz="1800" b="1" dirty="0">
                <a:latin typeface="+mn-lt"/>
                <a:ea typeface="Calibri" panose="020F0502020204030204" pitchFamily="34" charset="0"/>
              </a:rPr>
              <a:t>Borderlands as zones of common law?</a:t>
            </a:r>
            <a:endParaRPr lang="en-CA" sz="1800" dirty="0">
              <a:latin typeface="+mn-lt"/>
              <a:ea typeface="Calibri" panose="020F0502020204030204" pitchFamily="34" charset="0"/>
            </a:endParaRPr>
          </a:p>
          <a:p>
            <a:pPr algn="just"/>
            <a:endParaRPr lang="fr-FR" sz="1800" dirty="0">
              <a:solidFill>
                <a:srgbClr val="000000"/>
              </a:solidFill>
              <a:effectLst/>
              <a:latin typeface="+mn-lt"/>
              <a:ea typeface="Times New Roman" panose="02020603050405020304" pitchFamily="18" charset="0"/>
            </a:endParaRPr>
          </a:p>
          <a:p>
            <a:pPr algn="just"/>
            <a:r>
              <a:rPr lang="en-CA" sz="1800" dirty="0">
                <a:solidFill>
                  <a:srgbClr val="000000"/>
                </a:solidFill>
                <a:effectLst/>
                <a:latin typeface="+mn-lt"/>
                <a:ea typeface="Times New Roman" panose="02020603050405020304" pitchFamily="18" charset="0"/>
              </a:rPr>
              <a:t>Until recently and in line with the JACA declaration (III.1.2, p.9,1987) it seems that in legal-doctrine, cross-border cooperation between local and regional elected bodies should</a:t>
            </a:r>
            <a:r>
              <a:rPr lang="en-CA" sz="1800" dirty="0">
                <a:solidFill>
                  <a:srgbClr val="000000"/>
                </a:solidFill>
                <a:latin typeface="+mn-lt"/>
                <a:ea typeface="Times New Roman" panose="02020603050405020304" pitchFamily="18" charset="0"/>
              </a:rPr>
              <a:t> not be concerned by International law: </a:t>
            </a:r>
            <a:r>
              <a:rPr lang="en-CA" sz="1800" i="1" dirty="0">
                <a:solidFill>
                  <a:srgbClr val="000000"/>
                </a:solidFill>
                <a:latin typeface="+mn-lt"/>
                <a:ea typeface="Times New Roman" panose="02020603050405020304" pitchFamily="18" charset="0"/>
              </a:rPr>
              <a:t>“such cross-border relations, as well as the acts which constitute their expression, do not encroach on the competences of the State in matters of international relations because they are not at the level of international law nor are they directly regulated by it” (translation </a:t>
            </a:r>
            <a:r>
              <a:rPr lang="en-CA" sz="1800" i="1" dirty="0" err="1">
                <a:solidFill>
                  <a:srgbClr val="000000"/>
                </a:solidFill>
                <a:latin typeface="+mn-lt"/>
                <a:ea typeface="Times New Roman" panose="02020603050405020304" pitchFamily="18" charset="0"/>
              </a:rPr>
              <a:t>ebj</a:t>
            </a:r>
            <a:r>
              <a:rPr lang="en-CA" sz="1800" i="1" dirty="0">
                <a:solidFill>
                  <a:srgbClr val="000000"/>
                </a:solidFill>
                <a:latin typeface="+mn-lt"/>
                <a:ea typeface="Times New Roman" panose="02020603050405020304" pitchFamily="18" charset="0"/>
              </a:rPr>
              <a:t>).</a:t>
            </a:r>
            <a:endParaRPr lang="en-CA" sz="1800" i="1" dirty="0">
              <a:solidFill>
                <a:srgbClr val="000000"/>
              </a:solidFill>
              <a:effectLst/>
              <a:latin typeface="+mn-lt"/>
              <a:ea typeface="Times New Roman" panose="02020603050405020304" pitchFamily="18" charset="0"/>
            </a:endParaRPr>
          </a:p>
          <a:p>
            <a:pPr algn="just"/>
            <a:endParaRPr lang="en-CA" sz="1800" dirty="0">
              <a:solidFill>
                <a:srgbClr val="000000"/>
              </a:solidFill>
              <a:latin typeface="+mn-lt"/>
              <a:ea typeface="Times New Roman" panose="02020603050405020304" pitchFamily="18" charset="0"/>
            </a:endParaRPr>
          </a:p>
          <a:p>
            <a:pPr algn="just"/>
            <a:r>
              <a:rPr lang="en-CA" sz="1800" dirty="0">
                <a:solidFill>
                  <a:srgbClr val="000000"/>
                </a:solidFill>
                <a:effectLst/>
                <a:latin typeface="+mn-lt"/>
                <a:ea typeface="Times New Roman" panose="02020603050405020304" pitchFamily="18" charset="0"/>
              </a:rPr>
              <a:t>Interestingly, Dupuy (1977) </a:t>
            </a:r>
            <a:r>
              <a:rPr lang="en-CA" sz="1800" dirty="0">
                <a:solidFill>
                  <a:srgbClr val="000000"/>
                </a:solidFill>
                <a:latin typeface="+mn-lt"/>
                <a:ea typeface="Times New Roman" panose="02020603050405020304" pitchFamily="18" charset="0"/>
              </a:rPr>
              <a:t>or Lejeune (1984) have </a:t>
            </a:r>
            <a:r>
              <a:rPr lang="en-CA" sz="1800" dirty="0">
                <a:solidFill>
                  <a:srgbClr val="000000"/>
                </a:solidFill>
                <a:effectLst/>
                <a:latin typeface="+mn-lt"/>
                <a:ea typeface="Times New Roman" panose="02020603050405020304" pitchFamily="18" charset="0"/>
              </a:rPr>
              <a:t>argued that the juridical nature of cross-border relations is closer to that of contracts. Such contracts are not international treaties – they should be analysed as contracts of public or private nature, depending on national laws.</a:t>
            </a:r>
          </a:p>
          <a:p>
            <a:pPr algn="just"/>
            <a:endParaRPr lang="en-CA" sz="1800" dirty="0">
              <a:solidFill>
                <a:srgbClr val="000000"/>
              </a:solidFill>
              <a:latin typeface="+mn-lt"/>
              <a:ea typeface="Times New Roman" panose="02020603050405020304" pitchFamily="18" charset="0"/>
            </a:endParaRPr>
          </a:p>
          <a:p>
            <a:pPr marL="0" indent="0" algn="just">
              <a:buNone/>
            </a:pPr>
            <a:r>
              <a:rPr lang="en-CA" sz="1100" b="1" i="1" u="none" strike="noStrike" dirty="0">
                <a:solidFill>
                  <a:srgbClr val="333333"/>
                </a:solidFill>
                <a:effectLst/>
                <a:latin typeface="+mn-lt"/>
              </a:rPr>
              <a:t>(JACA </a:t>
            </a:r>
            <a:r>
              <a:rPr lang="en-CA" sz="1100" b="1" i="1" u="none" strike="noStrike" dirty="0" err="1">
                <a:solidFill>
                  <a:srgbClr val="333333"/>
                </a:solidFill>
                <a:effectLst/>
                <a:latin typeface="+mn-lt"/>
              </a:rPr>
              <a:t>declaratioin</a:t>
            </a:r>
            <a:r>
              <a:rPr lang="en-CA" sz="1100" b="1" i="1" u="none" strike="noStrike" dirty="0">
                <a:solidFill>
                  <a:srgbClr val="333333"/>
                </a:solidFill>
                <a:effectLst/>
                <a:latin typeface="+mn-lt"/>
              </a:rPr>
              <a:t> “Declaration on the Legal Aspects of </a:t>
            </a:r>
            <a:r>
              <a:rPr lang="en-CA" sz="1100" b="1" i="1" u="none" strike="noStrike" dirty="0" err="1">
                <a:solidFill>
                  <a:srgbClr val="333333"/>
                </a:solidFill>
                <a:effectLst/>
                <a:latin typeface="+mn-lt"/>
              </a:rPr>
              <a:t>Transfrontier</a:t>
            </a:r>
            <a:r>
              <a:rPr lang="en-CA" sz="1100" b="1" i="1" u="none" strike="noStrike" dirty="0">
                <a:solidFill>
                  <a:srgbClr val="333333"/>
                </a:solidFill>
                <a:effectLst/>
                <a:latin typeface="+mn-lt"/>
              </a:rPr>
              <a:t> Co-operation: </a:t>
            </a:r>
            <a:r>
              <a:rPr lang="en-CA" sz="1100" b="0" i="1" u="none" strike="noStrike" dirty="0">
                <a:solidFill>
                  <a:srgbClr val="333333"/>
                </a:solidFill>
                <a:effectLst/>
                <a:latin typeface="+mn-lt"/>
              </a:rPr>
              <a:t>European” University Symposium on </a:t>
            </a:r>
            <a:r>
              <a:rPr lang="en-CA" sz="1100" b="0" i="1" u="none" strike="noStrike" dirty="0" err="1">
                <a:solidFill>
                  <a:srgbClr val="333333"/>
                </a:solidFill>
                <a:effectLst/>
                <a:latin typeface="+mn-lt"/>
              </a:rPr>
              <a:t>Transfrontier</a:t>
            </a:r>
            <a:r>
              <a:rPr lang="en-CA" sz="1100" b="0" i="1" u="none" strike="noStrike" dirty="0">
                <a:solidFill>
                  <a:srgbClr val="333333"/>
                </a:solidFill>
                <a:effectLst/>
                <a:latin typeface="+mn-lt"/>
              </a:rPr>
              <a:t> Co-operation, Jaca (Spain), 29-31 August 1987</a:t>
            </a:r>
            <a:r>
              <a:rPr lang="en-CA" sz="1800" b="0" i="1" u="none" strike="noStrike" dirty="0">
                <a:solidFill>
                  <a:srgbClr val="000000"/>
                </a:solidFill>
                <a:latin typeface="+mn-lt"/>
              </a:rPr>
              <a:t>)</a:t>
            </a:r>
            <a:endParaRPr lang="en-CA" sz="1800" i="1" dirty="0">
              <a:solidFill>
                <a:srgbClr val="000000"/>
              </a:solidFill>
              <a:effectLst/>
              <a:latin typeface="+mn-lt"/>
              <a:ea typeface="Times New Roman" panose="02020603050405020304" pitchFamily="18" charset="0"/>
            </a:endParaRPr>
          </a:p>
          <a:p>
            <a:pPr algn="just"/>
            <a:endParaRPr lang="en-CA" sz="1800" dirty="0">
              <a:solidFill>
                <a:srgbClr val="000000"/>
              </a:solidFill>
              <a:effectLst/>
              <a:latin typeface="+mn-lt"/>
              <a:ea typeface="Times New Roman" panose="02020603050405020304" pitchFamily="18" charset="0"/>
            </a:endParaRPr>
          </a:p>
          <a:p>
            <a:pPr algn="just"/>
            <a:endParaRPr lang="en-CA" sz="1800" dirty="0">
              <a:solidFill>
                <a:srgbClr val="000000"/>
              </a:solidFill>
              <a:latin typeface="+mn-lt"/>
              <a:ea typeface="Times New Roman" panose="02020603050405020304" pitchFamily="18" charset="0"/>
            </a:endParaRPr>
          </a:p>
        </p:txBody>
      </p:sp>
    </p:spTree>
    <p:extLst>
      <p:ext uri="{BB962C8B-B14F-4D97-AF65-F5344CB8AC3E}">
        <p14:creationId xmlns:p14="http://schemas.microsoft.com/office/powerpoint/2010/main" val="1165166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11919</TotalTime>
  <Words>2228</Words>
  <Application>Microsoft Macintosh PowerPoint</Application>
  <PresentationFormat>On-screen Show (4:3)</PresentationFormat>
  <Paragraphs>159</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Garamond</vt:lpstr>
      <vt:lpstr>Georgia</vt:lpstr>
      <vt:lpstr>Helvetica</vt:lpstr>
      <vt:lpstr>Times New Roman</vt:lpstr>
      <vt:lpstr>Wingdings 2</vt:lpstr>
      <vt:lpstr>Office Theme</vt:lpstr>
      <vt:lpstr>Common Law in Borderlands?</vt:lpstr>
      <vt:lpstr>Common Law in Borderlands?</vt:lpstr>
      <vt:lpstr>Common Law in Borderlands?</vt:lpstr>
      <vt:lpstr>Common Law in Borderlands?</vt:lpstr>
      <vt:lpstr>Common Law in Borderlands?</vt:lpstr>
      <vt:lpstr>Common Law in Borderlands?</vt:lpstr>
      <vt:lpstr>Common Law in Borderlands?</vt:lpstr>
      <vt:lpstr>Common Law in Borderlands?</vt:lpstr>
      <vt:lpstr>Common Law in Borderlands?</vt:lpstr>
      <vt:lpstr>Common Law in Borderlands?</vt:lpstr>
      <vt:lpstr>Common Law in Borderlands?</vt:lpstr>
      <vt:lpstr>Common Law in Borderlands?</vt:lpstr>
      <vt:lpstr>Common Law in Borderlands?</vt:lpstr>
      <vt:lpstr>Common Law in Borderlands?</vt:lpstr>
      <vt:lpstr>PowerPoint Presentation</vt:lpstr>
    </vt:vector>
  </TitlesOfParts>
  <Company>University of Victoria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Bates-Eamer</dc:creator>
  <cp:lastModifiedBy>Microsoft Office User</cp:lastModifiedBy>
  <cp:revision>250</cp:revision>
  <dcterms:created xsi:type="dcterms:W3CDTF">2014-09-16T22:59:22Z</dcterms:created>
  <dcterms:modified xsi:type="dcterms:W3CDTF">2023-11-13T07:40:56Z</dcterms:modified>
</cp:coreProperties>
</file>