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65" r:id="rId6"/>
    <p:sldId id="263" r:id="rId7"/>
    <p:sldId id="264" r:id="rId8"/>
    <p:sldId id="270" r:id="rId9"/>
    <p:sldId id="269" r:id="rId10"/>
    <p:sldId id="267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7"/>
    <p:restoredTop sz="94715"/>
  </p:normalViewPr>
  <p:slideViewPr>
    <p:cSldViewPr snapToGrid="0">
      <p:cViewPr varScale="1">
        <p:scale>
          <a:sx n="104" d="100"/>
          <a:sy n="104" d="100"/>
        </p:scale>
        <p:origin x="24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E322-7535-D646-A7BC-5996560304C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300C-20A1-6240-8484-197B36B81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3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300C-20A1-6240-8484-197B36B811A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F4EB669-EE7A-468E-A94E-4C78EDCF3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Visage humain, dessin humoristique, Dessin animé&#10;&#10;Description générée automatiquement">
            <a:extLst>
              <a:ext uri="{FF2B5EF4-FFF2-40B4-BE49-F238E27FC236}">
                <a16:creationId xmlns:a16="http://schemas.microsoft.com/office/drawing/2014/main" xmlns="" id="{6723B588-B27D-6C9D-DD3E-A2CF389C2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r="-1" b="-1"/>
          <a:stretch/>
        </p:blipFill>
        <p:spPr>
          <a:xfrm>
            <a:off x="20" y="10"/>
            <a:ext cx="12191980" cy="68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E1B9E186-5CA9-252B-3601-28736CE2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4" y="0"/>
            <a:ext cx="8915402" cy="878541"/>
          </a:xfrm>
        </p:spPr>
        <p:txBody>
          <a:bodyPr>
            <a:normAutofit fontScale="90000"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/>
            </a: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/>
            </a: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fr-FR" sz="20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A) 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emergence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of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resilience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and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cooperation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tackling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i="1" u="sng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/>
            </a:r>
            <a:br>
              <a:rPr lang="fr-FR" sz="1800" i="1" u="sng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</a:b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8054BD4-43EB-4945-9050-B6A876FC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07" y="1852391"/>
            <a:ext cx="5405642" cy="35000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0D04F48-5400-C78B-7A5F-4A5C5119A802}"/>
              </a:ext>
            </a:extLst>
          </p:cNvPr>
          <p:cNvSpPr txBox="1"/>
          <p:nvPr/>
        </p:nvSpPr>
        <p:spPr>
          <a:xfrm>
            <a:off x="1126478" y="2309758"/>
            <a:ext cx="5130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seemed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 challenge for </a:t>
            </a:r>
            <a:r>
              <a:rPr lang="fr-FR" dirty="0" err="1"/>
              <a:t>both</a:t>
            </a:r>
            <a:r>
              <a:rPr lang="fr-FR" dirty="0"/>
              <a:t> countries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/>
              <a:t>Diplomats</a:t>
            </a:r>
            <a:r>
              <a:rPr lang="fr-FR" dirty="0"/>
              <a:t>, administrations </a:t>
            </a:r>
            <a:r>
              <a:rPr lang="fr-FR" dirty="0" err="1"/>
              <a:t>had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difficult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96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768C17E-5900-03A1-3D11-18B73B07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4" y="0"/>
            <a:ext cx="8915402" cy="878541"/>
          </a:xfrm>
        </p:spPr>
        <p:txBody>
          <a:bodyPr>
            <a:normAutofit fontScale="90000"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/>
            </a: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/>
            </a: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fr-FR" sz="20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A) 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emergence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of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resilience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and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cooperation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tackling</a:t>
            </a:r>
            <a:r>
              <a:rPr lang="fr-FR" sz="200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</a:t>
            </a:r>
            <a:r>
              <a:rPr lang="fr-FR" sz="200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i="1" u="sng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/>
            </a:r>
            <a:br>
              <a:rPr lang="fr-FR" sz="1800" i="1" u="sng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</a:b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8" name="Image 7" descr="Une image contenant cercl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xmlns="" id="{68EF62E5-7628-EA18-FC49-D6B211CB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6" y="2321482"/>
            <a:ext cx="5572767" cy="2474394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84520A7E-E680-0B77-5284-0B7C7905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262" y="878541"/>
            <a:ext cx="4361144" cy="59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776BB75-1BB9-6580-9ACF-A3F7B8E9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90" y="4983564"/>
            <a:ext cx="10859510" cy="878541"/>
          </a:xfrm>
        </p:spPr>
        <p:txBody>
          <a:bodyPr/>
          <a:lstStyle/>
          <a:p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) The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gradual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removal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of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from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board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: fading stars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overshadowed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by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resilience</a:t>
            </a: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6" name="Image 5" descr="Une image contenant symbole, texte, Carmin, Marron&#10;&#10;Description générée automatiquement">
            <a:extLst>
              <a:ext uri="{FF2B5EF4-FFF2-40B4-BE49-F238E27FC236}">
                <a16:creationId xmlns:a16="http://schemas.microsoft.com/office/drawing/2014/main" xmlns="" id="{57B0A1EB-F697-A2A7-645B-89282584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7780"/>
            <a:ext cx="4051573" cy="4305866"/>
          </a:xfrm>
          <a:prstGeom prst="rect">
            <a:avLst/>
          </a:prstGeom>
        </p:spPr>
      </p:pic>
      <p:pic>
        <p:nvPicPr>
          <p:cNvPr id="8" name="Image 7" descr="Une image contenant texte, plein air, ciel, nuage&#10;&#10;Description générée automatiquement">
            <a:extLst>
              <a:ext uri="{FF2B5EF4-FFF2-40B4-BE49-F238E27FC236}">
                <a16:creationId xmlns:a16="http://schemas.microsoft.com/office/drawing/2014/main" xmlns="" id="{4F302CC7-4A73-428C-52F0-9DCFC5201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26" y="-27780"/>
            <a:ext cx="4051574" cy="4278085"/>
          </a:xfrm>
          <a:prstGeom prst="rect">
            <a:avLst/>
          </a:prstGeom>
        </p:spPr>
      </p:pic>
      <p:pic>
        <p:nvPicPr>
          <p:cNvPr id="10" name="Image 9" descr="Une image contenant plein air, pneu, ciel, montagne&#10;&#10;Description générée automatiquement">
            <a:extLst>
              <a:ext uri="{FF2B5EF4-FFF2-40B4-BE49-F238E27FC236}">
                <a16:creationId xmlns:a16="http://schemas.microsoft.com/office/drawing/2014/main" xmlns="" id="{A0A4E452-300A-C319-CD4F-56B1ADF24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7" y="0"/>
            <a:ext cx="4221569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3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écriture manuscrite&#10;&#10;Description générée automatiquement">
            <a:extLst>
              <a:ext uri="{FF2B5EF4-FFF2-40B4-BE49-F238E27FC236}">
                <a16:creationId xmlns:a16="http://schemas.microsoft.com/office/drawing/2014/main" xmlns="" id="{695A1609-149F-AB95-1EBC-EC28BE733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0" r="-1" b="4656"/>
          <a:stretch/>
        </p:blipFill>
        <p:spPr>
          <a:xfrm>
            <a:off x="1219200" y="685800"/>
            <a:ext cx="9739313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26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95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plein air, signalisation, bâtiment&#10;&#10;Description générée automatiquement">
            <a:extLst>
              <a:ext uri="{FF2B5EF4-FFF2-40B4-BE49-F238E27FC236}">
                <a16:creationId xmlns:a16="http://schemas.microsoft.com/office/drawing/2014/main" xmlns="" id="{44C7FFC9-7A32-F140-DAB8-5E3F1BB9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2" b="9677"/>
          <a:stretch/>
        </p:blipFill>
        <p:spPr>
          <a:xfrm>
            <a:off x="1" y="10"/>
            <a:ext cx="6099048" cy="3428990"/>
          </a:xfrm>
          <a:prstGeom prst="rect">
            <a:avLst/>
          </a:prstGeom>
          <a:noFill/>
        </p:spPr>
      </p:pic>
      <p:pic>
        <p:nvPicPr>
          <p:cNvPr id="5" name="Image 4" descr="Une image contenant habits, Visage humain, homme, personne&#10;&#10;Description générée automatiquement">
            <a:extLst>
              <a:ext uri="{FF2B5EF4-FFF2-40B4-BE49-F238E27FC236}">
                <a16:creationId xmlns:a16="http://schemas.microsoft.com/office/drawing/2014/main" xmlns="" id="{6E91A188-3180-71D2-7E4D-54F30EDC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8" r="-2" b="21771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  <a:noFill/>
        </p:spPr>
      </p:pic>
      <p:pic>
        <p:nvPicPr>
          <p:cNvPr id="11" name="Image 10" descr="Une image contenant ciel, texte, route, plein air&#10;&#10;Description générée automatiquement">
            <a:extLst>
              <a:ext uri="{FF2B5EF4-FFF2-40B4-BE49-F238E27FC236}">
                <a16:creationId xmlns:a16="http://schemas.microsoft.com/office/drawing/2014/main" xmlns="" id="{9E1CF99C-D548-40C5-253F-7CE1D7F24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4431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  <a:noFill/>
        </p:spPr>
      </p:pic>
      <p:pic>
        <p:nvPicPr>
          <p:cNvPr id="7" name="Image 6" descr="Une image contenant texte, bâtiment, portail, plein air&#10;&#10;Description générée automatiquement">
            <a:extLst>
              <a:ext uri="{FF2B5EF4-FFF2-40B4-BE49-F238E27FC236}">
                <a16:creationId xmlns:a16="http://schemas.microsoft.com/office/drawing/2014/main" xmlns="" id="{40550C76-34F7-842F-AAB3-E6DC7FE3A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" r="1" b="1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  <a:noFill/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BCCD490E-5EA0-57CD-88BC-BB550206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59737B-AF67-42EE-B20D-05656D79239C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61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Visage humain, personne, Entrepreneur, habits&#10;&#10;Description générée automatiquement">
            <a:extLst>
              <a:ext uri="{FF2B5EF4-FFF2-40B4-BE49-F238E27FC236}">
                <a16:creationId xmlns:a16="http://schemas.microsoft.com/office/drawing/2014/main" xmlns="" id="{258B223C-70DE-736F-49DC-46FC7E00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4" y="241738"/>
            <a:ext cx="3974354" cy="40861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227B056-CB47-8213-8E19-862539F2BC13}"/>
              </a:ext>
            </a:extLst>
          </p:cNvPr>
          <p:cNvSpPr txBox="1"/>
          <p:nvPr/>
        </p:nvSpPr>
        <p:spPr>
          <a:xfrm>
            <a:off x="4699671" y="500699"/>
            <a:ext cx="44285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b="1" u="none" strike="noStrike" dirty="0">
                <a:effectLst/>
              </a:rPr>
              <a:t>20 millions deaths </a:t>
            </a:r>
            <a:r>
              <a:rPr lang="en-US" b="1" u="none" strike="noStrike" dirty="0" err="1">
                <a:effectLst/>
              </a:rPr>
              <a:t>worlwide</a:t>
            </a:r>
            <a:r>
              <a:rPr lang="en-US" b="1" u="none" strike="noStrike" dirty="0">
                <a:effectLst/>
              </a:rPr>
              <a:t> since the start of the </a:t>
            </a:r>
            <a:r>
              <a:rPr lang="en-US" b="1" u="none" strike="noStrike" dirty="0" smtClean="0">
                <a:effectLst/>
              </a:rPr>
              <a:t>pandemic</a:t>
            </a:r>
            <a:r>
              <a:rPr lang="en-US" b="1" u="none" strike="noStrike" dirty="0">
                <a:effectLst/>
              </a:rPr>
              <a:t> 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b="1" dirty="0"/>
          </a:p>
          <a:p>
            <a:pPr marL="571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b="1" i="0" u="none" strike="noStrike" dirty="0">
                <a:effectLst/>
              </a:rPr>
              <a:t>between 2020 and 2023:  1/10 person is  </a:t>
            </a:r>
            <a:r>
              <a:rPr lang="en-US" b="1" i="0" u="none" strike="noStrike" dirty="0" smtClean="0">
                <a:effectLst/>
              </a:rPr>
              <a:t>contaminated</a:t>
            </a:r>
            <a:endParaRPr lang="en-US" b="1" dirty="0"/>
          </a:p>
        </p:txBody>
      </p:sp>
      <p:pic>
        <p:nvPicPr>
          <p:cNvPr id="16" name="Image 15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xmlns="" id="{E5312C95-8C73-C140-E980-2B9F0AE3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71" y="2771759"/>
            <a:ext cx="6966812" cy="373953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786BFEA-D053-40A0-844B-654F3EBF270B}"/>
              </a:ext>
            </a:extLst>
          </p:cNvPr>
          <p:cNvSpPr txBox="1"/>
          <p:nvPr/>
        </p:nvSpPr>
        <p:spPr>
          <a:xfrm>
            <a:off x="609546" y="4456861"/>
            <a:ext cx="325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err="1">
                <a:effectLst/>
                <a:latin typeface="Google Sans"/>
              </a:rPr>
              <a:t>Tedros</a:t>
            </a:r>
            <a:r>
              <a:rPr lang="fr-FR" b="1" i="0" dirty="0">
                <a:effectLst/>
                <a:latin typeface="Google Sans"/>
              </a:rPr>
              <a:t> </a:t>
            </a:r>
            <a:r>
              <a:rPr lang="fr-FR" b="1" i="0" dirty="0" err="1">
                <a:effectLst/>
                <a:latin typeface="Google Sans"/>
              </a:rPr>
              <a:t>Adhanom</a:t>
            </a:r>
            <a:r>
              <a:rPr lang="fr-FR" b="1" i="0" dirty="0">
                <a:effectLst/>
                <a:latin typeface="Google Sans"/>
              </a:rPr>
              <a:t> </a:t>
            </a:r>
            <a:r>
              <a:rPr lang="fr-FR" b="1" i="0" dirty="0" err="1">
                <a:effectLst/>
                <a:latin typeface="Google Sans"/>
              </a:rPr>
              <a:t>Ghebreyesus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32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E5E812-6B65-3BEA-A8D2-7633B9CF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77" y="211791"/>
            <a:ext cx="11514045" cy="1371600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/>
              <a:t>How </a:t>
            </a:r>
            <a:r>
              <a:rPr lang="fr-FR" sz="2400" i="1" dirty="0" err="1"/>
              <a:t>did</a:t>
            </a:r>
            <a:r>
              <a:rPr lang="fr-FR" sz="2400" i="1" dirty="0"/>
              <a:t> </a:t>
            </a:r>
            <a:r>
              <a:rPr lang="fr-FR" sz="2400" i="1" dirty="0" err="1"/>
              <a:t>borders</a:t>
            </a:r>
            <a:r>
              <a:rPr lang="fr-FR" sz="2400" i="1" dirty="0"/>
              <a:t>, the key </a:t>
            </a:r>
            <a:r>
              <a:rPr lang="fr-FR" sz="2400" i="1" dirty="0" err="1" smtClean="0"/>
              <a:t>paws</a:t>
            </a:r>
            <a:r>
              <a:rPr lang="fr-FR" sz="2400" i="1" dirty="0" smtClean="0"/>
              <a:t> </a:t>
            </a:r>
            <a:r>
              <a:rPr lang="fr-FR" sz="2400" i="1" dirty="0" err="1"/>
              <a:t>during</a:t>
            </a:r>
            <a:r>
              <a:rPr lang="fr-FR" sz="2400" i="1" dirty="0"/>
              <a:t> the covid </a:t>
            </a:r>
            <a:r>
              <a:rPr lang="fr-FR" sz="2400" i="1" dirty="0" err="1"/>
              <a:t>crisis</a:t>
            </a:r>
            <a:r>
              <a:rPr lang="fr-FR" sz="2400" i="1" dirty="0"/>
              <a:t>, </a:t>
            </a:r>
            <a:r>
              <a:rPr lang="fr-FR" sz="2400" i="1" dirty="0" err="1"/>
              <a:t>find</a:t>
            </a:r>
            <a:r>
              <a:rPr lang="fr-FR" sz="2400" i="1" dirty="0"/>
              <a:t> </a:t>
            </a:r>
            <a:r>
              <a:rPr lang="fr-FR" sz="2400" i="1" dirty="0" err="1"/>
              <a:t>themselves</a:t>
            </a:r>
            <a:r>
              <a:rPr lang="fr-FR" sz="2400" i="1" dirty="0"/>
              <a:t> at the </a:t>
            </a:r>
            <a:r>
              <a:rPr lang="fr-FR" sz="2400" i="1" dirty="0" err="1"/>
              <a:t>heart</a:t>
            </a:r>
            <a:r>
              <a:rPr lang="fr-FR" sz="2400" i="1" dirty="0"/>
              <a:t> of </a:t>
            </a:r>
            <a:r>
              <a:rPr lang="fr-FR" sz="2400" i="1" dirty="0" err="1"/>
              <a:t>European</a:t>
            </a:r>
            <a:r>
              <a:rPr lang="fr-FR" sz="2400" i="1" dirty="0"/>
              <a:t> </a:t>
            </a:r>
            <a:r>
              <a:rPr lang="fr-FR" sz="2400" i="1" dirty="0" err="1"/>
              <a:t>cooperation</a:t>
            </a:r>
            <a:r>
              <a:rPr lang="fr-FR" sz="2400" i="1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9488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alle&#10;&#10;Description générée automatiquement">
            <a:extLst>
              <a:ext uri="{FF2B5EF4-FFF2-40B4-BE49-F238E27FC236}">
                <a16:creationId xmlns:a16="http://schemas.microsoft.com/office/drawing/2014/main" xmlns="" id="{45EB61EC-4578-77FC-CBD1-9A07950B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2386"/>
            <a:ext cx="4470079" cy="30456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270FB2-E3DA-5207-8094-12AEF341F0EB}"/>
              </a:ext>
            </a:extLst>
          </p:cNvPr>
          <p:cNvSpPr txBox="1"/>
          <p:nvPr/>
        </p:nvSpPr>
        <p:spPr>
          <a:xfrm>
            <a:off x="3845248" y="452035"/>
            <a:ext cx="77533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Tx/>
              <a:buAutoNum type="romanUcPeriod"/>
            </a:pP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From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invisible to </a:t>
            </a: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inescapable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: </a:t>
            </a: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borders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under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the spotlight </a:t>
            </a: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during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the </a:t>
            </a:r>
            <a:r>
              <a:rPr lang="fr-FR" sz="24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covid</a:t>
            </a:r>
            <a:r>
              <a:rPr lang="fr-FR" sz="24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fr-FR" sz="2400" b="1" u="sng" dirty="0" err="1" smtClean="0">
                <a:solidFill>
                  <a:srgbClr val="000000"/>
                </a:solidFill>
                <a:latin typeface="Times" pitchFamily="2" charset="0"/>
              </a:rPr>
              <a:t>crisis</a:t>
            </a:r>
            <a:endParaRPr lang="fr-FR" sz="2400" b="1" u="sng" dirty="0">
              <a:solidFill>
                <a:srgbClr val="000000"/>
              </a:solidFill>
              <a:latin typeface="Times" pitchFamily="2" charset="0"/>
            </a:endParaRPr>
          </a:p>
          <a:p>
            <a:pPr marL="800100" lvl="1" indent="-342900" algn="just">
              <a:buAutoNum type="alphaUcPeriod"/>
            </a:pPr>
            <a:endParaRPr lang="fr-FR" sz="2400" u="sng" dirty="0" smtClean="0"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r>
              <a:rPr lang="fr-FR" sz="2400" i="1" dirty="0" err="1" smtClean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Borders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, key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paws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put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aside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before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the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covid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crisis</a:t>
            </a:r>
            <a:endParaRPr lang="fr-FR" sz="2400" i="1" dirty="0" smtClean="0">
              <a:solidFill>
                <a:srgbClr val="000000"/>
              </a:solidFill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endParaRPr lang="fr-FR" sz="2400" i="1" dirty="0" smtClean="0">
              <a:solidFill>
                <a:srgbClr val="000000"/>
              </a:solidFill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r>
              <a:rPr lang="fr-FR" sz="2400" i="1" dirty="0" err="1" smtClean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Health</a:t>
            </a:r>
            <a:r>
              <a:rPr lang="fr-FR" sz="2400" i="1" dirty="0" smtClean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emergencies: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perfect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timing for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borders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to come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into</a:t>
            </a:r>
            <a:r>
              <a:rPr lang="fr-FR" sz="2400" i="1" dirty="0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</a:t>
            </a:r>
            <a:r>
              <a:rPr lang="fr-FR" sz="2400" i="1" dirty="0" err="1">
                <a:solidFill>
                  <a:srgbClr val="000000"/>
                </a:solidFill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play</a:t>
            </a:r>
            <a:endParaRPr lang="fr-FR" sz="2400" dirty="0"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400050" indent="-400050" algn="just">
              <a:buFontTx/>
              <a:buAutoNum type="romanUcPeriod"/>
            </a:pPr>
            <a:endParaRPr lang="fr-FR" sz="2400" b="1" u="sng" dirty="0" smtClean="0">
              <a:solidFill>
                <a:srgbClr val="000000"/>
              </a:solidFill>
              <a:latin typeface="Times" pitchFamily="2" charset="0"/>
            </a:endParaRPr>
          </a:p>
          <a:p>
            <a:pPr marL="400050" indent="-400050" algn="just">
              <a:buFontTx/>
              <a:buAutoNum type="romanUcPeriod"/>
            </a:pPr>
            <a:r>
              <a:rPr lang="fr-FR" sz="2400" b="1" u="sng" dirty="0" smtClean="0">
                <a:solidFill>
                  <a:srgbClr val="000000"/>
                </a:solidFill>
                <a:latin typeface="Times" pitchFamily="2" charset="0"/>
              </a:rPr>
              <a:t>The </a:t>
            </a:r>
            <a:r>
              <a:rPr lang="fr-FR" sz="2400" b="1" u="sng" dirty="0">
                <a:solidFill>
                  <a:srgbClr val="000000"/>
                </a:solidFill>
                <a:latin typeface="Times" pitchFamily="2" charset="0"/>
              </a:rPr>
              <a:t>slow </a:t>
            </a:r>
            <a:r>
              <a:rPr lang="fr-FR" sz="2400" b="1" u="sng" dirty="0" err="1">
                <a:solidFill>
                  <a:srgbClr val="000000"/>
                </a:solidFill>
                <a:latin typeface="Times" pitchFamily="2" charset="0"/>
              </a:rPr>
              <a:t>erasement</a:t>
            </a:r>
            <a:r>
              <a:rPr lang="fr-FR" sz="2400" b="1" u="sng" dirty="0">
                <a:solidFill>
                  <a:srgbClr val="000000"/>
                </a:solidFill>
                <a:latin typeface="Times" pitchFamily="2" charset="0"/>
              </a:rPr>
              <a:t> of the </a:t>
            </a:r>
            <a:r>
              <a:rPr lang="fr-FR" sz="2400" b="1" u="sng" dirty="0" err="1">
                <a:solidFill>
                  <a:srgbClr val="000000"/>
                </a:solidFill>
                <a:latin typeface="Times" pitchFamily="2" charset="0"/>
              </a:rPr>
              <a:t>borders</a:t>
            </a:r>
            <a:r>
              <a:rPr lang="fr-FR" sz="2400" b="1" u="sng" dirty="0">
                <a:solidFill>
                  <a:srgbClr val="000000"/>
                </a:solidFill>
                <a:latin typeface="Times" pitchFamily="2" charset="0"/>
              </a:rPr>
              <a:t> by </a:t>
            </a:r>
            <a:r>
              <a:rPr lang="fr-FR" sz="2400" b="1" u="sng" dirty="0" err="1">
                <a:solidFill>
                  <a:srgbClr val="000000"/>
                </a:solidFill>
                <a:latin typeface="Times" pitchFamily="2" charset="0"/>
              </a:rPr>
              <a:t>resilience</a:t>
            </a:r>
            <a:r>
              <a:rPr lang="fr-FR" sz="2400" b="1" u="sng" dirty="0">
                <a:solidFill>
                  <a:srgbClr val="000000"/>
                </a:solidFill>
                <a:latin typeface="Times" pitchFamily="2" charset="0"/>
              </a:rPr>
              <a:t> : an </a:t>
            </a:r>
            <a:r>
              <a:rPr lang="fr-FR" sz="2400" b="1" u="sng" dirty="0" err="1">
                <a:solidFill>
                  <a:srgbClr val="000000"/>
                </a:solidFill>
                <a:latin typeface="Times" pitchFamily="2" charset="0"/>
              </a:rPr>
              <a:t>uneasy</a:t>
            </a:r>
            <a:r>
              <a:rPr lang="fr-FR" sz="2400" b="1" u="sng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fr-FR" sz="2400" b="1" u="sng" dirty="0" err="1">
                <a:solidFill>
                  <a:srgbClr val="000000"/>
                </a:solidFill>
                <a:latin typeface="Times" pitchFamily="2" charset="0"/>
              </a:rPr>
              <a:t>play</a:t>
            </a:r>
            <a:endParaRPr lang="fr-FR" sz="2400" b="1" u="sng" dirty="0"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algn="just"/>
            <a:endParaRPr lang="fr-FR" sz="2400" dirty="0"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The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emergence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of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resilience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and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cooperation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,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tackling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 the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borders</a:t>
            </a:r>
            <a:endParaRPr lang="fr-FR" sz="2400" i="1" u="none" strike="noStrike" dirty="0">
              <a:solidFill>
                <a:srgbClr val="000000"/>
              </a:solidFill>
              <a:effectLst/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endParaRPr lang="fr-FR" sz="2400" i="1" dirty="0">
              <a:solidFill>
                <a:srgbClr val="000000"/>
              </a:solidFill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  <a:p>
            <a:pPr marL="800100" lvl="1" indent="-342900" algn="just">
              <a:buAutoNum type="alphaUcPeriod"/>
            </a:pP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The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gradual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removal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of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borders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from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the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board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: fading stars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overshadowed</a:t>
            </a:r>
            <a:r>
              <a:rPr lang="fr-FR" sz="2400" i="1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by </a:t>
            </a:r>
            <a:r>
              <a:rPr lang="fr-FR" sz="2400" i="1" u="none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resilience</a:t>
            </a:r>
            <a:endParaRPr lang="fr-FR" sz="2400" i="1" u="none" strike="noStrike" dirty="0">
              <a:solidFill>
                <a:srgbClr val="000000"/>
              </a:solidFill>
              <a:effectLst/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1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BB0071-88F8-0E0B-9638-2C34099B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4" y="0"/>
            <a:ext cx="8915402" cy="878541"/>
          </a:xfrm>
        </p:spPr>
        <p:txBody>
          <a:bodyPr/>
          <a:lstStyle/>
          <a:p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A)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key </a:t>
            </a:r>
            <a:r>
              <a:rPr lang="fr-FR" sz="1800" i="0" u="sng" strike="noStrike" dirty="0" err="1" smtClean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paws</a:t>
            </a:r>
            <a:r>
              <a:rPr lang="fr-FR" sz="1800" i="0" u="sng" strike="noStrike" dirty="0" smtClean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put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aside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before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covid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crisis</a:t>
            </a: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F06EB308-935E-3D22-6064-6B74E991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641" y="1586754"/>
            <a:ext cx="4160978" cy="199912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766658FA-E774-DEC9-DCA9-C5B25AD058BF}"/>
              </a:ext>
            </a:extLst>
          </p:cNvPr>
          <p:cNvSpPr/>
          <p:nvPr/>
        </p:nvSpPr>
        <p:spPr>
          <a:xfrm>
            <a:off x="7156077" y="3899648"/>
            <a:ext cx="2785781" cy="5916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Schengen area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290BA563-440E-C8C8-41AE-3CCF0C19DF93}"/>
              </a:ext>
            </a:extLst>
          </p:cNvPr>
          <p:cNvSpPr/>
          <p:nvPr/>
        </p:nvSpPr>
        <p:spPr>
          <a:xfrm>
            <a:off x="2250143" y="3899648"/>
            <a:ext cx="2785781" cy="5916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Domestic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xmlns="" id="{3C013407-24F8-825C-5982-2C76BFAAF4CB}"/>
              </a:ext>
            </a:extLst>
          </p:cNvPr>
          <p:cNvSpPr/>
          <p:nvPr/>
        </p:nvSpPr>
        <p:spPr>
          <a:xfrm>
            <a:off x="8464361" y="4695824"/>
            <a:ext cx="245409" cy="4661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E8BE93CF-8934-54A5-912D-47AD11FE5620}"/>
              </a:ext>
            </a:extLst>
          </p:cNvPr>
          <p:cNvSpPr/>
          <p:nvPr/>
        </p:nvSpPr>
        <p:spPr>
          <a:xfrm>
            <a:off x="3520328" y="4695824"/>
            <a:ext cx="245409" cy="4661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B113850-B8A8-AAAC-94CD-76EE593C27E4}"/>
              </a:ext>
            </a:extLst>
          </p:cNvPr>
          <p:cNvSpPr txBox="1"/>
          <p:nvPr/>
        </p:nvSpPr>
        <p:spPr>
          <a:xfrm>
            <a:off x="2102039" y="5423856"/>
            <a:ext cx="353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Free </a:t>
            </a:r>
            <a:r>
              <a:rPr lang="fr-FR" dirty="0" err="1"/>
              <a:t>movement</a:t>
            </a:r>
            <a:r>
              <a:rPr lang="fr-FR" dirty="0"/>
              <a:t> of </a:t>
            </a:r>
            <a:r>
              <a:rPr lang="fr-FR" dirty="0" err="1"/>
              <a:t>goods</a:t>
            </a:r>
            <a:r>
              <a:rPr lang="fr-FR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Free </a:t>
            </a:r>
            <a:r>
              <a:rPr lang="fr-FR" dirty="0" err="1"/>
              <a:t>movement</a:t>
            </a:r>
            <a:r>
              <a:rPr lang="fr-FR" dirty="0"/>
              <a:t> of services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Free </a:t>
            </a:r>
            <a:r>
              <a:rPr lang="fr-FR" dirty="0" err="1"/>
              <a:t>movement</a:t>
            </a:r>
            <a:r>
              <a:rPr lang="fr-FR" dirty="0"/>
              <a:t> of people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Free  </a:t>
            </a:r>
            <a:r>
              <a:rPr lang="fr-FR" dirty="0" err="1"/>
              <a:t>movement</a:t>
            </a:r>
            <a:r>
              <a:rPr lang="fr-FR" dirty="0"/>
              <a:t> of capital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CD9D7D2-6E1C-1B03-E3DE-146958ADF274}"/>
              </a:ext>
            </a:extLst>
          </p:cNvPr>
          <p:cNvSpPr txBox="1"/>
          <p:nvPr/>
        </p:nvSpPr>
        <p:spPr>
          <a:xfrm>
            <a:off x="3868086" y="4775017"/>
            <a:ext cx="287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</a:rPr>
              <a:t>Between</a:t>
            </a:r>
            <a:r>
              <a:rPr lang="fr-FR" sz="1400" dirty="0">
                <a:solidFill>
                  <a:srgbClr val="FF0000"/>
                </a:solidFill>
              </a:rPr>
              <a:t> all </a:t>
            </a:r>
            <a:r>
              <a:rPr lang="fr-FR" sz="1400" dirty="0" err="1">
                <a:solidFill>
                  <a:srgbClr val="FF0000"/>
                </a:solidFill>
              </a:rPr>
              <a:t>members</a:t>
            </a:r>
            <a:r>
              <a:rPr lang="fr-FR" sz="1400" dirty="0">
                <a:solidFill>
                  <a:srgbClr val="FF0000"/>
                </a:solidFill>
              </a:rPr>
              <a:t> states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B837FF7-462B-4F85-BA21-99442D3DC27D}"/>
              </a:ext>
            </a:extLst>
          </p:cNvPr>
          <p:cNvSpPr txBox="1"/>
          <p:nvPr/>
        </p:nvSpPr>
        <p:spPr>
          <a:xfrm>
            <a:off x="7451024" y="5423856"/>
            <a:ext cx="30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Free </a:t>
            </a:r>
            <a:r>
              <a:rPr lang="fr-FR" dirty="0" err="1"/>
              <a:t>movement</a:t>
            </a:r>
            <a:r>
              <a:rPr lang="fr-FR" dirty="0"/>
              <a:t> of people: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4398F24-96DD-57F9-905E-AC695A36C826}"/>
              </a:ext>
            </a:extLst>
          </p:cNvPr>
          <p:cNvSpPr txBox="1"/>
          <p:nvPr/>
        </p:nvSpPr>
        <p:spPr>
          <a:xfrm>
            <a:off x="7451024" y="5898776"/>
            <a:ext cx="398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23 </a:t>
            </a:r>
            <a:r>
              <a:rPr lang="fr-FR" sz="1600" dirty="0" err="1">
                <a:solidFill>
                  <a:srgbClr val="FF0000"/>
                </a:solidFill>
              </a:rPr>
              <a:t>Member</a:t>
            </a:r>
            <a:r>
              <a:rPr lang="fr-FR" sz="1600" dirty="0">
                <a:solidFill>
                  <a:srgbClr val="FF0000"/>
                </a:solidFill>
              </a:rPr>
              <a:t> States + </a:t>
            </a:r>
            <a:r>
              <a:rPr lang="fr-FR" sz="1600" dirty="0" err="1">
                <a:solidFill>
                  <a:srgbClr val="FF0000"/>
                </a:solidFill>
              </a:rPr>
              <a:t>Norway</a:t>
            </a:r>
            <a:r>
              <a:rPr lang="fr-FR" sz="1600" dirty="0">
                <a:solidFill>
                  <a:srgbClr val="FF0000"/>
                </a:solidFill>
              </a:rPr>
              <a:t>; </a:t>
            </a:r>
            <a:r>
              <a:rPr lang="fr-FR" sz="1600" dirty="0" err="1">
                <a:solidFill>
                  <a:srgbClr val="FF0000"/>
                </a:solidFill>
              </a:rPr>
              <a:t>Icland</a:t>
            </a:r>
            <a:r>
              <a:rPr lang="fr-FR" sz="1600" dirty="0">
                <a:solidFill>
                  <a:srgbClr val="FF0000"/>
                </a:solidFill>
              </a:rPr>
              <a:t>; </a:t>
            </a:r>
            <a:r>
              <a:rPr lang="fr-FR" sz="1600" dirty="0" err="1">
                <a:solidFill>
                  <a:srgbClr val="FF0000"/>
                </a:solidFill>
              </a:rPr>
              <a:t>Switzerland</a:t>
            </a:r>
            <a:r>
              <a:rPr lang="fr-FR" sz="1600" dirty="0">
                <a:solidFill>
                  <a:srgbClr val="FF0000"/>
                </a:solidFill>
              </a:rPr>
              <a:t> &amp; </a:t>
            </a:r>
            <a:r>
              <a:rPr lang="fr-FR" sz="1600" dirty="0" err="1">
                <a:solidFill>
                  <a:srgbClr val="FF0000"/>
                </a:solidFill>
              </a:rPr>
              <a:t>Lietchtenstein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E3E35DC-B649-B239-1F80-A432910883F3}"/>
              </a:ext>
            </a:extLst>
          </p:cNvPr>
          <p:cNvSpPr txBox="1"/>
          <p:nvPr/>
        </p:nvSpPr>
        <p:spPr>
          <a:xfrm>
            <a:off x="826225" y="967298"/>
            <a:ext cx="346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Free </a:t>
            </a:r>
            <a:r>
              <a:rPr lang="fr-FR" dirty="0" err="1"/>
              <a:t>movement</a:t>
            </a:r>
            <a:endParaRPr lang="fr-FR" dirty="0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xmlns="" id="{2A24EE82-EE44-93F5-0ECA-678BE545A669}"/>
              </a:ext>
            </a:extLst>
          </p:cNvPr>
          <p:cNvSpPr/>
          <p:nvPr/>
        </p:nvSpPr>
        <p:spPr>
          <a:xfrm>
            <a:off x="3002361" y="1047982"/>
            <a:ext cx="1291805" cy="2752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217430D-3762-6870-821C-49620D716BF6}"/>
              </a:ext>
            </a:extLst>
          </p:cNvPr>
          <p:cNvSpPr txBox="1"/>
          <p:nvPr/>
        </p:nvSpPr>
        <p:spPr>
          <a:xfrm>
            <a:off x="4763691" y="961004"/>
            <a:ext cx="266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Lack</a:t>
            </a:r>
            <a:r>
              <a:rPr lang="fr-FR" dirty="0"/>
              <a:t> of control</a:t>
            </a:r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xmlns="" id="{8B166732-A34C-47E8-A79C-B0B583B757CC}"/>
              </a:ext>
            </a:extLst>
          </p:cNvPr>
          <p:cNvSpPr/>
          <p:nvPr/>
        </p:nvSpPr>
        <p:spPr>
          <a:xfrm>
            <a:off x="6805122" y="1054688"/>
            <a:ext cx="1291805" cy="2752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CCDDBDD-3B2A-39D4-EDA2-16B7E99DE705}"/>
              </a:ext>
            </a:extLst>
          </p:cNvPr>
          <p:cNvSpPr txBox="1"/>
          <p:nvPr/>
        </p:nvSpPr>
        <p:spPr>
          <a:xfrm>
            <a:off x="8441390" y="959224"/>
            <a:ext cx="288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Disapeaning</a:t>
            </a:r>
            <a:r>
              <a:rPr lang="fr-FR" dirty="0"/>
              <a:t> </a:t>
            </a:r>
            <a:r>
              <a:rPr lang="fr-FR" dirty="0" err="1"/>
              <a:t>borders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89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0638437-F8D7-DC0E-9A6E-5A1DAE0B0D0F}"/>
              </a:ext>
            </a:extLst>
          </p:cNvPr>
          <p:cNvSpPr txBox="1"/>
          <p:nvPr/>
        </p:nvSpPr>
        <p:spPr>
          <a:xfrm>
            <a:off x="5082261" y="1606695"/>
            <a:ext cx="43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Existence of </a:t>
            </a:r>
            <a:r>
              <a:rPr lang="fr-FR" b="1" dirty="0" err="1"/>
              <a:t>legal</a:t>
            </a:r>
            <a:r>
              <a:rPr lang="fr-FR" b="1" dirty="0"/>
              <a:t> restriction 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xmlns="" id="{221B566D-3C59-0D44-0D3F-68CC53406FCA}"/>
              </a:ext>
            </a:extLst>
          </p:cNvPr>
          <p:cNvSpPr/>
          <p:nvPr/>
        </p:nvSpPr>
        <p:spPr>
          <a:xfrm>
            <a:off x="591671" y="2151529"/>
            <a:ext cx="2223246" cy="1098177"/>
          </a:xfrm>
          <a:prstGeom prst="rightArrow">
            <a:avLst/>
          </a:prstGeom>
          <a:solidFill>
            <a:srgbClr val="7030A0">
              <a:alpha val="6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800080"/>
              </a:highlight>
            </a:endParaRP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xmlns="" id="{1455966E-5492-E5F3-8471-CA0DE3676E8D}"/>
              </a:ext>
            </a:extLst>
          </p:cNvPr>
          <p:cNvSpPr/>
          <p:nvPr/>
        </p:nvSpPr>
        <p:spPr>
          <a:xfrm>
            <a:off x="591670" y="3608295"/>
            <a:ext cx="2223247" cy="1264023"/>
          </a:xfrm>
          <a:prstGeom prst="rightArrow">
            <a:avLst/>
          </a:prstGeom>
          <a:solidFill>
            <a:srgbClr val="7030A0">
              <a:alpha val="6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Domestic </a:t>
            </a:r>
            <a:r>
              <a:rPr lang="fr-FR" b="1" dirty="0" err="1">
                <a:solidFill>
                  <a:schemeClr val="tx1"/>
                </a:solidFill>
              </a:rPr>
              <a:t>market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xmlns="" id="{733ED2FF-A518-E1A2-01CD-CADD3881B00A}"/>
              </a:ext>
            </a:extLst>
          </p:cNvPr>
          <p:cNvSpPr/>
          <p:nvPr/>
        </p:nvSpPr>
        <p:spPr>
          <a:xfrm>
            <a:off x="591671" y="5230907"/>
            <a:ext cx="2223246" cy="1264023"/>
          </a:xfrm>
          <a:prstGeom prst="rightArrow">
            <a:avLst/>
          </a:prstGeom>
          <a:solidFill>
            <a:srgbClr val="7030A0">
              <a:alpha val="6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Schengen area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32A1D25-4E87-5F3B-BBFC-F7BDAAEA9DBE}"/>
              </a:ext>
            </a:extLst>
          </p:cNvPr>
          <p:cNvSpPr txBox="1"/>
          <p:nvPr/>
        </p:nvSpPr>
        <p:spPr>
          <a:xfrm>
            <a:off x="3747247" y="5477472"/>
            <a:ext cx="627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Borders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temporary</a:t>
            </a:r>
            <a:r>
              <a:rPr lang="fr-FR" dirty="0"/>
              <a:t> re-</a:t>
            </a:r>
            <a:r>
              <a:rPr lang="fr-FR" dirty="0" err="1"/>
              <a:t>established</a:t>
            </a:r>
            <a:r>
              <a:rPr lang="fr-FR" dirty="0"/>
              <a:t> on the </a:t>
            </a:r>
            <a:r>
              <a:rPr lang="fr-FR" dirty="0" err="1"/>
              <a:t>ground</a:t>
            </a:r>
            <a:r>
              <a:rPr lang="fr-FR" dirty="0"/>
              <a:t> of: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Public </a:t>
            </a:r>
            <a:r>
              <a:rPr lang="fr-FR" dirty="0" err="1"/>
              <a:t>order</a:t>
            </a: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National </a:t>
            </a:r>
            <a:r>
              <a:rPr lang="fr-FR" dirty="0" err="1"/>
              <a:t>security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64CA56F-398B-E4BA-43C2-F0CEA5F99D5F}"/>
              </a:ext>
            </a:extLst>
          </p:cNvPr>
          <p:cNvSpPr txBox="1"/>
          <p:nvPr/>
        </p:nvSpPr>
        <p:spPr>
          <a:xfrm>
            <a:off x="3747247" y="2294528"/>
            <a:ext cx="677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possibility</a:t>
            </a:r>
            <a:r>
              <a:rPr lang="fr-FR" dirty="0"/>
              <a:t> of an a posteriori control of border </a:t>
            </a:r>
            <a:r>
              <a:rPr lang="fr-FR" dirty="0" err="1"/>
              <a:t>crossings</a:t>
            </a: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As </a:t>
            </a:r>
            <a:r>
              <a:rPr lang="fr-FR" dirty="0" err="1"/>
              <a:t>identity</a:t>
            </a:r>
            <a:r>
              <a:rPr lang="fr-FR" dirty="0"/>
              <a:t> control of people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A070B8D-3676-AFBC-F08A-241C625E03AD}"/>
              </a:ext>
            </a:extLst>
          </p:cNvPr>
          <p:cNvSpPr txBox="1"/>
          <p:nvPr/>
        </p:nvSpPr>
        <p:spPr>
          <a:xfrm>
            <a:off x="3747247" y="3640141"/>
            <a:ext cx="67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Restriction on the </a:t>
            </a:r>
            <a:r>
              <a:rPr lang="fr-FR" dirty="0" err="1"/>
              <a:t>freee</a:t>
            </a:r>
            <a:r>
              <a:rPr lang="fr-FR" dirty="0"/>
              <a:t> </a:t>
            </a:r>
            <a:r>
              <a:rPr lang="fr-FR" dirty="0" err="1"/>
              <a:t>movement</a:t>
            </a:r>
            <a:r>
              <a:rPr lang="fr-FR" dirty="0"/>
              <a:t> of </a:t>
            </a:r>
            <a:r>
              <a:rPr lang="fr-FR" dirty="0" err="1"/>
              <a:t>persons</a:t>
            </a:r>
            <a:r>
              <a:rPr lang="fr-FR" dirty="0"/>
              <a:t> </a:t>
            </a:r>
            <a:r>
              <a:rPr lang="fr-FR" dirty="0" err="1"/>
              <a:t>justified</a:t>
            </a:r>
            <a:r>
              <a:rPr lang="fr-FR" dirty="0"/>
              <a:t> by: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Public </a:t>
            </a:r>
            <a:r>
              <a:rPr lang="fr-FR" dirty="0" err="1"/>
              <a:t>order</a:t>
            </a: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Public </a:t>
            </a:r>
            <a:r>
              <a:rPr lang="fr-FR" dirty="0" err="1"/>
              <a:t>security</a:t>
            </a:r>
            <a:r>
              <a:rPr lang="fr-FR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Public </a:t>
            </a:r>
            <a:r>
              <a:rPr lang="fr-FR" dirty="0" err="1"/>
              <a:t>health</a:t>
            </a:r>
            <a:r>
              <a:rPr lang="fr-FR" dirty="0"/>
              <a:t> </a:t>
            </a:r>
          </a:p>
        </p:txBody>
      </p:sp>
      <p:pic>
        <p:nvPicPr>
          <p:cNvPr id="13" name="Image 12" descr="Une image contenant bleu, intérieur, conception&#10;&#10;Description générée automatiquement avec une confiance moyenne">
            <a:extLst>
              <a:ext uri="{FF2B5EF4-FFF2-40B4-BE49-F238E27FC236}">
                <a16:creationId xmlns:a16="http://schemas.microsoft.com/office/drawing/2014/main" xmlns="" id="{5B34459D-095A-ED49-353C-E80F6325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86643" y="2640901"/>
            <a:ext cx="7046259" cy="176445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5A96CF5-42C3-ABA7-3899-2B40C5ADDD28}"/>
              </a:ext>
            </a:extLst>
          </p:cNvPr>
          <p:cNvSpPr txBox="1">
            <a:spLocks/>
          </p:cNvSpPr>
          <p:nvPr/>
        </p:nvSpPr>
        <p:spPr>
          <a:xfrm>
            <a:off x="293594" y="0"/>
            <a:ext cx="8915402" cy="878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A)</a:t>
            </a:r>
            <a:r>
              <a:rPr lang="fr-FR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1800" u="sng" dirty="0" err="1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key </a:t>
            </a:r>
            <a:r>
              <a:rPr lang="fr-FR" sz="1800" u="sng" dirty="0" err="1" smtClean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paws</a:t>
            </a:r>
            <a:r>
              <a:rPr lang="fr-FR" sz="1800" u="sng" dirty="0" smtClean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put </a:t>
            </a:r>
            <a:r>
              <a:rPr lang="fr-FR" sz="1800" u="sng" dirty="0" err="1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aside</a:t>
            </a:r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u="sng" dirty="0" err="1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before</a:t>
            </a:r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</a:t>
            </a:r>
            <a:r>
              <a:rPr lang="fr-FR" sz="1800" u="sng" dirty="0" err="1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covid</a:t>
            </a:r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u="sng" dirty="0" err="1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crisis</a:t>
            </a: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658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7BC79EE-097B-A1EF-BA63-CCDCB41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4" y="0"/>
            <a:ext cx="8915402" cy="878541"/>
          </a:xfrm>
        </p:spPr>
        <p:txBody>
          <a:bodyPr/>
          <a:lstStyle/>
          <a:p>
            <a:r>
              <a:rPr lang="fr-FR" sz="1800" u="sng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)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Health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emergencies: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perfect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timing for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borders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to come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into</a:t>
            </a:r>
            <a:r>
              <a:rPr lang="fr-FR" sz="1800" i="0" u="sng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fr-FR" sz="1800" i="0" u="sng" strike="noStrike" dirty="0" err="1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play</a:t>
            </a:r>
            <a:endParaRPr lang="fr-FR" u="sng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8" name="Image 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xmlns="" id="{DD0F20DB-FE9E-441F-75DA-C6714AF4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7" y="1599509"/>
            <a:ext cx="4323904" cy="4397645"/>
          </a:xfrm>
          <a:prstGeom prst="rect">
            <a:avLst/>
          </a:prstGeom>
        </p:spPr>
      </p:pic>
      <p:pic>
        <p:nvPicPr>
          <p:cNvPr id="10" name="Image 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48B27384-51F0-AB50-B2DA-01794D24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99" y="2180801"/>
            <a:ext cx="2876701" cy="2514092"/>
          </a:xfrm>
          <a:prstGeom prst="rect">
            <a:avLst/>
          </a:prstGeom>
        </p:spPr>
      </p:pic>
      <p:pic>
        <p:nvPicPr>
          <p:cNvPr id="12" name="Image 11" descr="Une image contenant texte, capture d’écran, document, Police&#10;&#10;Description générée automatiquement">
            <a:extLst>
              <a:ext uri="{FF2B5EF4-FFF2-40B4-BE49-F238E27FC236}">
                <a16:creationId xmlns:a16="http://schemas.microsoft.com/office/drawing/2014/main" xmlns="" id="{7CA2CEE5-A3F2-59FB-375D-1D26D889C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42" y="1599509"/>
            <a:ext cx="3238754" cy="43976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C72A4BD-CB6A-DAEE-802A-3B398C1E1E41}"/>
              </a:ext>
            </a:extLst>
          </p:cNvPr>
          <p:cNvSpPr txBox="1"/>
          <p:nvPr/>
        </p:nvSpPr>
        <p:spPr>
          <a:xfrm>
            <a:off x="1730429" y="1090331"/>
            <a:ext cx="2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Borders</a:t>
            </a:r>
            <a:r>
              <a:rPr lang="fr-FR" dirty="0"/>
              <a:t> in EU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A73004E-9BA2-B7E3-6B4D-25698D42A363}"/>
              </a:ext>
            </a:extLst>
          </p:cNvPr>
          <p:cNvSpPr txBox="1"/>
          <p:nvPr/>
        </p:nvSpPr>
        <p:spPr>
          <a:xfrm>
            <a:off x="8066762" y="713984"/>
            <a:ext cx="19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C8C56D7-DCBE-982A-C615-31EEE28C3DC3}"/>
              </a:ext>
            </a:extLst>
          </p:cNvPr>
          <p:cNvSpPr txBox="1"/>
          <p:nvPr/>
        </p:nvSpPr>
        <p:spPr>
          <a:xfrm>
            <a:off x="7113101" y="1078060"/>
            <a:ext cx="460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Borders</a:t>
            </a:r>
            <a:r>
              <a:rPr lang="fr-FR" dirty="0"/>
              <a:t> in France (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regions</a:t>
            </a:r>
            <a:r>
              <a:rPr lang="fr-FR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011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xmlns="" id="{949A0523-B070-CAC3-5C06-0400459E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6" y="775711"/>
            <a:ext cx="8654143" cy="585535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0313F1AF-5E76-6EF0-8A16-734B1100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4" y="0"/>
            <a:ext cx="8915402" cy="878541"/>
          </a:xfrm>
        </p:spPr>
        <p:txBody>
          <a:bodyPr/>
          <a:lstStyle/>
          <a:p>
            <a:pPr algn="just"/>
            <a:r>
              <a:rPr lang="fr-FR" sz="1800" b="1" u="sng" dirty="0">
                <a:latin typeface="Times" pitchFamily="2" charset="0"/>
                <a:ea typeface="ADLaM Display" panose="02010000000000000000" pitchFamily="2" charset="77"/>
                <a:cs typeface="Bodoni MT" panose="020F0502020204030204" pitchFamily="34" charset="0"/>
              </a:rPr>
              <a:t>II. 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The slow </a:t>
            </a:r>
            <a:r>
              <a:rPr lang="fr-FR" sz="18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erasement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of the </a:t>
            </a:r>
            <a:r>
              <a:rPr lang="fr-FR" sz="18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borders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by </a:t>
            </a:r>
            <a:r>
              <a:rPr lang="fr-FR" sz="18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resilience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: an </a:t>
            </a:r>
            <a:r>
              <a:rPr lang="fr-FR" sz="18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uneasy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fr-FR" sz="1800" b="1" i="0" u="sng" strike="noStrike" dirty="0" err="1">
                <a:solidFill>
                  <a:srgbClr val="000000"/>
                </a:solidFill>
                <a:effectLst/>
                <a:latin typeface="Times" pitchFamily="2" charset="0"/>
              </a:rPr>
              <a:t>play</a:t>
            </a:r>
            <a:endParaRPr lang="fr-FR" sz="1800" b="1" u="sng" dirty="0">
              <a:latin typeface="Times" pitchFamily="2" charset="0"/>
              <a:ea typeface="ADLaM Display" panose="02010000000000000000" pitchFamily="2" charset="77"/>
              <a:cs typeface="Bodoni MT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B1AB067-B7F8-91B3-1373-948686B12708}"/>
              </a:ext>
            </a:extLst>
          </p:cNvPr>
          <p:cNvSpPr txBox="1"/>
          <p:nvPr/>
        </p:nvSpPr>
        <p:spPr>
          <a:xfrm>
            <a:off x="8409215" y="3162862"/>
            <a:ext cx="322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The impact of border </a:t>
            </a:r>
            <a:r>
              <a:rPr lang="fr-FR" sz="2000" dirty="0" err="1"/>
              <a:t>closures</a:t>
            </a:r>
            <a:r>
              <a:rPr lang="fr-FR" sz="2000" dirty="0"/>
              <a:t>: </a:t>
            </a:r>
            <a:r>
              <a:rPr lang="fr-FR" sz="2000" dirty="0" err="1"/>
              <a:t>before</a:t>
            </a:r>
            <a:r>
              <a:rPr lang="fr-FR" sz="2000" dirty="0"/>
              <a:t> and </a:t>
            </a:r>
            <a:r>
              <a:rPr lang="fr-FR" sz="2000" dirty="0" err="1"/>
              <a:t>after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0742538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320</Words>
  <Application>Microsoft Macintosh PowerPoint</Application>
  <PresentationFormat>Grand écran</PresentationFormat>
  <Paragraphs>57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ADLaM Display</vt:lpstr>
      <vt:lpstr>Avenir Next LT Pro</vt:lpstr>
      <vt:lpstr>Avenir Next LT Pro Light</vt:lpstr>
      <vt:lpstr>Bodoni MT</vt:lpstr>
      <vt:lpstr>Calibri</vt:lpstr>
      <vt:lpstr>Google Sans</vt:lpstr>
      <vt:lpstr>Times</vt:lpstr>
      <vt:lpstr>Times New Roman</vt:lpstr>
      <vt:lpstr>Wingdings</vt:lpstr>
      <vt:lpstr>Arial</vt:lpstr>
      <vt:lpstr>EncaseVTI</vt:lpstr>
      <vt:lpstr>Présentation PowerPoint</vt:lpstr>
      <vt:lpstr>Présentation PowerPoint</vt:lpstr>
      <vt:lpstr>Présentation PowerPoint</vt:lpstr>
      <vt:lpstr>How did borders, the key paws during the covid crisis, find themselves at the heart of European cooperation?  </vt:lpstr>
      <vt:lpstr>Présentation PowerPoint</vt:lpstr>
      <vt:lpstr>A) Borders, key paws put aside before the covid crisis</vt:lpstr>
      <vt:lpstr>Présentation PowerPoint</vt:lpstr>
      <vt:lpstr>B) Health emergencies: perfect timing for borders to come into play</vt:lpstr>
      <vt:lpstr>II. The slow erasement of the borders by resilience : an uneasy play</vt:lpstr>
      <vt:lpstr>  A) The emergence of resilience and cooperation, tackling the borders </vt:lpstr>
      <vt:lpstr>  A) The emergence of resilience and cooperation, tackling the borders </vt:lpstr>
      <vt:lpstr>B) The gradual removal of borders from the board: fading stars overshadowed by resilience</vt:lpstr>
      <vt:lpstr>Présentation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Bringold</dc:creator>
  <cp:lastModifiedBy>Valentine JANDER</cp:lastModifiedBy>
  <cp:revision>45</cp:revision>
  <dcterms:created xsi:type="dcterms:W3CDTF">2023-10-23T19:09:01Z</dcterms:created>
  <dcterms:modified xsi:type="dcterms:W3CDTF">2023-11-15T08:07:01Z</dcterms:modified>
</cp:coreProperties>
</file>